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5"/>
  </p:notesMasterIdLst>
  <p:handoutMasterIdLst>
    <p:handoutMasterId r:id="rId46"/>
  </p:handoutMasterIdLst>
  <p:sldIdLst>
    <p:sldId id="285" r:id="rId2"/>
    <p:sldId id="291" r:id="rId3"/>
    <p:sldId id="309" r:id="rId4"/>
    <p:sldId id="310" r:id="rId5"/>
    <p:sldId id="288" r:id="rId6"/>
    <p:sldId id="279" r:id="rId7"/>
    <p:sldId id="281" r:id="rId8"/>
    <p:sldId id="282" r:id="rId9"/>
    <p:sldId id="306" r:id="rId10"/>
    <p:sldId id="284" r:id="rId11"/>
    <p:sldId id="283" r:id="rId12"/>
    <p:sldId id="287" r:id="rId13"/>
    <p:sldId id="272" r:id="rId14"/>
    <p:sldId id="286" r:id="rId15"/>
    <p:sldId id="295" r:id="rId16"/>
    <p:sldId id="265" r:id="rId17"/>
    <p:sldId id="266" r:id="rId18"/>
    <p:sldId id="267" r:id="rId19"/>
    <p:sldId id="260" r:id="rId20"/>
    <p:sldId id="270" r:id="rId21"/>
    <p:sldId id="261" r:id="rId22"/>
    <p:sldId id="262" r:id="rId23"/>
    <p:sldId id="257" r:id="rId24"/>
    <p:sldId id="258" r:id="rId25"/>
    <p:sldId id="264" r:id="rId26"/>
    <p:sldId id="312" r:id="rId27"/>
    <p:sldId id="259" r:id="rId28"/>
    <p:sldId id="268" r:id="rId29"/>
    <p:sldId id="311" r:id="rId30"/>
    <p:sldId id="275" r:id="rId31"/>
    <p:sldId id="320" r:id="rId32"/>
    <p:sldId id="314" r:id="rId33"/>
    <p:sldId id="308" r:id="rId34"/>
    <p:sldId id="315" r:id="rId35"/>
    <p:sldId id="319" r:id="rId36"/>
    <p:sldId id="292" r:id="rId37"/>
    <p:sldId id="276" r:id="rId38"/>
    <p:sldId id="277" r:id="rId39"/>
    <p:sldId id="290" r:id="rId40"/>
    <p:sldId id="302" r:id="rId41"/>
    <p:sldId id="305" r:id="rId42"/>
    <p:sldId id="298" r:id="rId43"/>
    <p:sldId id="317" r:id="rId44"/>
  </p:sldIdLst>
  <p:sldSz cx="9144000" cy="6858000" type="screen4x3"/>
  <p:notesSz cx="9926638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1" autoAdjust="0"/>
    <p:restoredTop sz="79931" autoAdjust="0"/>
  </p:normalViewPr>
  <p:slideViewPr>
    <p:cSldViewPr>
      <p:cViewPr varScale="1">
        <p:scale>
          <a:sx n="50" d="100"/>
          <a:sy n="50" d="100"/>
        </p:scale>
        <p:origin x="1066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56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366"/>
    </p:cViewPr>
  </p:sorterViewPr>
  <p:notesViewPr>
    <p:cSldViewPr>
      <p:cViewPr varScale="1">
        <p:scale>
          <a:sx n="63" d="100"/>
          <a:sy n="63" d="100"/>
        </p:scale>
        <p:origin x="1822" y="22"/>
      </p:cViewPr>
      <p:guideLst>
        <p:guide orient="horz" pos="216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C84EBBC-5090-42BB-B007-B3F831338435}" type="datetimeFigureOut">
              <a:rPr lang="fr-FR" smtClean="0"/>
              <a:t>22/09/2015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513911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5D1F6C8-8C4A-4CA9-9EBF-A0477328D8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6734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007" y="2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C680CBC1-0E42-427A-AD71-7FC268C2A381}" type="datetimeFigureOut">
              <a:rPr lang="fr-FR" smtClean="0"/>
              <a:t>22/09/2015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57989"/>
            <a:ext cx="7941310" cy="3085881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513786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007" y="6513786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1B8C0D6D-F693-42DB-8E72-CA63B02C60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28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Introduce</a:t>
            </a:r>
            <a:r>
              <a:rPr lang="fr-FR" dirty="0" smtClean="0"/>
              <a:t> </a:t>
            </a:r>
            <a:r>
              <a:rPr lang="fr-FR" dirty="0" err="1" smtClean="0"/>
              <a:t>myself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Plan for </a:t>
            </a:r>
            <a:r>
              <a:rPr lang="fr-FR" dirty="0" err="1" smtClean="0"/>
              <a:t>seminar</a:t>
            </a:r>
            <a:r>
              <a:rPr lang="fr-FR" dirty="0" smtClean="0"/>
              <a:t> and</a:t>
            </a:r>
            <a:r>
              <a:rPr lang="fr-FR" baseline="0" dirty="0" smtClean="0"/>
              <a:t> time-structure</a:t>
            </a:r>
            <a:endParaRPr lang="fr-FR" dirty="0" smtClean="0"/>
          </a:p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: « </a:t>
            </a:r>
            <a:r>
              <a:rPr lang="fr-FR" baseline="0" dirty="0" err="1" smtClean="0"/>
              <a:t>durchmachen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Zappen</a:t>
            </a:r>
            <a:r>
              <a:rPr lang="fr-FR" baseline="0" dirty="0" smtClean="0"/>
              <a:t> in 45min </a:t>
            </a:r>
            <a:r>
              <a:rPr lang="fr-FR" baseline="0" dirty="0" err="1" smtClean="0"/>
              <a:t>Einheiten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perfekt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organisierte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Lernverhinderung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Neurodidaktik</a:t>
            </a:r>
            <a:r>
              <a:rPr lang="fr-FR" baseline="0" dirty="0" smtClean="0"/>
              <a:t>, 108)</a:t>
            </a:r>
          </a:p>
          <a:p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: ITI: Integrated </a:t>
            </a:r>
            <a:r>
              <a:rPr lang="fr-FR" baseline="0" dirty="0" err="1" smtClean="0"/>
              <a:t>Thematic</a:t>
            </a:r>
            <a:r>
              <a:rPr lang="fr-FR" baseline="0" dirty="0" smtClean="0"/>
              <a:t> Instruction: (</a:t>
            </a:r>
            <a:r>
              <a:rPr lang="fr-FR" baseline="0" dirty="0" err="1" smtClean="0"/>
              <a:t>Task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) –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AABBZZ </a:t>
            </a:r>
          </a:p>
          <a:p>
            <a:r>
              <a:rPr lang="fr-FR" baseline="0" dirty="0" err="1" smtClean="0"/>
              <a:t>Auswahlmöglichkeit</a:t>
            </a:r>
            <a:r>
              <a:rPr lang="fr-FR" baseline="0" dirty="0" smtClean="0"/>
              <a:t> (control)</a:t>
            </a:r>
          </a:p>
          <a:p>
            <a:r>
              <a:rPr lang="fr-FR" baseline="0" dirty="0" err="1" smtClean="0"/>
              <a:t>Angstfrei</a:t>
            </a:r>
            <a:endParaRPr lang="fr-FR" baseline="0" dirty="0" smtClean="0"/>
          </a:p>
          <a:p>
            <a:r>
              <a:rPr lang="fr-FR" baseline="0" dirty="0" err="1" smtClean="0"/>
              <a:t>Bedeutsam</a:t>
            </a:r>
            <a:endParaRPr lang="fr-FR" baseline="0" dirty="0" smtClean="0"/>
          </a:p>
          <a:p>
            <a:r>
              <a:rPr lang="fr-FR" baseline="0" dirty="0" err="1" smtClean="0"/>
              <a:t>Bewegung</a:t>
            </a:r>
            <a:endParaRPr lang="fr-FR" baseline="0" dirty="0" smtClean="0"/>
          </a:p>
          <a:p>
            <a:r>
              <a:rPr lang="fr-FR" baseline="0" dirty="0" err="1" smtClean="0"/>
              <a:t>Zeit</a:t>
            </a:r>
            <a:endParaRPr lang="fr-FR" baseline="0" dirty="0" smtClean="0"/>
          </a:p>
          <a:p>
            <a:r>
              <a:rPr lang="fr-FR" baseline="0" dirty="0" err="1" smtClean="0"/>
              <a:t>Zusammenarbeit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84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>
              <a:defRPr/>
            </a:pPr>
            <a:r>
              <a:rPr lang="fr-FR" dirty="0" smtClean="0"/>
              <a:t>2 min mit </a:t>
            </a:r>
            <a:r>
              <a:rPr lang="fr-FR" dirty="0" err="1" smtClean="0"/>
              <a:t>geschlossenen</a:t>
            </a:r>
            <a:r>
              <a:rPr lang="fr-FR" dirty="0" smtClean="0"/>
              <a:t> </a:t>
            </a:r>
            <a:r>
              <a:rPr lang="fr-FR" dirty="0" err="1" smtClean="0"/>
              <a:t>Augen</a:t>
            </a:r>
            <a:r>
              <a:rPr lang="fr-FR" dirty="0" smtClean="0"/>
              <a:t> an den </a:t>
            </a:r>
            <a:r>
              <a:rPr lang="fr-FR" dirty="0" err="1" smtClean="0"/>
              <a:t>Begriff</a:t>
            </a:r>
            <a:r>
              <a:rPr lang="fr-FR" dirty="0" smtClean="0"/>
              <a:t> «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Brot</a:t>
            </a:r>
            <a:r>
              <a:rPr lang="fr-FR" dirty="0" smtClean="0"/>
              <a:t> ». (mini </a:t>
            </a:r>
            <a:r>
              <a:rPr lang="fr-FR" dirty="0" err="1" smtClean="0"/>
              <a:t>Fantasytrip</a:t>
            </a:r>
            <a:r>
              <a:rPr lang="fr-FR" dirty="0" smtClean="0"/>
              <a:t>): </a:t>
            </a:r>
            <a:r>
              <a:rPr lang="fr-FR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Welche </a:t>
            </a:r>
            <a:r>
              <a:rPr lang="fr-FR" baseline="0" dirty="0" err="1" smtClean="0"/>
              <a:t>Bilder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kommen</a:t>
            </a:r>
            <a:r>
              <a:rPr lang="fr-FR" baseline="0" dirty="0" smtClean="0"/>
              <a:t> …?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hören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fühlen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riechen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</a:p>
          <a:p>
            <a:endParaRPr lang="fr-FR" baseline="0" dirty="0" smtClean="0"/>
          </a:p>
          <a:p>
            <a:pPr defTabSz="914332">
              <a:defRPr/>
            </a:pPr>
            <a:r>
              <a:rPr lang="fr-FR" baseline="0" dirty="0" err="1" smtClean="0"/>
              <a:t>Share</a:t>
            </a:r>
            <a:r>
              <a:rPr lang="fr-FR" baseline="0" dirty="0" smtClean="0"/>
              <a:t> for a few minutes.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discuss</a:t>
            </a:r>
            <a:r>
              <a:rPr lang="fr-FR" baseline="0" dirty="0" smtClean="0"/>
              <a:t> neural networks and show animation.</a:t>
            </a:r>
          </a:p>
          <a:p>
            <a:pPr defTabSz="914332">
              <a:defRPr/>
            </a:pPr>
            <a:r>
              <a:rPr lang="fr-FR" baseline="0" dirty="0" err="1" smtClean="0"/>
              <a:t>Lernen</a:t>
            </a:r>
            <a:r>
              <a:rPr lang="fr-FR" baseline="0" dirty="0" smtClean="0"/>
              <a:t> = </a:t>
            </a:r>
            <a:r>
              <a:rPr lang="fr-FR" baseline="0" dirty="0" err="1" smtClean="0"/>
              <a:t>Zuwachs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Synapsen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/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verstärkte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Myelinisierung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Axione</a:t>
            </a:r>
            <a:r>
              <a:rPr lang="fr-FR" baseline="0" dirty="0" smtClean="0"/>
              <a:t>.</a:t>
            </a:r>
          </a:p>
          <a:p>
            <a:pPr defTabSz="914332">
              <a:defRPr/>
            </a:pPr>
            <a:r>
              <a:rPr lang="fr-FR" baseline="0" dirty="0" err="1" smtClean="0"/>
              <a:t>Gleichzeitig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aktivierte</a:t>
            </a:r>
            <a:r>
              <a:rPr lang="fr-FR" baseline="0" dirty="0" smtClean="0"/>
              <a:t> neuronale </a:t>
            </a:r>
            <a:r>
              <a:rPr lang="fr-FR" baseline="0" dirty="0" err="1" smtClean="0"/>
              <a:t>Netzwerke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miteinander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verknüpft</a:t>
            </a:r>
            <a:r>
              <a:rPr lang="fr-FR" baseline="0" dirty="0" smtClean="0"/>
              <a:t>. « </a:t>
            </a:r>
            <a:r>
              <a:rPr lang="fr-FR" baseline="0" dirty="0" err="1" smtClean="0"/>
              <a:t>Erinnerungsbild</a:t>
            </a:r>
            <a:r>
              <a:rPr lang="fr-FR" baseline="0" dirty="0" smtClean="0"/>
              <a:t> » « </a:t>
            </a:r>
            <a:r>
              <a:rPr lang="fr-FR" baseline="0" dirty="0" err="1" smtClean="0"/>
              <a:t>Wahrnehmungsbild</a:t>
            </a:r>
            <a:r>
              <a:rPr lang="fr-FR" baseline="0" dirty="0" smtClean="0"/>
              <a:t> »</a:t>
            </a:r>
          </a:p>
          <a:p>
            <a:pPr defTabSz="914332">
              <a:defRPr/>
            </a:pPr>
            <a:r>
              <a:rPr lang="fr-FR" baseline="0" dirty="0" err="1" smtClean="0"/>
              <a:t>e.g</a:t>
            </a:r>
            <a:r>
              <a:rPr lang="fr-FR" baseline="0" dirty="0" smtClean="0"/>
              <a:t>. how I </a:t>
            </a:r>
            <a:r>
              <a:rPr lang="fr-FR" baseline="0" dirty="0" err="1" smtClean="0"/>
              <a:t>learned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 « to </a:t>
            </a:r>
            <a:r>
              <a:rPr lang="fr-FR" baseline="0" dirty="0" err="1" smtClean="0"/>
              <a:t>purr</a:t>
            </a:r>
            <a:r>
              <a:rPr lang="fr-FR" baseline="0" dirty="0" smtClean="0"/>
              <a:t> »</a:t>
            </a:r>
          </a:p>
          <a:p>
            <a:pPr defTabSz="914332">
              <a:defRPr/>
            </a:pPr>
            <a:r>
              <a:rPr lang="fr-FR" baseline="0" dirty="0" err="1" smtClean="0"/>
              <a:t>Kleine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Abweichungen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vergrößern</a:t>
            </a:r>
            <a:r>
              <a:rPr lang="fr-FR" baseline="0" dirty="0" smtClean="0"/>
              <a:t>/</a:t>
            </a:r>
            <a:r>
              <a:rPr lang="fr-FR" baseline="0" dirty="0" err="1" smtClean="0"/>
              <a:t>erweitern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Bild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Lesen</a:t>
            </a:r>
            <a:r>
              <a:rPr lang="fr-FR" baseline="0" dirty="0" smtClean="0"/>
              <a:t> !!! Books)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501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Beispiele</a:t>
            </a:r>
            <a:r>
              <a:rPr lang="fr-FR" dirty="0" smtClean="0"/>
              <a:t> </a:t>
            </a:r>
            <a:r>
              <a:rPr lang="fr-FR" dirty="0" err="1" smtClean="0"/>
              <a:t>für</a:t>
            </a:r>
            <a:r>
              <a:rPr lang="fr-FR" dirty="0" smtClean="0"/>
              <a:t> </a:t>
            </a:r>
            <a:r>
              <a:rPr lang="fr-FR" dirty="0" err="1" smtClean="0"/>
              <a:t>Neurotransmitter</a:t>
            </a:r>
            <a:r>
              <a:rPr lang="fr-FR" dirty="0" smtClean="0"/>
              <a:t>: </a:t>
            </a:r>
            <a:r>
              <a:rPr lang="fr-FR" dirty="0" err="1" smtClean="0"/>
              <a:t>großen</a:t>
            </a:r>
            <a:r>
              <a:rPr lang="fr-FR" dirty="0" smtClean="0"/>
              <a:t> </a:t>
            </a:r>
            <a:r>
              <a:rPr lang="fr-FR" dirty="0" err="1" smtClean="0"/>
              <a:t>Einfluss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– pos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neg</a:t>
            </a:r>
            <a:r>
              <a:rPr lang="fr-FR" dirty="0" smtClean="0"/>
              <a:t>. </a:t>
            </a:r>
            <a:r>
              <a:rPr lang="fr-FR" baseline="0" dirty="0" smtClean="0"/>
              <a:t>  … </a:t>
            </a:r>
            <a:r>
              <a:rPr lang="fr-FR" baseline="0" dirty="0" err="1" smtClean="0"/>
              <a:t>zuerst</a:t>
            </a:r>
            <a:r>
              <a:rPr lang="fr-FR" baseline="0" dirty="0" smtClean="0"/>
              <a:t> die pos!</a:t>
            </a:r>
            <a:endParaRPr lang="fr-FR" dirty="0" smtClean="0"/>
          </a:p>
          <a:p>
            <a:r>
              <a:rPr lang="fr-FR" dirty="0" err="1" smtClean="0"/>
              <a:t>Acetylcholine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Basalganglien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importance signal </a:t>
            </a:r>
            <a:r>
              <a:rPr lang="fr-FR" baseline="0" dirty="0" err="1" smtClean="0"/>
              <a:t>kommt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ACT </a:t>
            </a:r>
            <a:r>
              <a:rPr lang="fr-FR" baseline="0" dirty="0" err="1" smtClean="0"/>
              <a:t>ausgeschüttet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Dadurch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Synapsen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gebildet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ohne</a:t>
            </a:r>
            <a:r>
              <a:rPr lang="fr-FR" baseline="0" dirty="0" smtClean="0"/>
              <a:t> ACT: </a:t>
            </a:r>
            <a:r>
              <a:rPr lang="fr-FR" baseline="0" dirty="0" err="1" smtClean="0"/>
              <a:t>Ratten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hören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Töne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anfangs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Zuwachs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Synapsen</a:t>
            </a:r>
            <a:r>
              <a:rPr lang="fr-FR" baseline="0" dirty="0" smtClean="0"/>
              <a:t> ---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schwinden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Wenn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allerdings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hohen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Töne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einer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Belohnung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assoziiert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schütten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Basalganglien</a:t>
            </a:r>
            <a:r>
              <a:rPr lang="fr-FR" baseline="0" dirty="0" smtClean="0"/>
              <a:t> ACT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 -- </a:t>
            </a:r>
            <a:r>
              <a:rPr lang="fr-FR" baseline="0" dirty="0" err="1" smtClean="0"/>
              <a:t>dadurch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enormer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Synapsenzuwachs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dauerhaft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Zull</a:t>
            </a:r>
            <a:r>
              <a:rPr lang="fr-FR" baseline="0" dirty="0" smtClean="0"/>
              <a:t> 224)</a:t>
            </a:r>
          </a:p>
          <a:p>
            <a:r>
              <a:rPr lang="fr-FR" baseline="0" dirty="0" smtClean="0"/>
              <a:t>ACT + </a:t>
            </a:r>
            <a:r>
              <a:rPr lang="fr-FR" baseline="0" dirty="0" err="1" smtClean="0"/>
              <a:t>Dopamin</a:t>
            </a:r>
            <a:r>
              <a:rPr lang="fr-FR" baseline="0" dirty="0" smtClean="0"/>
              <a:t>: die </a:t>
            </a:r>
            <a:r>
              <a:rPr lang="fr-FR" baseline="0" dirty="0" err="1" smtClean="0"/>
              <a:t>Lernsituation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ansprechend</a:t>
            </a:r>
            <a:r>
              <a:rPr lang="fr-FR" baseline="0" dirty="0" smtClean="0"/>
              <a:t> sein,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ACT </a:t>
            </a:r>
            <a:r>
              <a:rPr lang="fr-FR" baseline="0" dirty="0" err="1" smtClean="0"/>
              <a:t>ausgeschüttet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Aufmerksamkeit</a:t>
            </a:r>
            <a:r>
              <a:rPr lang="fr-FR" baseline="0" dirty="0" smtClean="0"/>
              <a:t>) – </a:t>
            </a:r>
            <a:r>
              <a:rPr lang="fr-FR" baseline="0" dirty="0" err="1" smtClean="0"/>
              <a:t>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entsteht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Situation der </a:t>
            </a:r>
            <a:r>
              <a:rPr lang="fr-FR" baseline="0" dirty="0" err="1" smtClean="0"/>
              <a:t>Befriedigung</a:t>
            </a:r>
            <a:r>
              <a:rPr lang="fr-FR" baseline="0" dirty="0" smtClean="0"/>
              <a:t> – die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Dopaminausschüttung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bewirkt</a:t>
            </a:r>
            <a:r>
              <a:rPr lang="fr-FR" baseline="0" dirty="0" smtClean="0"/>
              <a:t> _ = </a:t>
            </a:r>
            <a:r>
              <a:rPr lang="fr-FR" baseline="0" dirty="0" err="1" smtClean="0"/>
              <a:t>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davon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  (</a:t>
            </a:r>
            <a:r>
              <a:rPr lang="fr-FR" baseline="0" dirty="0" err="1" smtClean="0"/>
              <a:t>Neurod</a:t>
            </a:r>
            <a:r>
              <a:rPr lang="fr-FR" baseline="0" dirty="0" smtClean="0"/>
              <a:t>. 56, 57)</a:t>
            </a:r>
          </a:p>
          <a:p>
            <a:r>
              <a:rPr lang="fr-FR" baseline="0" dirty="0" smtClean="0"/>
              <a:t>ACT, DOP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machen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bereit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Leichter</a:t>
            </a:r>
            <a:r>
              <a:rPr lang="fr-FR" baseline="0" dirty="0" smtClean="0"/>
              <a:t> Stress (</a:t>
            </a:r>
            <a:r>
              <a:rPr lang="fr-FR" baseline="0" dirty="0" err="1" smtClean="0"/>
              <a:t>eustress</a:t>
            </a:r>
            <a:r>
              <a:rPr lang="fr-FR" baseline="0" dirty="0" smtClean="0"/>
              <a:t> = NOR) </a:t>
            </a:r>
            <a:r>
              <a:rPr lang="fr-FR" baseline="0" dirty="0" err="1" smtClean="0"/>
              <a:t>Stärke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emotionalen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Zustandes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korreliert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Gedächtnisleistung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bedeutet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Unterricht</a:t>
            </a:r>
            <a:r>
              <a:rPr lang="fr-FR" baseline="0" dirty="0" smtClean="0"/>
              <a:t>?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62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Negative</a:t>
            </a:r>
            <a:r>
              <a:rPr lang="fr-FR" dirty="0" smtClean="0"/>
              <a:t> </a:t>
            </a:r>
            <a:r>
              <a:rPr lang="fr-FR" dirty="0" err="1" smtClean="0"/>
              <a:t>Einflüsse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Neurotransmitter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6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Kinder</a:t>
            </a:r>
            <a:r>
              <a:rPr lang="fr-FR" dirty="0" smtClean="0"/>
              <a:t> </a:t>
            </a:r>
            <a:r>
              <a:rPr lang="fr-FR" dirty="0" err="1" smtClean="0"/>
              <a:t>entscheiden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blitzschnell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auszahlt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Empfang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schalten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Lehrer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interessiert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authentisch</a:t>
            </a:r>
            <a:r>
              <a:rPr lang="fr-FR" baseline="0" dirty="0" smtClean="0"/>
              <a:t>…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… </a:t>
            </a:r>
          </a:p>
          <a:p>
            <a:r>
              <a:rPr lang="fr-FR" dirty="0" smtClean="0"/>
              <a:t>Der </a:t>
            </a:r>
            <a:r>
              <a:rPr lang="fr-FR" dirty="0" err="1" smtClean="0"/>
              <a:t>Hippocampus</a:t>
            </a:r>
            <a:r>
              <a:rPr lang="fr-FR" dirty="0" smtClean="0"/>
              <a:t> </a:t>
            </a:r>
            <a:r>
              <a:rPr lang="fr-FR" dirty="0" err="1" smtClean="0"/>
              <a:t>speichert</a:t>
            </a:r>
            <a:r>
              <a:rPr lang="fr-FR" dirty="0" smtClean="0"/>
              <a:t> </a:t>
            </a:r>
            <a:r>
              <a:rPr lang="fr-FR" dirty="0" err="1" smtClean="0"/>
              <a:t>Einzelheiten</a:t>
            </a:r>
            <a:r>
              <a:rPr lang="fr-FR" dirty="0" smtClean="0"/>
              <a:t> </a:t>
            </a:r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dann</a:t>
            </a:r>
            <a:r>
              <a:rPr lang="fr-FR" dirty="0" smtClean="0"/>
              <a:t>, </a:t>
            </a:r>
            <a:r>
              <a:rPr lang="fr-FR" dirty="0" err="1" smtClean="0"/>
              <a:t>wenn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2 </a:t>
            </a:r>
            <a:r>
              <a:rPr lang="fr-FR" dirty="0" err="1" smtClean="0"/>
              <a:t>Qualitäten</a:t>
            </a:r>
            <a:r>
              <a:rPr lang="fr-FR" dirty="0" smtClean="0"/>
              <a:t> </a:t>
            </a:r>
            <a:r>
              <a:rPr lang="fr-FR" dirty="0" err="1" smtClean="0"/>
              <a:t>aufweisen</a:t>
            </a:r>
            <a:r>
              <a:rPr lang="fr-FR" dirty="0" smtClean="0"/>
              <a:t>: </a:t>
            </a:r>
            <a:r>
              <a:rPr lang="fr-FR" dirty="0" err="1" smtClean="0"/>
              <a:t>Neuigkeit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Bedeutsamkeit</a:t>
            </a:r>
            <a:r>
              <a:rPr lang="fr-FR" dirty="0" smtClean="0"/>
              <a:t>.</a:t>
            </a:r>
          </a:p>
          <a:p>
            <a:r>
              <a:rPr lang="fr-FR" dirty="0" smtClean="0"/>
              <a:t>Im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langsam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übernommen</a:t>
            </a:r>
            <a:r>
              <a:rPr lang="fr-FR" baseline="0" dirty="0" smtClean="0"/>
              <a:t> –(</a:t>
            </a:r>
            <a:r>
              <a:rPr lang="fr-FR" baseline="0" dirty="0" err="1" smtClean="0"/>
              <a:t>Regelextraktionsmaschine</a:t>
            </a:r>
            <a:r>
              <a:rPr lang="fr-FR" baseline="0" dirty="0" smtClean="0"/>
              <a:t>) –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Dabei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entstehen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Neuronenverknüpfungen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Häufiges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repräsentiert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Seltenes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zb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sms-Daumen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Gitarrenfinger</a:t>
            </a:r>
            <a:r>
              <a:rPr lang="fr-FR" baseline="0" dirty="0" smtClean="0"/>
              <a:t>…)</a:t>
            </a:r>
          </a:p>
          <a:p>
            <a:r>
              <a:rPr lang="fr-FR" baseline="0" dirty="0" err="1" smtClean="0"/>
              <a:t>Emotionen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steuern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Speicherung</a:t>
            </a:r>
            <a:r>
              <a:rPr lang="fr-FR" baseline="0" dirty="0" smtClean="0"/>
              <a:t>: (p.28, </a:t>
            </a:r>
            <a:r>
              <a:rPr lang="fr-FR" baseline="0" dirty="0" err="1" smtClean="0"/>
              <a:t>Caspari</a:t>
            </a:r>
            <a:r>
              <a:rPr lang="fr-FR" baseline="0" dirty="0" smtClean="0"/>
              <a:t>) …</a:t>
            </a:r>
            <a:r>
              <a:rPr lang="fr-FR" baseline="0" dirty="0" err="1" smtClean="0"/>
              <a:t>konnten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dass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neutrales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Abhängigkeit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davon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welchem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emotionalen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Zustand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gelernt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jeweils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Bereichen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Gehirns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Spitzer</a:t>
            </a:r>
            <a:r>
              <a:rPr lang="fr-FR" baseline="0" dirty="0" smtClean="0"/>
              <a:t> 20003). </a:t>
            </a:r>
            <a:r>
              <a:rPr lang="fr-FR" baseline="0" dirty="0" err="1" smtClean="0"/>
              <a:t>Wörter</a:t>
            </a:r>
            <a:r>
              <a:rPr lang="fr-FR" baseline="0" dirty="0" smtClean="0"/>
              <a:t> die in pos.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wurden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im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endParaRPr lang="fr-FR" baseline="0" dirty="0" smtClean="0"/>
          </a:p>
          <a:p>
            <a:r>
              <a:rPr lang="fr-FR" baseline="0" dirty="0" err="1" smtClean="0"/>
              <a:t>Wörter</a:t>
            </a:r>
            <a:r>
              <a:rPr lang="fr-FR" baseline="0" dirty="0" smtClean="0"/>
              <a:t> die in </a:t>
            </a:r>
            <a:r>
              <a:rPr lang="fr-FR" baseline="0" dirty="0" err="1" smtClean="0"/>
              <a:t>neg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– in den </a:t>
            </a:r>
            <a:r>
              <a:rPr lang="fr-FR" baseline="0" dirty="0" err="1" smtClean="0"/>
              <a:t>Amygdala</a:t>
            </a:r>
            <a:endParaRPr lang="fr-FR" baseline="0" dirty="0" smtClean="0"/>
          </a:p>
          <a:p>
            <a:r>
              <a:rPr lang="fr-FR" baseline="0" dirty="0" err="1" smtClean="0"/>
              <a:t>Folge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die Infos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weiterverarbeitet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weitergeleitet</a:t>
            </a:r>
            <a:r>
              <a:rPr lang="fr-FR" baseline="0" dirty="0" smtClean="0"/>
              <a:t>. Die Infos in den </a:t>
            </a:r>
            <a:r>
              <a:rPr lang="fr-FR" baseline="0" dirty="0" err="1" smtClean="0"/>
              <a:t>Amygdala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Flucht</a:t>
            </a:r>
            <a:r>
              <a:rPr lang="fr-FR" baseline="0" dirty="0" smtClean="0"/>
              <a:t>/Kampf) –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die Emotion –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Inhalt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669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Neurodid</a:t>
            </a:r>
            <a:r>
              <a:rPr lang="fr-FR" dirty="0" smtClean="0"/>
              <a:t>.</a:t>
            </a:r>
            <a:r>
              <a:rPr lang="fr-FR" baseline="0" dirty="0" smtClean="0"/>
              <a:t> p21: Um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braucht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Mensch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entspanntes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Feld</a:t>
            </a:r>
            <a:r>
              <a:rPr lang="fr-FR" baseline="0" dirty="0" smtClean="0"/>
              <a:t> »: </a:t>
            </a:r>
            <a:r>
              <a:rPr lang="fr-FR" baseline="0" dirty="0" err="1" smtClean="0"/>
              <a:t>Sicherheit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Anregung</a:t>
            </a:r>
            <a:r>
              <a:rPr lang="fr-FR" baseline="0" dirty="0" smtClean="0"/>
              <a:t> – dan </a:t>
            </a:r>
            <a:r>
              <a:rPr lang="fr-FR" baseline="0" dirty="0" err="1" smtClean="0"/>
              <a:t>spielerisches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Experimentieren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89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Aus</a:t>
            </a:r>
            <a:r>
              <a:rPr lang="fr-FR" dirty="0" smtClean="0"/>
              <a:t> den </a:t>
            </a:r>
            <a:r>
              <a:rPr lang="fr-FR" dirty="0" err="1" smtClean="0"/>
              <a:t>physiologischen</a:t>
            </a:r>
            <a:r>
              <a:rPr lang="fr-FR" dirty="0" smtClean="0"/>
              <a:t> </a:t>
            </a:r>
            <a:r>
              <a:rPr lang="fr-FR" dirty="0" err="1" smtClean="0"/>
              <a:t>Abläufen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dirty="0" smtClean="0"/>
              <a:t> </a:t>
            </a:r>
            <a:r>
              <a:rPr lang="fr-FR" dirty="0" err="1" smtClean="0"/>
              <a:t>ergeben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konkrete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Prinzipien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gehirngerechtes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Lehren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279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Stellen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</a:t>
            </a:r>
            <a:r>
              <a:rPr lang="fr-FR" dirty="0" err="1" smtClean="0"/>
              <a:t>sich</a:t>
            </a:r>
            <a:r>
              <a:rPr lang="fr-FR" dirty="0" smtClean="0"/>
              <a:t> </a:t>
            </a:r>
            <a:r>
              <a:rPr lang="fr-FR" dirty="0" err="1" smtClean="0"/>
              <a:t>einen</a:t>
            </a:r>
            <a:r>
              <a:rPr lang="fr-FR" dirty="0" smtClean="0"/>
              <a:t> </a:t>
            </a:r>
            <a:r>
              <a:rPr lang="fr-FR" dirty="0" err="1" smtClean="0"/>
              <a:t>großen</a:t>
            </a:r>
            <a:r>
              <a:rPr lang="fr-FR" dirty="0" smtClean="0"/>
              <a:t> </a:t>
            </a:r>
            <a:r>
              <a:rPr lang="fr-FR" dirty="0" err="1" smtClean="0"/>
              <a:t>Physiker</a:t>
            </a:r>
            <a:r>
              <a:rPr lang="fr-FR" baseline="0" dirty="0" smtClean="0"/>
              <a:t> vor.</a:t>
            </a:r>
          </a:p>
          <a:p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klick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32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Genießen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dirty="0" smtClean="0"/>
              <a:t> </a:t>
            </a:r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Gemälde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085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Priming: </a:t>
            </a:r>
            <a:r>
              <a:rPr lang="fr-FR" baseline="0" dirty="0" err="1" smtClean="0"/>
              <a:t>unsere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Erwartungen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aktivieren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ganzes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Netzwerk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dieses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Netz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steuert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selektive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Wahrnehmung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schnell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effizient</a:t>
            </a:r>
            <a:r>
              <a:rPr lang="fr-FR" baseline="0" dirty="0" smtClean="0"/>
              <a:t> --- </a:t>
            </a:r>
            <a:r>
              <a:rPr lang="fr-FR" baseline="0" dirty="0" err="1" smtClean="0"/>
              <a:t>statt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Details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wahrzunehmen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bestimmte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Muster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03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> p. 49ff (Roth)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Stadien</a:t>
            </a:r>
            <a:r>
              <a:rPr lang="fr-FR" baseline="0" dirty="0" smtClean="0"/>
              <a:t> (links) </a:t>
            </a:r>
            <a:r>
              <a:rPr lang="fr-FR" baseline="0" dirty="0" err="1" smtClean="0"/>
              <a:t>besprechen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89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p.1 of HO</a:t>
            </a:r>
          </a:p>
          <a:p>
            <a:r>
              <a:rPr lang="fr-FR" dirty="0" smtClean="0"/>
              <a:t>In </a:t>
            </a:r>
            <a:r>
              <a:rPr lang="fr-FR" dirty="0" err="1" smtClean="0"/>
              <a:t>Gruppen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dirty="0" smtClean="0"/>
              <a:t> </a:t>
            </a:r>
            <a:r>
              <a:rPr lang="fr-FR" dirty="0" err="1" smtClean="0"/>
              <a:t>austauschen</a:t>
            </a:r>
            <a:r>
              <a:rPr lang="fr-FR" dirty="0" smtClean="0"/>
              <a:t>, </a:t>
            </a:r>
            <a:r>
              <a:rPr lang="fr-FR" dirty="0" err="1" smtClean="0"/>
              <a:t>dann</a:t>
            </a:r>
            <a:r>
              <a:rPr lang="fr-FR" dirty="0" smtClean="0"/>
              <a:t> pop-ups </a:t>
            </a:r>
            <a:r>
              <a:rPr lang="fr-FR" dirty="0" err="1" smtClean="0"/>
              <a:t>ohne</a:t>
            </a:r>
            <a:r>
              <a:rPr lang="fr-FR" baseline="0" dirty="0" smtClean="0"/>
              <a:t> lange </a:t>
            </a:r>
            <a:r>
              <a:rPr lang="fr-FR" baseline="0" dirty="0" err="1" smtClean="0"/>
              <a:t>Diskussion</a:t>
            </a:r>
            <a:endParaRPr lang="fr-FR" baseline="0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609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Folgenden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vorwegzunehmen</a:t>
            </a:r>
            <a:r>
              <a:rPr lang="fr-FR" baseline="0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86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Neurons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fire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wire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together</a:t>
            </a:r>
            <a:endParaRPr lang="fr-FR" baseline="0" dirty="0" smtClean="0"/>
          </a:p>
          <a:p>
            <a:r>
              <a:rPr lang="fr-FR" baseline="0" dirty="0" smtClean="0"/>
              <a:t>Donald </a:t>
            </a:r>
            <a:r>
              <a:rPr lang="fr-FR" baseline="0" dirty="0" err="1" smtClean="0"/>
              <a:t>Hebb</a:t>
            </a:r>
            <a:r>
              <a:rPr lang="fr-FR" baseline="0" dirty="0" smtClean="0"/>
              <a:t> in ND 97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918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243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858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 147 </a:t>
            </a:r>
            <a:r>
              <a:rPr lang="fr-FR" dirty="0" err="1" smtClean="0"/>
              <a:t>Neurodidaktik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Aufgabe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präfrontalen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Kortex</a:t>
            </a:r>
            <a:r>
              <a:rPr lang="fr-FR" baseline="0" dirty="0" smtClean="0"/>
              <a:t>:…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Bewegungen</a:t>
            </a:r>
            <a:r>
              <a:rPr lang="fr-FR" baseline="0" dirty="0" smtClean="0"/>
              <a:t> aller Art </a:t>
            </a:r>
            <a:r>
              <a:rPr lang="fr-FR" baseline="0" dirty="0" err="1" smtClean="0"/>
              <a:t>fördern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iconic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gestures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hier, </a:t>
            </a:r>
            <a:r>
              <a:rPr lang="fr-FR" baseline="0" dirty="0" err="1" smtClean="0"/>
              <a:t>sondern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Diagramm</a:t>
            </a:r>
            <a:r>
              <a:rPr lang="fr-FR" baseline="0" dirty="0" smtClean="0"/>
              <a:t>). Auch </a:t>
            </a:r>
            <a:r>
              <a:rPr lang="fr-FR" baseline="0" dirty="0" err="1" smtClean="0"/>
              <a:t>kleine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unbewusste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Angreifen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Spielfiguren</a:t>
            </a:r>
            <a:r>
              <a:rPr lang="fr-FR" baseline="0" dirty="0" smtClean="0"/>
              <a:t> … </a:t>
            </a:r>
            <a:r>
              <a:rPr lang="fr-FR" baseline="0" dirty="0" err="1" smtClean="0"/>
              <a:t>sendet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Reize</a:t>
            </a:r>
            <a:r>
              <a:rPr lang="fr-FR" baseline="0" dirty="0" smtClean="0"/>
              <a:t> ans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Stricken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runden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sind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besonders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hilfreich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aktivieren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Gehen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Radfahren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Studie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Max </a:t>
            </a:r>
            <a:r>
              <a:rPr lang="fr-FR" baseline="0" dirty="0" err="1" smtClean="0"/>
              <a:t>Plank</a:t>
            </a:r>
            <a:r>
              <a:rPr lang="fr-FR" baseline="0" dirty="0" smtClean="0"/>
              <a:t> Institut, Leipzig)…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Walk</a:t>
            </a:r>
            <a:r>
              <a:rPr lang="fr-FR" baseline="0" dirty="0" smtClean="0"/>
              <a:t> and Talk and </a:t>
            </a:r>
            <a:r>
              <a:rPr lang="fr-FR" baseline="0" dirty="0" err="1" smtClean="0"/>
              <a:t>write</a:t>
            </a:r>
            <a:r>
              <a:rPr lang="fr-FR" baseline="0" dirty="0" smtClean="0"/>
              <a:t> and check</a:t>
            </a:r>
          </a:p>
          <a:p>
            <a:endParaRPr lang="fr-FR" dirty="0" smtClean="0"/>
          </a:p>
          <a:p>
            <a:r>
              <a:rPr lang="fr-FR" dirty="0" smtClean="0"/>
              <a:t>Watch </a:t>
            </a:r>
            <a:r>
              <a:rPr lang="fr-FR" dirty="0" err="1" smtClean="0"/>
              <a:t>Macedonia</a:t>
            </a:r>
            <a:r>
              <a:rPr lang="fr-FR" dirty="0" smtClean="0"/>
              <a:t> on </a:t>
            </a:r>
            <a:r>
              <a:rPr lang="fr-FR" dirty="0" err="1" smtClean="0"/>
              <a:t>youtube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019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Praktischen</a:t>
            </a:r>
            <a:r>
              <a:rPr lang="en-US" dirty="0" smtClean="0"/>
              <a:t> </a:t>
            </a:r>
            <a:r>
              <a:rPr lang="en-US" dirty="0" err="1" smtClean="0"/>
              <a:t>Teil</a:t>
            </a:r>
            <a:r>
              <a:rPr lang="en-US" dirty="0" smtClean="0"/>
              <a:t> </a:t>
            </a:r>
            <a:r>
              <a:rPr lang="en-US" dirty="0" err="1" smtClean="0"/>
              <a:t>einschieben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diese</a:t>
            </a:r>
            <a:r>
              <a:rPr lang="en-US" dirty="0" smtClean="0"/>
              <a:t> </a:t>
            </a:r>
            <a:r>
              <a:rPr lang="en-US" dirty="0" err="1" smtClean="0"/>
              <a:t>Übungen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165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Im </a:t>
            </a:r>
            <a:r>
              <a:rPr lang="fr-FR" b="1" dirty="0" err="1" smtClean="0"/>
              <a:t>Vocab</a:t>
            </a:r>
            <a:r>
              <a:rPr lang="fr-FR" b="1" dirty="0" smtClean="0"/>
              <a:t> Sem </a:t>
            </a:r>
            <a:r>
              <a:rPr lang="fr-FR" b="1" dirty="0" err="1" smtClean="0"/>
              <a:t>nur</a:t>
            </a:r>
            <a:r>
              <a:rPr lang="fr-FR" b="1" dirty="0" smtClean="0"/>
              <a:t> </a:t>
            </a:r>
            <a:r>
              <a:rPr lang="fr-FR" b="1" dirty="0" err="1" smtClean="0"/>
              <a:t>ganz</a:t>
            </a:r>
            <a:r>
              <a:rPr lang="fr-FR" b="1" dirty="0" smtClean="0"/>
              <a:t> </a:t>
            </a:r>
            <a:r>
              <a:rPr lang="fr-FR" b="1" dirty="0" err="1" smtClean="0"/>
              <a:t>kurz</a:t>
            </a:r>
            <a:r>
              <a:rPr lang="fr-FR" b="1" dirty="0" smtClean="0"/>
              <a:t>!</a:t>
            </a:r>
          </a:p>
          <a:p>
            <a:r>
              <a:rPr lang="fr-FR" dirty="0" err="1" smtClean="0"/>
              <a:t>zb</a:t>
            </a:r>
            <a:r>
              <a:rPr lang="fr-FR" dirty="0" smtClean="0"/>
              <a:t>: </a:t>
            </a:r>
            <a:r>
              <a:rPr lang="fr-FR" dirty="0" err="1" smtClean="0"/>
              <a:t>Laufdiktat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dirty="0" smtClean="0"/>
              <a:t> vor </a:t>
            </a:r>
            <a:r>
              <a:rPr lang="fr-FR" dirty="0" err="1" smtClean="0"/>
              <a:t>dem</a:t>
            </a:r>
            <a:r>
              <a:rPr lang="fr-FR" dirty="0" smtClean="0"/>
              <a:t> </a:t>
            </a:r>
            <a:r>
              <a:rPr lang="fr-FR" dirty="0" err="1" smtClean="0"/>
              <a:t>Schlafengehen</a:t>
            </a:r>
            <a:r>
              <a:rPr lang="fr-FR" dirty="0" smtClean="0"/>
              <a:t>: </a:t>
            </a:r>
            <a:r>
              <a:rPr lang="fr-FR" dirty="0" err="1" smtClean="0"/>
              <a:t>ideal</a:t>
            </a:r>
            <a:r>
              <a:rPr lang="fr-FR" dirty="0" smtClean="0"/>
              <a:t>, da </a:t>
            </a:r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übertragen</a:t>
            </a:r>
            <a:r>
              <a:rPr lang="fr-FR" baseline="0" dirty="0" smtClean="0"/>
              <a:t>…(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run-dic</a:t>
            </a:r>
            <a:r>
              <a:rPr lang="fr-FR" baseline="0" dirty="0" smtClean="0"/>
              <a:t> 1000 in </a:t>
            </a:r>
            <a:r>
              <a:rPr lang="fr-FR" baseline="0" dirty="0" err="1" smtClean="0"/>
              <a:t>handout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13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Verben</a:t>
            </a:r>
            <a:r>
              <a:rPr lang="fr-FR" dirty="0" smtClean="0"/>
              <a:t>: </a:t>
            </a:r>
            <a:r>
              <a:rPr lang="fr-FR" dirty="0" err="1" smtClean="0"/>
              <a:t>irregular</a:t>
            </a:r>
            <a:r>
              <a:rPr lang="fr-FR" dirty="0" smtClean="0"/>
              <a:t> </a:t>
            </a:r>
            <a:r>
              <a:rPr lang="fr-FR" dirty="0" err="1" smtClean="0"/>
              <a:t>verbs</a:t>
            </a:r>
            <a:r>
              <a:rPr lang="fr-FR" dirty="0" smtClean="0"/>
              <a:t> raps </a:t>
            </a:r>
            <a:r>
              <a:rPr lang="fr-FR" dirty="0" err="1" smtClean="0"/>
              <a:t>auch</a:t>
            </a:r>
            <a:r>
              <a:rPr lang="fr-FR" dirty="0" smtClean="0"/>
              <a:t> in den </a:t>
            </a:r>
            <a:r>
              <a:rPr lang="fr-FR" dirty="0" err="1" smtClean="0"/>
              <a:t>romanischen</a:t>
            </a:r>
            <a:r>
              <a:rPr lang="fr-FR" dirty="0" smtClean="0"/>
              <a:t> </a:t>
            </a:r>
            <a:r>
              <a:rPr lang="fr-FR" dirty="0" err="1" smtClean="0"/>
              <a:t>Sprachen</a:t>
            </a:r>
            <a:endParaRPr lang="fr-FR" dirty="0" smtClean="0"/>
          </a:p>
          <a:p>
            <a:r>
              <a:rPr lang="fr-FR" dirty="0" err="1" smtClean="0"/>
              <a:t>statt</a:t>
            </a:r>
            <a:r>
              <a:rPr lang="fr-FR" dirty="0" smtClean="0"/>
              <a:t> der 3 </a:t>
            </a:r>
            <a:r>
              <a:rPr lang="fr-FR" dirty="0" err="1" smtClean="0"/>
              <a:t>Formen</a:t>
            </a:r>
            <a:r>
              <a:rPr lang="fr-FR" dirty="0" smtClean="0"/>
              <a:t> </a:t>
            </a:r>
            <a:r>
              <a:rPr lang="fr-FR" dirty="0" err="1" smtClean="0"/>
              <a:t>könnten</a:t>
            </a:r>
            <a:r>
              <a:rPr lang="fr-FR" dirty="0" smtClean="0"/>
              <a:t> </a:t>
            </a:r>
            <a:r>
              <a:rPr lang="fr-FR" dirty="0" err="1" smtClean="0"/>
              <a:t>Kleingruppen</a:t>
            </a:r>
            <a:r>
              <a:rPr lang="fr-FR" baseline="0" dirty="0" smtClean="0"/>
              <a:t> je 5-10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schwierige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Verben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vorspielen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allen</a:t>
            </a:r>
            <a:r>
              <a:rPr lang="fr-FR" baseline="0" dirty="0" smtClean="0"/>
              <a:t> 6 </a:t>
            </a:r>
            <a:r>
              <a:rPr lang="fr-FR" baseline="0" dirty="0" err="1" smtClean="0"/>
              <a:t>Personen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Moodle</a:t>
            </a:r>
            <a:r>
              <a:rPr lang="fr-FR" baseline="0" dirty="0" smtClean="0"/>
              <a:t>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31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66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Neurodidaktik</a:t>
            </a:r>
            <a:r>
              <a:rPr lang="en-US" dirty="0" smtClean="0"/>
              <a:t>, p. 68  read story – will be used later after slide</a:t>
            </a:r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03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dirty="0" smtClean="0"/>
              <a:t>: </a:t>
            </a:r>
            <a:r>
              <a:rPr lang="fr-FR" dirty="0" err="1" smtClean="0"/>
              <a:t>Passiv</a:t>
            </a:r>
            <a:endParaRPr lang="fr-FR" dirty="0" smtClean="0"/>
          </a:p>
          <a:p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Zusammenhang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gerissene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Konstruktion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Sätzen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Umwandlung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</a:t>
            </a:r>
            <a:r>
              <a:rPr lang="fr-FR" baseline="0" dirty="0" smtClean="0"/>
              <a:t> passive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kontraproduktiv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zB</a:t>
            </a:r>
            <a:r>
              <a:rPr lang="fr-FR" baseline="0" dirty="0" smtClean="0"/>
              <a:t>: el </a:t>
            </a:r>
            <a:r>
              <a:rPr lang="fr-FR" baseline="0" dirty="0" err="1" smtClean="0"/>
              <a:t>fuego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destruir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bibliotheka</a:t>
            </a:r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fire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destruct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library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Bedeutungen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können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sogar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ganz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kleinen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Grammatikübungen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SchülerInnen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sinnvoll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Beispiel</a:t>
            </a:r>
            <a:r>
              <a:rPr lang="fr-FR" baseline="0" dirty="0" smtClean="0"/>
              <a:t>: Passive Bricks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Passive Pairs</a:t>
            </a:r>
          </a:p>
          <a:p>
            <a:endParaRPr lang="fr-FR" baseline="0" dirty="0" smtClean="0"/>
          </a:p>
          <a:p>
            <a:r>
              <a:rPr lang="fr-FR" b="1" baseline="0" dirty="0" smtClean="0"/>
              <a:t>Si-</a:t>
            </a:r>
            <a:r>
              <a:rPr lang="fr-FR" b="1" baseline="0" dirty="0" err="1" smtClean="0"/>
              <a:t>Sätze</a:t>
            </a:r>
            <a:r>
              <a:rPr lang="fr-FR" b="1" baseline="0" dirty="0" smtClean="0"/>
              <a:t> // If-clauses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4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585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361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984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Vorstellen</a:t>
            </a:r>
            <a:r>
              <a:rPr lang="en-US" dirty="0" smtClean="0"/>
              <a:t>…des </a:t>
            </a:r>
            <a:r>
              <a:rPr lang="en-US" dirty="0" err="1" smtClean="0"/>
              <a:t>Ablaufs</a:t>
            </a:r>
            <a:endParaRPr lang="en-US" dirty="0" smtClean="0"/>
          </a:p>
          <a:p>
            <a:r>
              <a:rPr lang="en-US" dirty="0" err="1" smtClean="0"/>
              <a:t>Dann</a:t>
            </a:r>
            <a:r>
              <a:rPr lang="en-US" dirty="0" smtClean="0"/>
              <a:t>: </a:t>
            </a:r>
            <a:r>
              <a:rPr lang="en-US" dirty="0" err="1" smtClean="0"/>
              <a:t>welche</a:t>
            </a:r>
            <a:r>
              <a:rPr lang="en-US" dirty="0" smtClean="0"/>
              <a:t> </a:t>
            </a:r>
            <a:r>
              <a:rPr lang="en-US" dirty="0" err="1" smtClean="0"/>
              <a:t>Prinzipien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umgesetzt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5 </a:t>
            </a:r>
            <a:r>
              <a:rPr lang="en-US" baseline="0" dirty="0" err="1" smtClean="0"/>
              <a:t>Karten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den </a:t>
            </a:r>
            <a:r>
              <a:rPr lang="en-US" baseline="0" dirty="0" err="1" smtClean="0"/>
              <a:t>Texten</a:t>
            </a:r>
            <a:r>
              <a:rPr lang="en-US" baseline="0" dirty="0" smtClean="0"/>
              <a:t> p 11-12 </a:t>
            </a:r>
            <a:r>
              <a:rPr lang="en-US" baseline="0" dirty="0" err="1" smtClean="0"/>
              <a:t>schreiben</a:t>
            </a:r>
            <a:r>
              <a:rPr lang="en-US" baseline="0" dirty="0" smtClean="0"/>
              <a:t>. Die </a:t>
            </a:r>
            <a:r>
              <a:rPr lang="en-US" baseline="0" dirty="0" err="1" smtClean="0"/>
              <a:t>brauchen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später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19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Collocation Game:</a:t>
            </a:r>
            <a:endParaRPr lang="en-US" b="1" dirty="0" smtClean="0"/>
          </a:p>
          <a:p>
            <a:r>
              <a:rPr lang="en-US" b="0" dirty="0" smtClean="0"/>
              <a:t>Plain, dark, white, bitter, mild, bar of   …    CHOCOLATE</a:t>
            </a:r>
          </a:p>
          <a:p>
            <a:r>
              <a:rPr lang="en-US" b="0" dirty="0" smtClean="0"/>
              <a:t>Collect,  provide, volunteer, conceal, gather, withhold</a:t>
            </a:r>
            <a:r>
              <a:rPr lang="en-US" b="0" baseline="0" dirty="0" smtClean="0"/>
              <a:t> …. INFORMATION</a:t>
            </a:r>
          </a:p>
          <a:p>
            <a:r>
              <a:rPr lang="en-US" b="0" baseline="0" dirty="0" err="1" smtClean="0"/>
              <a:t>Test,advance</a:t>
            </a:r>
            <a:r>
              <a:rPr lang="en-US" b="0" baseline="0" dirty="0" smtClean="0"/>
              <a:t>, build, outline, put forward, corroborate   …. A THEORY</a:t>
            </a:r>
          </a:p>
          <a:p>
            <a:r>
              <a:rPr lang="en-US" b="0" baseline="0" dirty="0" smtClean="0"/>
              <a:t>Miss, take, catch, board, hijack, fly, charter, </a:t>
            </a:r>
            <a:r>
              <a:rPr lang="en-US" b="0" baseline="0" dirty="0" err="1" smtClean="0"/>
              <a:t>lang</a:t>
            </a:r>
            <a:r>
              <a:rPr lang="en-US" b="0" baseline="0" dirty="0" smtClean="0"/>
              <a:t>… a PLANE</a:t>
            </a:r>
          </a:p>
          <a:p>
            <a:r>
              <a:rPr lang="en-US" b="0" baseline="0" dirty="0" err="1" smtClean="0"/>
              <a:t>Ein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bekannter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beliebter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deutscher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zeitgenössischer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spannender</a:t>
            </a:r>
            <a:r>
              <a:rPr lang="en-US" b="0" baseline="0" dirty="0" smtClean="0"/>
              <a:t>, ROMAN</a:t>
            </a:r>
          </a:p>
          <a:p>
            <a:r>
              <a:rPr lang="en-US" b="0" baseline="0" dirty="0" smtClean="0"/>
              <a:t>(add: see how you could also use this to teach cases, forms… endings)</a:t>
            </a:r>
          </a:p>
          <a:p>
            <a:endParaRPr lang="en-US" b="0" dirty="0" smtClean="0"/>
          </a:p>
          <a:p>
            <a:r>
              <a:rPr lang="en-US" b="1" dirty="0" smtClean="0"/>
              <a:t>As easy as possible: </a:t>
            </a:r>
            <a:r>
              <a:rPr lang="en-US" dirty="0" smtClean="0"/>
              <a:t>2 groups:</a:t>
            </a:r>
            <a:r>
              <a:rPr lang="en-US" baseline="0" dirty="0" smtClean="0"/>
              <a:t> group  A gets a piece of paper with the following words: exam, language, job</a:t>
            </a:r>
          </a:p>
          <a:p>
            <a:r>
              <a:rPr lang="en-US" baseline="0" dirty="0" smtClean="0"/>
              <a:t>Group B: rules, smell, interested</a:t>
            </a:r>
          </a:p>
          <a:p>
            <a:r>
              <a:rPr lang="en-US" baseline="0" dirty="0" smtClean="0"/>
              <a:t>Task: write 5 collocations for each noun. </a:t>
            </a:r>
          </a:p>
          <a:p>
            <a:r>
              <a:rPr lang="en-US" baseline="0" dirty="0" smtClean="0"/>
              <a:t>Deutsch: </a:t>
            </a:r>
            <a:r>
              <a:rPr lang="en-US" baseline="0" dirty="0" err="1" smtClean="0"/>
              <a:t>Prüfung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Sprache</a:t>
            </a:r>
            <a:r>
              <a:rPr lang="en-US" baseline="0" dirty="0" smtClean="0"/>
              <a:t>, // </a:t>
            </a:r>
            <a:r>
              <a:rPr lang="en-US" baseline="0" dirty="0" err="1" smtClean="0"/>
              <a:t>Regeln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Geruch</a:t>
            </a:r>
            <a:r>
              <a:rPr lang="en-US" baseline="0" dirty="0" smtClean="0"/>
              <a:t>,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748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Unbewusst</a:t>
            </a:r>
            <a:r>
              <a:rPr lang="fr-FR" dirty="0" smtClean="0"/>
              <a:t>: </a:t>
            </a:r>
            <a:r>
              <a:rPr lang="fr-FR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Lehrperson</a:t>
            </a:r>
            <a:r>
              <a:rPr lang="fr-FR" baseline="0" dirty="0" smtClean="0"/>
              <a:t>, …</a:t>
            </a:r>
          </a:p>
          <a:p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wichtig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uns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peer</a:t>
            </a:r>
            <a:r>
              <a:rPr lang="fr-FR" baseline="0" dirty="0" smtClean="0"/>
              <a:t>-group)</a:t>
            </a:r>
          </a:p>
          <a:p>
            <a:r>
              <a:rPr lang="fr-FR" baseline="0" dirty="0" err="1" smtClean="0"/>
              <a:t>unbewusstes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Wahrnehmen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vocab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quilt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34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Handout</a:t>
            </a:r>
            <a:r>
              <a:rPr lang="fr-FR" dirty="0" smtClean="0"/>
              <a:t> p. 2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78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Stolz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Erfolgserlebnisse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Dopamindusche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verlangt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Wiederholung</a:t>
            </a:r>
            <a:r>
              <a:rPr lang="fr-FR" baseline="0" dirty="0" smtClean="0"/>
              <a:t>! – positive </a:t>
            </a:r>
            <a:r>
              <a:rPr lang="fr-FR" baseline="0" dirty="0" err="1" smtClean="0"/>
              <a:t>Motivationsspirale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Portfolios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Tall</a:t>
            </a:r>
            <a:r>
              <a:rPr lang="fr-FR" baseline="0" dirty="0" smtClean="0"/>
              <a:t> Tales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Klick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hyperlinks</a:t>
            </a:r>
            <a:r>
              <a:rPr lang="fr-FR" baseline="0" dirty="0" smtClean="0"/>
              <a:t>!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click on magazines to go to </a:t>
            </a:r>
            <a:r>
              <a:rPr lang="fr-FR" dirty="0" err="1" smtClean="0"/>
              <a:t>epep</a:t>
            </a:r>
            <a:r>
              <a:rPr lang="fr-FR" dirty="0" smtClean="0"/>
              <a:t>- magazines (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briefly</a:t>
            </a:r>
            <a:r>
              <a:rPr lang="fr-FR" dirty="0" smtClean="0"/>
              <a:t> – </a:t>
            </a:r>
            <a:r>
              <a:rPr lang="fr-FR" dirty="0" err="1" smtClean="0"/>
              <a:t>details</a:t>
            </a:r>
            <a:r>
              <a:rPr lang="fr-FR" dirty="0" smtClean="0"/>
              <a:t> in </a:t>
            </a:r>
            <a:r>
              <a:rPr lang="fr-FR" dirty="0" err="1" smtClean="0"/>
              <a:t>writing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seminar</a:t>
            </a:r>
            <a:r>
              <a:rPr lang="fr-FR" baseline="0" dirty="0" smtClean="0"/>
              <a:t>)</a:t>
            </a:r>
          </a:p>
          <a:p>
            <a:endParaRPr lang="fr-FR" baseline="0" dirty="0" smtClean="0"/>
          </a:p>
          <a:p>
            <a:r>
              <a:rPr lang="fr-FR" baseline="0" dirty="0" smtClean="0"/>
              <a:t>go to </a:t>
            </a:r>
            <a:r>
              <a:rPr lang="fr-FR" baseline="0" dirty="0" err="1" smtClean="0"/>
              <a:t>Moodle</a:t>
            </a:r>
            <a:r>
              <a:rPr lang="fr-FR" baseline="0" dirty="0" smtClean="0"/>
              <a:t> 1c or 1b for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in </a:t>
            </a:r>
            <a:r>
              <a:rPr lang="fr-FR" baseline="0" dirty="0" err="1" smtClean="0"/>
              <a:t>common</a:t>
            </a:r>
            <a:r>
              <a:rPr lang="fr-FR" baseline="0" dirty="0" smtClean="0"/>
              <a:t>: show  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me, interviews and </a:t>
            </a:r>
            <a:r>
              <a:rPr lang="fr-FR" baseline="0" dirty="0" err="1" smtClean="0"/>
              <a:t>texts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 show: 1c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: 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favorite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neighborhood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guinea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pig</a:t>
            </a:r>
            <a:r>
              <a:rPr lang="fr-FR" baseline="0" dirty="0" smtClean="0"/>
              <a:t>…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13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69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Click </a:t>
            </a:r>
            <a:r>
              <a:rPr lang="fr-FR" dirty="0" err="1" smtClean="0"/>
              <a:t>picture</a:t>
            </a:r>
            <a:r>
              <a:rPr lang="fr-FR" baseline="0" dirty="0" smtClean="0"/>
              <a:t> to open the </a:t>
            </a:r>
            <a:r>
              <a:rPr lang="fr-FR" baseline="0" dirty="0" err="1" smtClean="0"/>
              <a:t>task</a:t>
            </a:r>
            <a:r>
              <a:rPr lang="fr-FR" baseline="0" dirty="0" smtClean="0"/>
              <a:t> for the kids.</a:t>
            </a:r>
          </a:p>
          <a:p>
            <a:r>
              <a:rPr lang="fr-FR" baseline="0" dirty="0" smtClean="0"/>
              <a:t>Mit </a:t>
            </a:r>
            <a:r>
              <a:rPr lang="fr-FR" baseline="0" dirty="0" err="1" smtClean="0"/>
              <a:t>allen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Aktives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fördern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Neues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Vokabular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erschließen</a:t>
            </a:r>
            <a:r>
              <a:rPr lang="fr-FR" baseline="0" dirty="0" smtClean="0"/>
              <a:t> – hier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wirklich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Lesestrategien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entwicklen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345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3799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>
              <a:defRPr/>
            </a:pPr>
            <a:r>
              <a:rPr lang="fr-FR" dirty="0" err="1" smtClean="0"/>
              <a:t>Spiele</a:t>
            </a:r>
            <a:r>
              <a:rPr lang="fr-FR" dirty="0" smtClean="0"/>
              <a:t> – </a:t>
            </a:r>
            <a:r>
              <a:rPr lang="fr-FR" dirty="0" err="1" smtClean="0"/>
              <a:t>und</a:t>
            </a:r>
            <a:r>
              <a:rPr lang="fr-FR" dirty="0" smtClean="0"/>
              <a:t> die </a:t>
            </a:r>
            <a:r>
              <a:rPr lang="fr-FR" dirty="0" err="1" smtClean="0"/>
              <a:t>picture</a:t>
            </a:r>
            <a:r>
              <a:rPr lang="fr-FR" dirty="0" smtClean="0"/>
              <a:t> </a:t>
            </a:r>
            <a:r>
              <a:rPr lang="fr-FR" dirty="0" err="1" smtClean="0"/>
              <a:t>cards</a:t>
            </a:r>
            <a:r>
              <a:rPr lang="fr-FR" dirty="0" smtClean="0"/>
              <a:t> </a:t>
            </a:r>
            <a:r>
              <a:rPr lang="fr-FR" dirty="0" err="1" smtClean="0"/>
              <a:t>austeilen</a:t>
            </a:r>
            <a:r>
              <a:rPr lang="fr-FR" dirty="0" smtClean="0"/>
              <a:t> – </a:t>
            </a:r>
            <a:r>
              <a:rPr lang="fr-FR" dirty="0" err="1" smtClean="0"/>
              <a:t>sodass</a:t>
            </a:r>
            <a:r>
              <a:rPr lang="fr-FR" dirty="0" smtClean="0"/>
              <a:t> die </a:t>
            </a:r>
            <a:r>
              <a:rPr lang="fr-FR" dirty="0" err="1" smtClean="0"/>
              <a:t>Teilnehmer</a:t>
            </a:r>
            <a:r>
              <a:rPr lang="fr-FR" dirty="0" smtClean="0"/>
              <a:t> die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Prinzipien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zuordnen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können</a:t>
            </a:r>
            <a:r>
              <a:rPr lang="fr-FR" baseline="0" dirty="0" smtClean="0"/>
              <a:t>.</a:t>
            </a:r>
            <a:endParaRPr lang="fr-FR" dirty="0" smtClean="0"/>
          </a:p>
          <a:p>
            <a:pPr defTabSz="914332">
              <a:defRPr/>
            </a:pPr>
            <a:r>
              <a:rPr lang="fr-FR" dirty="0" smtClean="0"/>
              <a:t>Variante A: </a:t>
            </a:r>
            <a:r>
              <a:rPr lang="fr-FR" dirty="0" err="1" smtClean="0"/>
              <a:t>Griechische</a:t>
            </a:r>
            <a:r>
              <a:rPr lang="fr-FR" dirty="0" smtClean="0"/>
              <a:t> </a:t>
            </a:r>
            <a:r>
              <a:rPr lang="fr-FR" dirty="0" err="1" smtClean="0"/>
              <a:t>Kärtchen</a:t>
            </a:r>
            <a:r>
              <a:rPr lang="fr-FR" dirty="0" smtClean="0"/>
              <a:t> (</a:t>
            </a:r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Dialog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verwenden</a:t>
            </a:r>
            <a:endParaRPr lang="fr-FR" baseline="0" dirty="0" smtClean="0"/>
          </a:p>
          <a:p>
            <a:pPr defTabSz="914332">
              <a:defRPr/>
            </a:pPr>
            <a:r>
              <a:rPr lang="fr-FR" baseline="0" dirty="0" smtClean="0"/>
              <a:t>Variante B: </a:t>
            </a:r>
            <a:endParaRPr lang="fr-FR" dirty="0" smtClean="0"/>
          </a:p>
          <a:p>
            <a:pPr defTabSz="914332">
              <a:defRPr/>
            </a:pPr>
            <a:r>
              <a:rPr lang="fr-FR" dirty="0" err="1" smtClean="0"/>
              <a:t>Teilnehmer</a:t>
            </a:r>
            <a:r>
              <a:rPr lang="fr-FR" dirty="0" smtClean="0"/>
              <a:t> </a:t>
            </a:r>
            <a:r>
              <a:rPr lang="fr-FR" dirty="0" err="1" smtClean="0"/>
              <a:t>arbeiten</a:t>
            </a:r>
            <a:r>
              <a:rPr lang="fr-FR" dirty="0" smtClean="0"/>
              <a:t> in </a:t>
            </a:r>
            <a:r>
              <a:rPr lang="fr-FR" dirty="0" err="1" smtClean="0"/>
              <a:t>Kleingruppen</a:t>
            </a:r>
            <a:r>
              <a:rPr lang="fr-FR" dirty="0" smtClean="0"/>
              <a:t>: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zur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Sprache</a:t>
            </a:r>
            <a:r>
              <a:rPr lang="fr-FR" baseline="0" dirty="0" smtClean="0"/>
              <a:t>)</a:t>
            </a:r>
          </a:p>
          <a:p>
            <a:pPr defTabSz="914332">
              <a:defRPr/>
            </a:pPr>
            <a:r>
              <a:rPr lang="fr-FR" baseline="0" dirty="0" err="1" smtClean="0"/>
              <a:t>Schreiben</a:t>
            </a:r>
            <a:r>
              <a:rPr lang="fr-FR" baseline="0" dirty="0" smtClean="0"/>
              <a:t> je 5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 –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SELBST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wollen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mezzanotte</a:t>
            </a:r>
            <a:r>
              <a:rPr lang="fr-FR" baseline="0" dirty="0" smtClean="0"/>
              <a:t>….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mitgebrachten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Lehrmaterialien</a:t>
            </a:r>
            <a:r>
              <a:rPr lang="fr-FR" baseline="0" dirty="0" smtClean="0">
                <a:solidFill>
                  <a:srgbClr val="FF0000"/>
                </a:solidFill>
              </a:rPr>
              <a:t>) </a:t>
            </a:r>
            <a:r>
              <a:rPr lang="fr-FR" baseline="0" dirty="0" err="1" smtClean="0">
                <a:solidFill>
                  <a:srgbClr val="FF0000"/>
                </a:solidFill>
              </a:rPr>
              <a:t>oder</a:t>
            </a:r>
            <a:r>
              <a:rPr lang="fr-FR" baseline="0" dirty="0" smtClean="0">
                <a:solidFill>
                  <a:srgbClr val="FF0000"/>
                </a:solidFill>
              </a:rPr>
              <a:t> </a:t>
            </a:r>
            <a:r>
              <a:rPr lang="fr-FR" b="1" baseline="0" dirty="0" err="1" smtClean="0">
                <a:solidFill>
                  <a:srgbClr val="FF0000"/>
                </a:solidFill>
              </a:rPr>
              <a:t>aus</a:t>
            </a:r>
            <a:r>
              <a:rPr lang="fr-FR" b="1" baseline="0" dirty="0" smtClean="0">
                <a:solidFill>
                  <a:srgbClr val="FF0000"/>
                </a:solidFill>
              </a:rPr>
              <a:t> den </a:t>
            </a:r>
            <a:r>
              <a:rPr lang="fr-FR" b="1" baseline="0" dirty="0" err="1" smtClean="0">
                <a:solidFill>
                  <a:srgbClr val="FF0000"/>
                </a:solidFill>
              </a:rPr>
              <a:t>Texten</a:t>
            </a:r>
            <a:r>
              <a:rPr lang="fr-FR" b="1" baseline="0" dirty="0" smtClean="0">
                <a:solidFill>
                  <a:srgbClr val="FF0000"/>
                </a:solidFill>
              </a:rPr>
              <a:t> </a:t>
            </a:r>
            <a:r>
              <a:rPr lang="fr-FR" b="1" baseline="0" dirty="0" err="1" smtClean="0">
                <a:solidFill>
                  <a:srgbClr val="FF0000"/>
                </a:solidFill>
              </a:rPr>
              <a:t>im</a:t>
            </a:r>
            <a:r>
              <a:rPr lang="fr-FR" b="1" baseline="0" dirty="0" smtClean="0">
                <a:solidFill>
                  <a:srgbClr val="FF0000"/>
                </a:solidFill>
              </a:rPr>
              <a:t> </a:t>
            </a:r>
            <a:r>
              <a:rPr lang="fr-FR" b="1" baseline="0" dirty="0" err="1" smtClean="0">
                <a:solidFill>
                  <a:srgbClr val="FF0000"/>
                </a:solidFill>
              </a:rPr>
              <a:t>Handout</a:t>
            </a:r>
            <a:r>
              <a:rPr lang="fr-FR" b="1" baseline="0" dirty="0" smtClean="0">
                <a:solidFill>
                  <a:srgbClr val="FF0000"/>
                </a:solidFill>
              </a:rPr>
              <a:t> (Monsanto, The </a:t>
            </a:r>
            <a:r>
              <a:rPr lang="fr-FR" b="1" baseline="0" dirty="0" err="1" smtClean="0">
                <a:solidFill>
                  <a:srgbClr val="FF0000"/>
                </a:solidFill>
              </a:rPr>
              <a:t>Witches</a:t>
            </a:r>
            <a:r>
              <a:rPr lang="fr-FR" b="1" baseline="0" dirty="0" smtClean="0">
                <a:solidFill>
                  <a:srgbClr val="FF0000"/>
                </a:solidFill>
              </a:rPr>
              <a:t>…)</a:t>
            </a:r>
          </a:p>
          <a:p>
            <a:pPr defTabSz="91433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3406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19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Old </a:t>
            </a:r>
            <a:r>
              <a:rPr lang="fr-FR" dirty="0" err="1" smtClean="0"/>
              <a:t>knowledge</a:t>
            </a:r>
            <a:r>
              <a:rPr lang="fr-FR" dirty="0" smtClean="0"/>
              <a:t> of good </a:t>
            </a:r>
            <a:r>
              <a:rPr lang="fr-FR" dirty="0" err="1" smtClean="0"/>
              <a:t>teachers</a:t>
            </a:r>
            <a:r>
              <a:rPr lang="fr-FR" dirty="0" smtClean="0"/>
              <a:t> – but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prove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and </a:t>
            </a:r>
            <a:r>
              <a:rPr lang="fr-FR" dirty="0" err="1" smtClean="0"/>
              <a:t>prove</a:t>
            </a:r>
            <a:r>
              <a:rPr lang="fr-FR" dirty="0" smtClean="0"/>
              <a:t> </a:t>
            </a: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things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013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Speicherung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Abruf</a:t>
            </a:r>
            <a:r>
              <a:rPr lang="fr-FR" baseline="0" dirty="0" smtClean="0"/>
              <a:t>: </a:t>
            </a:r>
          </a:p>
          <a:p>
            <a:r>
              <a:rPr lang="fr-FR" baseline="0" dirty="0" err="1" smtClean="0"/>
              <a:t>Rechte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Hemisphäre</a:t>
            </a:r>
            <a:r>
              <a:rPr lang="fr-FR" baseline="0" dirty="0" smtClean="0"/>
              <a:t>: vor </a:t>
            </a:r>
            <a:r>
              <a:rPr lang="fr-FR" baseline="0" dirty="0" err="1" smtClean="0"/>
              <a:t>allem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emotionale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Inhalte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episodischen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Gedächtnis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vorrangig</a:t>
            </a:r>
            <a:r>
              <a:rPr lang="fr-FR" baseline="0" dirty="0" smtClean="0"/>
              <a:t> in den </a:t>
            </a:r>
            <a:r>
              <a:rPr lang="fr-FR" baseline="0" dirty="0" err="1" smtClean="0"/>
              <a:t>limbischen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Strukturen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rechten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Hemisphäre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Knowledge</a:t>
            </a:r>
            <a:r>
              <a:rPr lang="fr-FR" baseline="0" dirty="0" smtClean="0"/>
              <a:t> = </a:t>
            </a:r>
            <a:r>
              <a:rPr lang="fr-FR" baseline="0" dirty="0" err="1" smtClean="0"/>
              <a:t>physical</a:t>
            </a:r>
            <a:r>
              <a:rPr lang="fr-FR" baseline="0" dirty="0" smtClean="0"/>
              <a:t>: synapse connections, neuronal networks</a:t>
            </a:r>
          </a:p>
          <a:p>
            <a:r>
              <a:rPr lang="fr-FR" baseline="0" dirty="0" smtClean="0"/>
              <a:t>Links: </a:t>
            </a:r>
            <a:r>
              <a:rPr lang="fr-FR" baseline="0" dirty="0" err="1" smtClean="0"/>
              <a:t>semantische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Inhalte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74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ab, </a:t>
            </a:r>
            <a:r>
              <a:rPr lang="fr-FR" baseline="0" dirty="0" err="1" smtClean="0"/>
              <a:t>ruft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transferiert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, den </a:t>
            </a:r>
            <a:r>
              <a:rPr lang="fr-FR" baseline="0" dirty="0" err="1" smtClean="0"/>
              <a:t>langsamen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langfistig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Wenn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entfernt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möglich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funktioniert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allerdings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wenn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Inhalt</a:t>
            </a:r>
            <a:r>
              <a:rPr lang="fr-FR" baseline="0" dirty="0" smtClean="0"/>
              <a:t> BEDEUTSAM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Neugier</a:t>
            </a:r>
            <a:r>
              <a:rPr lang="fr-FR" baseline="0" dirty="0" smtClean="0"/>
              <a:t> = Hirn </a:t>
            </a:r>
            <a:r>
              <a:rPr lang="fr-FR" baseline="0" dirty="0" err="1" smtClean="0"/>
              <a:t>aktiv</a:t>
            </a:r>
            <a:r>
              <a:rPr lang="fr-FR" baseline="0" dirty="0" smtClean="0"/>
              <a:t>  -- Hirn </a:t>
            </a:r>
            <a:r>
              <a:rPr lang="fr-FR" baseline="0" dirty="0" err="1" smtClean="0"/>
              <a:t>erlahmt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bedeutungslosen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Sachverhalten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Zull</a:t>
            </a:r>
            <a:r>
              <a:rPr lang="fr-FR" baseline="0" dirty="0" smtClean="0"/>
              <a:t> 218: </a:t>
            </a:r>
            <a:r>
              <a:rPr lang="fr-FR" baseline="0" dirty="0" err="1" smtClean="0"/>
              <a:t>Bewegung</a:t>
            </a:r>
            <a:r>
              <a:rPr lang="fr-FR" baseline="0" dirty="0" smtClean="0"/>
              <a:t>: action </a:t>
            </a:r>
            <a:r>
              <a:rPr lang="fr-FR" baseline="0" dirty="0" err="1" smtClean="0"/>
              <a:t>verbs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Kleinhirn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Cerebellum</a:t>
            </a:r>
            <a:r>
              <a:rPr lang="fr-FR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</a:t>
            </a:r>
            <a:r>
              <a:rPr lang="fr-FR" baseline="0" dirty="0" smtClean="0"/>
              <a:t> action </a:t>
            </a:r>
            <a:r>
              <a:rPr lang="fr-FR" baseline="0" dirty="0" err="1" smtClean="0"/>
              <a:t>verbs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hören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lesen</a:t>
            </a:r>
            <a:r>
              <a:rPr lang="fr-FR" baseline="0" dirty="0" smtClean="0"/>
              <a:t>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83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Präfrontaler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Kortex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strukturiert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Info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Pubertät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fertig</a:t>
            </a:r>
            <a:r>
              <a:rPr lang="fr-FR" baseline="0" dirty="0" smtClean="0"/>
              <a:t> », </a:t>
            </a:r>
            <a:r>
              <a:rPr lang="fr-FR" baseline="0" dirty="0" err="1" smtClean="0"/>
              <a:t>führt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Inhalte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zusammen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bewertet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Hemmt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Instinktreaktion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Verantwortung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Planung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Folgen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abschätzen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704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62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2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3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75653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7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1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t>22.09.2015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5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90cj4NX87Y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228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beneaththecover.com/2007/10/31/surprising-broca/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percepp.com/macedonia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nFnLJocZS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jot.com/mview/174B0A02236C8C988A1791C27821E31B3DDE4A13ADEDE42D0DD59852B05521D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mailvu.com/msg/iffb3d55d858f492f94bcd1c2528eab0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pep.at/?page_id=1700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://epep.at/?page_id=496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hyperlink" Target="http://epep.at/?page_id=2452" TargetMode="Externa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hyperlink" Target="http://www.polzleitner.com/epep/1Form/first-weeks/colorful-pets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67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2362200" cy="1728192"/>
          </a:xfrm>
        </p:spPr>
        <p:txBody>
          <a:bodyPr/>
          <a:lstStyle/>
          <a:p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Gehirn-gerechter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Fremdsprachen</a:t>
            </a:r>
            <a:r>
              <a:rPr lang="fr-FR" sz="2000" dirty="0" smtClean="0"/>
              <a:t>-</a:t>
            </a:r>
            <a:br>
              <a:rPr lang="fr-FR" sz="2000" dirty="0" smtClean="0"/>
            </a:br>
            <a:r>
              <a:rPr lang="fr-FR" sz="2000" dirty="0" err="1" smtClean="0"/>
              <a:t>Unterricht</a:t>
            </a:r>
            <a:endParaRPr lang="fr-FR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996953"/>
            <a:ext cx="2362200" cy="3129211"/>
          </a:xfrm>
        </p:spPr>
        <p:txBody>
          <a:bodyPr>
            <a:normAutofit/>
          </a:bodyPr>
          <a:lstStyle/>
          <a:p>
            <a:r>
              <a:rPr lang="fr-FR" b="1" dirty="0" smtClean="0"/>
              <a:t>I: </a:t>
            </a:r>
            <a:r>
              <a:rPr lang="fr-FR" b="1" dirty="0" err="1" smtClean="0"/>
              <a:t>Grundlagen</a:t>
            </a:r>
            <a:endParaRPr lang="fr-FR" b="1" dirty="0" smtClean="0"/>
          </a:p>
          <a:p>
            <a:r>
              <a:rPr lang="fr-FR" b="1" dirty="0" err="1" smtClean="0"/>
              <a:t>Aufbau</a:t>
            </a:r>
            <a:r>
              <a:rPr lang="fr-FR" b="1" dirty="0" smtClean="0"/>
              <a:t> </a:t>
            </a:r>
            <a:r>
              <a:rPr lang="fr-FR" b="1" dirty="0" err="1" smtClean="0"/>
              <a:t>und</a:t>
            </a:r>
            <a:r>
              <a:rPr lang="fr-FR" b="1" dirty="0" smtClean="0"/>
              <a:t> </a:t>
            </a:r>
            <a:r>
              <a:rPr lang="fr-FR" b="1" dirty="0" err="1" smtClean="0"/>
              <a:t>Funktion</a:t>
            </a:r>
            <a:r>
              <a:rPr lang="fr-FR" b="1" dirty="0" smtClean="0"/>
              <a:t> des </a:t>
            </a:r>
            <a:r>
              <a:rPr lang="fr-FR" b="1" dirty="0" err="1" smtClean="0"/>
              <a:t>Gehirns</a:t>
            </a:r>
            <a:endParaRPr lang="fr-FR" b="1" dirty="0" smtClean="0"/>
          </a:p>
          <a:p>
            <a:r>
              <a:rPr lang="fr-FR" b="1" dirty="0" smtClean="0"/>
              <a:t>II. </a:t>
            </a:r>
            <a:r>
              <a:rPr lang="fr-FR" b="1" dirty="0" err="1" smtClean="0"/>
              <a:t>Anwendungen</a:t>
            </a:r>
            <a:endParaRPr lang="fr-FR" b="1" dirty="0" smtClean="0"/>
          </a:p>
          <a:p>
            <a:r>
              <a:rPr lang="fr-FR" dirty="0"/>
              <a:t>i</a:t>
            </a:r>
            <a:r>
              <a:rPr lang="fr-FR" dirty="0" smtClean="0"/>
              <a:t>n der </a:t>
            </a:r>
            <a:r>
              <a:rPr lang="fr-FR" dirty="0" err="1" smtClean="0"/>
              <a:t>Wortschatzarbeit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32856"/>
            <a:ext cx="5638800" cy="4716087"/>
          </a:xfrm>
        </p:spPr>
      </p:pic>
      <p:sp>
        <p:nvSpPr>
          <p:cNvPr id="4" name="Oval 3"/>
          <p:cNvSpPr/>
          <p:nvPr/>
        </p:nvSpPr>
        <p:spPr>
          <a:xfrm>
            <a:off x="3491880" y="1556792"/>
            <a:ext cx="2304256" cy="1512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Integrated Thematic Instruction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72200" y="1916832"/>
            <a:ext cx="1944216" cy="11521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AABBZZ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6176" y="3059812"/>
            <a:ext cx="2412268" cy="20319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Auswahl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Angstfrei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Bedeutsam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Bewegung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Zusammenarbeit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Zeit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Elektro-chemische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Übertragung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5" y="2020184"/>
            <a:ext cx="2362200" cy="4144963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Neuronennetzwerk</a:t>
            </a:r>
            <a:r>
              <a:rPr lang="fr-FR" dirty="0" smtClean="0"/>
              <a:t> mit </a:t>
            </a:r>
            <a:r>
              <a:rPr lang="fr-FR" dirty="0" err="1" smtClean="0"/>
              <a:t>aktiven</a:t>
            </a:r>
            <a:r>
              <a:rPr lang="fr-FR" dirty="0"/>
              <a:t>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>
                <a:hlinkClick r:id="rId3"/>
              </a:rPr>
              <a:t>Video-animation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45686"/>
            <a:ext cx="5034136" cy="377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4" y="2060849"/>
            <a:ext cx="2342625" cy="17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8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Neuron</a:t>
            </a:r>
            <a:r>
              <a:rPr lang="fr-FR" dirty="0" smtClean="0"/>
              <a:t> mit </a:t>
            </a:r>
            <a:r>
              <a:rPr lang="fr-FR" dirty="0" err="1" smtClean="0"/>
              <a:t>Dendriten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Elektrochemische</a:t>
            </a:r>
            <a:r>
              <a:rPr lang="fr-FR" dirty="0" smtClean="0"/>
              <a:t> </a:t>
            </a:r>
            <a:r>
              <a:rPr lang="fr-FR" dirty="0" err="1" smtClean="0"/>
              <a:t>Übertragung</a:t>
            </a:r>
            <a:r>
              <a:rPr lang="fr-FR" dirty="0"/>
              <a:t> </a:t>
            </a:r>
            <a:r>
              <a:rPr lang="fr-FR" dirty="0" err="1" smtClean="0"/>
              <a:t>über</a:t>
            </a:r>
            <a:r>
              <a:rPr lang="fr-FR" dirty="0" smtClean="0"/>
              <a:t> die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Axon-membranen</a:t>
            </a:r>
            <a:r>
              <a:rPr lang="fr-FR" dirty="0" smtClean="0"/>
              <a:t>  </a:t>
            </a:r>
            <a:r>
              <a:rPr lang="fr-FR" dirty="0" err="1" smtClean="0"/>
              <a:t>reagieren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Neurotransmitter-substanzen</a:t>
            </a:r>
            <a:r>
              <a:rPr lang="fr-FR" dirty="0" smtClean="0"/>
              <a:t> mit </a:t>
            </a:r>
          </a:p>
          <a:p>
            <a:r>
              <a:rPr lang="fr-FR" b="1" dirty="0" err="1" smtClean="0"/>
              <a:t>Verstärkung</a:t>
            </a:r>
            <a:r>
              <a:rPr lang="fr-FR" b="1" dirty="0" smtClean="0"/>
              <a:t> </a:t>
            </a:r>
            <a:r>
              <a:rPr lang="fr-FR" dirty="0" err="1" smtClean="0"/>
              <a:t>oder</a:t>
            </a:r>
            <a:r>
              <a:rPr lang="fr-FR" dirty="0" smtClean="0"/>
              <a:t> </a:t>
            </a:r>
          </a:p>
          <a:p>
            <a:r>
              <a:rPr lang="fr-FR" b="1" dirty="0" err="1" smtClean="0"/>
              <a:t>Verringerung</a:t>
            </a:r>
            <a:r>
              <a:rPr lang="fr-FR" dirty="0" smtClean="0"/>
              <a:t> des </a:t>
            </a:r>
            <a:r>
              <a:rPr lang="fr-FR" dirty="0" err="1" smtClean="0"/>
              <a:t>Aktionspotentials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6257" y="1124744"/>
            <a:ext cx="2080143" cy="26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Beispiele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für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Neurotransmitter</a:t>
            </a:r>
            <a:endParaRPr lang="fr-FR" sz="2400" b="1" dirty="0" smtClean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 smtClean="0"/>
          </a:p>
          <a:p>
            <a:r>
              <a:rPr lang="fr-FR" sz="2400" b="1" dirty="0" err="1" smtClean="0"/>
              <a:t>Acetylcholine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gezielte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endParaRPr lang="fr-FR" sz="2400" dirty="0" smtClean="0"/>
          </a:p>
          <a:p>
            <a:r>
              <a:rPr lang="fr-FR" sz="2400" b="1" dirty="0" err="1" smtClean="0"/>
              <a:t>Serotonin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Dämpfung</a:t>
            </a:r>
            <a:r>
              <a:rPr lang="fr-FR" sz="2400" dirty="0" smtClean="0"/>
              <a:t>, </a:t>
            </a:r>
            <a:r>
              <a:rPr lang="fr-FR" sz="2400" dirty="0" err="1" smtClean="0"/>
              <a:t>Beruhigung</a:t>
            </a:r>
            <a:r>
              <a:rPr lang="fr-FR" sz="2400" dirty="0" smtClean="0"/>
              <a:t>, </a:t>
            </a:r>
            <a:r>
              <a:rPr lang="fr-FR" sz="2400" dirty="0" err="1" smtClean="0"/>
              <a:t>Wohlgefühl</a:t>
            </a:r>
            <a:endParaRPr lang="fr-FR" sz="2400" dirty="0" smtClean="0"/>
          </a:p>
          <a:p>
            <a:r>
              <a:rPr lang="fr-FR" sz="2400" b="1" dirty="0" err="1" smtClean="0"/>
              <a:t>Dopamin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Antrieb</a:t>
            </a:r>
            <a:r>
              <a:rPr lang="fr-FR" sz="2400" dirty="0" smtClean="0"/>
              <a:t>, </a:t>
            </a:r>
            <a:r>
              <a:rPr lang="fr-FR" sz="2400" dirty="0" err="1" smtClean="0"/>
              <a:t>Neugier</a:t>
            </a:r>
            <a:r>
              <a:rPr lang="fr-FR" sz="2400" dirty="0" smtClean="0"/>
              <a:t>, </a:t>
            </a:r>
            <a:r>
              <a:rPr lang="fr-FR" sz="2400" dirty="0" err="1" smtClean="0"/>
              <a:t>Belohnungserwartung</a:t>
            </a:r>
            <a:r>
              <a:rPr lang="fr-FR" sz="2400" dirty="0" smtClean="0"/>
              <a:t>)</a:t>
            </a:r>
            <a:endParaRPr lang="fr-FR" sz="2400" b="1" dirty="0" smtClean="0"/>
          </a:p>
          <a:p>
            <a:r>
              <a:rPr lang="fr-FR" sz="2400" b="1" dirty="0" err="1" smtClean="0"/>
              <a:t>Glutamat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 – </a:t>
            </a:r>
            <a:r>
              <a:rPr lang="fr-FR" sz="2400" dirty="0" err="1" smtClean="0"/>
              <a:t>Alarmbotschaft</a:t>
            </a:r>
            <a:r>
              <a:rPr lang="fr-FR" sz="2400" dirty="0" smtClean="0"/>
              <a:t> – </a:t>
            </a:r>
            <a:r>
              <a:rPr lang="fr-FR" sz="2400" dirty="0" err="1" smtClean="0"/>
              <a:t>Flucht</a:t>
            </a:r>
            <a:endParaRPr lang="fr-FR" sz="2400" dirty="0" smtClean="0"/>
          </a:p>
          <a:p>
            <a:r>
              <a:rPr lang="fr-FR" sz="2400" b="1" dirty="0" err="1" smtClean="0"/>
              <a:t>Noradrenalin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allgemeine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r>
              <a:rPr lang="fr-FR" sz="2400" dirty="0" smtClean="0"/>
              <a:t>,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, Stress</a:t>
            </a:r>
            <a:endParaRPr lang="fr-FR" sz="2400" b="1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Oval Callout 4"/>
          <p:cNvSpPr/>
          <p:nvPr/>
        </p:nvSpPr>
        <p:spPr>
          <a:xfrm>
            <a:off x="4608208" y="1340768"/>
            <a:ext cx="4176464" cy="2331487"/>
          </a:xfrm>
          <a:prstGeom prst="wedgeEllipseCallout">
            <a:avLst>
              <a:gd name="adj1" fmla="val -64966"/>
              <a:gd name="adj2" fmla="val 61882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Was </a:t>
            </a:r>
            <a:r>
              <a:rPr lang="en-US" sz="2400" b="1" dirty="0" err="1" smtClean="0"/>
              <a:t>bedeutet</a:t>
            </a:r>
            <a:r>
              <a:rPr lang="en-US" sz="2400" b="1" dirty="0" smtClean="0"/>
              <a:t> das </a:t>
            </a:r>
            <a:r>
              <a:rPr lang="en-US" sz="2400" b="1" dirty="0" err="1" smtClean="0"/>
              <a:t>für</a:t>
            </a:r>
            <a:r>
              <a:rPr lang="en-US" sz="2400" b="1" dirty="0" smtClean="0"/>
              <a:t> den </a:t>
            </a:r>
            <a:r>
              <a:rPr lang="en-US" sz="2400" b="1" dirty="0" err="1" smtClean="0"/>
              <a:t>Unterricht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461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Angst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lähmt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das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Blitzartige</a:t>
            </a:r>
            <a:r>
              <a:rPr lang="fr-FR" dirty="0" smtClean="0"/>
              <a:t>, </a:t>
            </a:r>
            <a:r>
              <a:rPr lang="fr-FR" dirty="0" err="1" smtClean="0"/>
              <a:t>unbewusste</a:t>
            </a:r>
            <a:r>
              <a:rPr lang="fr-FR" dirty="0" smtClean="0"/>
              <a:t> </a:t>
            </a:r>
            <a:r>
              <a:rPr lang="fr-FR" dirty="0" err="1" smtClean="0"/>
              <a:t>Reaktion</a:t>
            </a:r>
            <a:r>
              <a:rPr lang="fr-FR" dirty="0" smtClean="0"/>
              <a:t>. 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Die </a:t>
            </a:r>
            <a:r>
              <a:rPr lang="fr-FR" sz="2400" dirty="0" err="1"/>
              <a:t>Amygdala</a:t>
            </a:r>
            <a:r>
              <a:rPr lang="fr-FR" sz="2400" dirty="0"/>
              <a:t> (</a:t>
            </a:r>
            <a:r>
              <a:rPr lang="fr-FR" sz="2400" dirty="0" err="1"/>
              <a:t>Mandelkern</a:t>
            </a:r>
            <a:r>
              <a:rPr lang="fr-FR" sz="2400" dirty="0"/>
              <a:t>) </a:t>
            </a:r>
            <a:r>
              <a:rPr lang="fr-FR" sz="2400" dirty="0" err="1"/>
              <a:t>schüttet</a:t>
            </a:r>
            <a:r>
              <a:rPr lang="fr-FR" sz="2400" dirty="0"/>
              <a:t> </a:t>
            </a:r>
            <a:r>
              <a:rPr lang="fr-FR" sz="2400" dirty="0" err="1"/>
              <a:t>Glutamat</a:t>
            </a:r>
            <a:r>
              <a:rPr lang="fr-FR" sz="2400" dirty="0"/>
              <a:t> </a:t>
            </a:r>
            <a:r>
              <a:rPr lang="fr-FR" sz="2400" dirty="0" err="1"/>
              <a:t>u.a</a:t>
            </a:r>
            <a:r>
              <a:rPr lang="fr-FR" sz="2400" dirty="0"/>
              <a:t>. </a:t>
            </a:r>
            <a:r>
              <a:rPr lang="fr-FR" sz="2400" dirty="0" err="1"/>
              <a:t>Botenstoffe</a:t>
            </a:r>
            <a:r>
              <a:rPr lang="fr-FR" sz="2400" dirty="0"/>
              <a:t> </a:t>
            </a:r>
            <a:r>
              <a:rPr lang="fr-FR" sz="2400" dirty="0" err="1"/>
              <a:t>aus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 err="1"/>
              <a:t>alarmiert</a:t>
            </a:r>
            <a:r>
              <a:rPr lang="fr-FR" sz="2400" dirty="0"/>
              <a:t> </a:t>
            </a:r>
            <a:r>
              <a:rPr lang="fr-FR" sz="2400" dirty="0" err="1"/>
              <a:t>Alarmzentren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Hypothalamus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</a:t>
            </a:r>
            <a:r>
              <a:rPr lang="fr-FR" sz="2400" dirty="0" err="1" smtClean="0"/>
              <a:t>Hirnstamm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Anstieg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</a:t>
            </a:r>
            <a:r>
              <a:rPr lang="fr-FR" sz="2400" dirty="0" err="1"/>
              <a:t>Puls</a:t>
            </a:r>
            <a:r>
              <a:rPr lang="fr-FR" sz="2400" dirty="0"/>
              <a:t>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Blutdruck</a:t>
            </a:r>
            <a:r>
              <a:rPr lang="fr-FR" sz="2400" dirty="0"/>
              <a:t>, </a:t>
            </a:r>
            <a:r>
              <a:rPr lang="fr-FR" sz="2400" dirty="0" err="1" smtClean="0"/>
              <a:t>Muskelanspannung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Vorbereitung</a:t>
            </a:r>
            <a:r>
              <a:rPr lang="fr-FR" sz="2400" dirty="0"/>
              <a:t> </a:t>
            </a:r>
            <a:r>
              <a:rPr lang="fr-FR" sz="2400" dirty="0" err="1"/>
              <a:t>einer</a:t>
            </a:r>
            <a:r>
              <a:rPr lang="fr-FR" sz="2400" dirty="0"/>
              <a:t> </a:t>
            </a:r>
            <a:r>
              <a:rPr lang="fr-FR" sz="2400" dirty="0" err="1"/>
              <a:t>Flucht</a:t>
            </a:r>
            <a:r>
              <a:rPr lang="fr-FR" sz="2400" dirty="0"/>
              <a:t> </a:t>
            </a:r>
            <a:r>
              <a:rPr lang="fr-FR" sz="2400" dirty="0" err="1"/>
              <a:t>oder</a:t>
            </a:r>
            <a:r>
              <a:rPr lang="fr-FR" sz="2400" dirty="0"/>
              <a:t> </a:t>
            </a:r>
            <a:r>
              <a:rPr lang="fr-FR" sz="2400" dirty="0" err="1" smtClean="0"/>
              <a:t>Angriffsreaktion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Sinnvoll</a:t>
            </a:r>
            <a:r>
              <a:rPr lang="fr-FR" sz="2400" dirty="0"/>
              <a:t> </a:t>
            </a:r>
            <a:r>
              <a:rPr lang="fr-FR" sz="2400" dirty="0" err="1"/>
              <a:t>bei</a:t>
            </a:r>
            <a:r>
              <a:rPr lang="fr-FR" sz="2400" dirty="0"/>
              <a:t> </a:t>
            </a:r>
            <a:r>
              <a:rPr lang="fr-FR" sz="2400" dirty="0" err="1"/>
              <a:t>Bedrohung</a:t>
            </a:r>
            <a:r>
              <a:rPr lang="fr-FR" sz="2400" dirty="0"/>
              <a:t> (</a:t>
            </a:r>
            <a:r>
              <a:rPr lang="fr-FR" sz="2400" dirty="0" err="1"/>
              <a:t>Löwe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links)</a:t>
            </a:r>
          </a:p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9"/>
            <a:ext cx="2392267" cy="215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859088"/>
            <a:ext cx="11334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678832" cy="143448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Emotionen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der </a:t>
            </a:r>
            <a:r>
              <a:rPr lang="fr-FR" dirty="0" err="1" smtClean="0">
                <a:solidFill>
                  <a:srgbClr val="FFC000"/>
                </a:solidFill>
              </a:rPr>
              <a:t>Schlüssel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708921"/>
            <a:ext cx="2362200" cy="3417243"/>
          </a:xfrm>
        </p:spPr>
        <p:txBody>
          <a:bodyPr>
            <a:noAutofit/>
          </a:bodyPr>
          <a:lstStyle/>
          <a:p>
            <a:r>
              <a:rPr lang="fr-FR" sz="2000" b="1" dirty="0" err="1" smtClean="0"/>
              <a:t>Das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limbische</a:t>
            </a:r>
            <a:r>
              <a:rPr lang="fr-FR" sz="2000" b="1" dirty="0" smtClean="0"/>
              <a:t> System  </a:t>
            </a:r>
            <a:r>
              <a:rPr lang="fr-FR" sz="2000" b="1" dirty="0" err="1" smtClean="0"/>
              <a:t>entscheidet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ob</a:t>
            </a:r>
            <a:r>
              <a:rPr lang="fr-FR" sz="2000" b="1" dirty="0" smtClean="0"/>
              <a:t> Information </a:t>
            </a:r>
            <a:r>
              <a:rPr lang="fr-FR" sz="2000" b="1" dirty="0" err="1" smtClean="0"/>
              <a:t>eingelassen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wird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oder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nicht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Die Rolle der </a:t>
            </a:r>
            <a:r>
              <a:rPr lang="fr-FR" sz="2000" b="1" dirty="0" err="1" smtClean="0"/>
              <a:t>Gefühle</a:t>
            </a:r>
            <a:endParaRPr lang="fr-FR" sz="2000" b="1" dirty="0" smtClean="0"/>
          </a:p>
          <a:p>
            <a:endParaRPr lang="fr-FR" sz="2000" dirty="0"/>
          </a:p>
          <a:p>
            <a:r>
              <a:rPr lang="fr-FR" sz="2000" dirty="0" err="1" smtClean="0"/>
              <a:t>Emotionale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soziale</a:t>
            </a:r>
            <a:r>
              <a:rPr lang="fr-FR" sz="2000" dirty="0" smtClean="0"/>
              <a:t> </a:t>
            </a:r>
            <a:r>
              <a:rPr lang="fr-FR" sz="2000" dirty="0" err="1" smtClean="0"/>
              <a:t>Aspekte</a:t>
            </a:r>
            <a:r>
              <a:rPr lang="fr-FR" sz="2000" dirty="0" smtClean="0"/>
              <a:t> des </a:t>
            </a:r>
            <a:r>
              <a:rPr lang="fr-FR" sz="2000" dirty="0" err="1" smtClean="0"/>
              <a:t>Lernens</a:t>
            </a:r>
            <a:r>
              <a:rPr lang="fr-FR" sz="2000" dirty="0" smtClean="0"/>
              <a:t> </a:t>
            </a:r>
            <a:r>
              <a:rPr lang="fr-FR" sz="2000" dirty="0" err="1" smtClean="0"/>
              <a:t>spielen</a:t>
            </a:r>
            <a:r>
              <a:rPr lang="fr-FR" sz="2000" dirty="0" smtClean="0"/>
              <a:t> </a:t>
            </a:r>
            <a:r>
              <a:rPr lang="fr-FR" sz="2000" dirty="0" err="1" smtClean="0"/>
              <a:t>eine</a:t>
            </a:r>
            <a:r>
              <a:rPr lang="fr-FR" sz="2000" dirty="0" smtClean="0"/>
              <a:t> </a:t>
            </a:r>
            <a:r>
              <a:rPr lang="fr-FR" sz="2000" dirty="0" err="1" smtClean="0"/>
              <a:t>mindestens</a:t>
            </a:r>
            <a:r>
              <a:rPr lang="fr-FR" sz="2000" dirty="0" smtClean="0"/>
              <a:t> </a:t>
            </a:r>
            <a:r>
              <a:rPr lang="fr-FR" sz="2000" dirty="0" err="1" smtClean="0"/>
              <a:t>ebenso</a:t>
            </a:r>
            <a:r>
              <a:rPr lang="fr-FR" sz="2000" dirty="0" smtClean="0"/>
              <a:t> </a:t>
            </a:r>
            <a:r>
              <a:rPr lang="fr-FR" sz="2000" dirty="0" err="1" smtClean="0"/>
              <a:t>wichtige</a:t>
            </a:r>
            <a:r>
              <a:rPr lang="fr-FR" sz="2000" dirty="0" smtClean="0"/>
              <a:t> Rolle </a:t>
            </a:r>
            <a:r>
              <a:rPr lang="fr-FR" sz="2000" dirty="0" err="1" smtClean="0"/>
              <a:t>für</a:t>
            </a:r>
            <a:r>
              <a:rPr lang="fr-FR" sz="2000" dirty="0" smtClean="0"/>
              <a:t> </a:t>
            </a:r>
            <a:r>
              <a:rPr lang="fr-FR" sz="2000" dirty="0" err="1" smtClean="0"/>
              <a:t>das</a:t>
            </a:r>
            <a:r>
              <a:rPr lang="fr-FR" sz="2000" dirty="0" smtClean="0"/>
              <a:t> </a:t>
            </a:r>
            <a:r>
              <a:rPr lang="fr-FR" sz="2000" dirty="0" err="1" smtClean="0"/>
              <a:t>Schulgeschehen</a:t>
            </a:r>
            <a:r>
              <a:rPr lang="fr-FR" sz="2000" dirty="0" smtClean="0"/>
              <a:t> </a:t>
            </a:r>
            <a:r>
              <a:rPr lang="fr-FR" sz="2000" dirty="0" err="1" smtClean="0"/>
              <a:t>wie</a:t>
            </a:r>
            <a:r>
              <a:rPr lang="fr-FR" sz="2000" dirty="0" smtClean="0"/>
              <a:t> die </a:t>
            </a:r>
            <a:r>
              <a:rPr lang="fr-FR" sz="2000" dirty="0" err="1" smtClean="0"/>
              <a:t>intellektuell-kognitiven</a:t>
            </a:r>
            <a:r>
              <a:rPr lang="fr-FR" sz="2000" dirty="0" smtClean="0"/>
              <a:t>. (Bauer 2006)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Gehirn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Körper</a:t>
            </a:r>
            <a:r>
              <a:rPr lang="fr-FR" sz="2000" dirty="0" smtClean="0"/>
              <a:t> </a:t>
            </a:r>
            <a:r>
              <a:rPr lang="fr-FR" sz="2000" dirty="0" err="1" smtClean="0"/>
              <a:t>kommunizieren</a:t>
            </a:r>
            <a:r>
              <a:rPr lang="fr-FR" sz="2000" dirty="0" smtClean="0"/>
              <a:t> </a:t>
            </a:r>
            <a:r>
              <a:rPr lang="fr-FR" sz="2000" dirty="0" err="1" smtClean="0"/>
              <a:t>über</a:t>
            </a:r>
            <a:r>
              <a:rPr lang="fr-FR" sz="2000" dirty="0" smtClean="0"/>
              <a:t> </a:t>
            </a:r>
            <a:r>
              <a:rPr lang="fr-FR" sz="2000" dirty="0" err="1" smtClean="0"/>
              <a:t>Neurotransmitter</a:t>
            </a:r>
            <a:r>
              <a:rPr lang="fr-FR" sz="2000" dirty="0" smtClean="0"/>
              <a:t> 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sind</a:t>
            </a:r>
            <a:r>
              <a:rPr lang="fr-FR" sz="2000" dirty="0" smtClean="0"/>
              <a:t> </a:t>
            </a:r>
            <a:r>
              <a:rPr lang="fr-FR" sz="2000" dirty="0" err="1" smtClean="0"/>
              <a:t>eng</a:t>
            </a:r>
            <a:r>
              <a:rPr lang="fr-FR" sz="2000" dirty="0" smtClean="0"/>
              <a:t> </a:t>
            </a:r>
            <a:r>
              <a:rPr lang="fr-FR" sz="2000" dirty="0" err="1" smtClean="0"/>
              <a:t>vernetzt</a:t>
            </a:r>
            <a:r>
              <a:rPr lang="fr-FR" sz="20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3833512"/>
            <a:ext cx="3067463" cy="25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83" y="908720"/>
            <a:ext cx="2362200" cy="636240"/>
          </a:xfrm>
        </p:spPr>
        <p:txBody>
          <a:bodyPr/>
          <a:lstStyle/>
          <a:p>
            <a:r>
              <a:rPr lang="fr-FR" dirty="0" smtClean="0"/>
              <a:t>ANGST!!!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 smtClean="0"/>
              <a:t>Angst</a:t>
            </a:r>
            <a:r>
              <a:rPr lang="fr-FR" sz="3600" b="1" dirty="0" smtClean="0"/>
              <a:t> </a:t>
            </a:r>
          </a:p>
          <a:p>
            <a:pPr marL="0" indent="0">
              <a:buNone/>
            </a:pPr>
            <a:endParaRPr lang="fr-FR" sz="3600" b="1" dirty="0" smtClean="0"/>
          </a:p>
          <a:p>
            <a:pPr marL="0" indent="0">
              <a:buNone/>
            </a:pPr>
            <a:r>
              <a:rPr lang="fr-FR" sz="2400" dirty="0" err="1" smtClean="0"/>
              <a:t>produziert</a:t>
            </a:r>
            <a:r>
              <a:rPr lang="fr-FR" sz="2400" dirty="0" smtClean="0"/>
              <a:t> </a:t>
            </a:r>
            <a:r>
              <a:rPr lang="fr-FR" sz="2400" dirty="0" err="1" smtClean="0"/>
              <a:t>einen</a:t>
            </a:r>
            <a:r>
              <a:rPr lang="fr-FR" sz="2400" dirty="0" smtClean="0"/>
              <a:t> </a:t>
            </a:r>
            <a:r>
              <a:rPr lang="fr-FR" sz="2400" dirty="0" err="1" smtClean="0"/>
              <a:t>kognitiven</a:t>
            </a:r>
            <a:r>
              <a:rPr lang="fr-FR" sz="2400" dirty="0" smtClean="0"/>
              <a:t> </a:t>
            </a:r>
            <a:r>
              <a:rPr lang="fr-FR" sz="2400" dirty="0" err="1" smtClean="0"/>
              <a:t>Stil</a:t>
            </a:r>
            <a:r>
              <a:rPr lang="fr-FR" sz="2400" dirty="0" smtClean="0"/>
              <a:t>, </a:t>
            </a:r>
          </a:p>
          <a:p>
            <a:pPr marL="0" indent="0">
              <a:buNone/>
            </a:pPr>
            <a:r>
              <a:rPr lang="fr-FR" sz="2400" dirty="0" smtClean="0"/>
              <a:t>der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rasche</a:t>
            </a:r>
            <a:r>
              <a:rPr lang="fr-FR" sz="2400" dirty="0" smtClean="0"/>
              <a:t> </a:t>
            </a:r>
            <a:r>
              <a:rPr lang="fr-FR" sz="2400" dirty="0" err="1" smtClean="0"/>
              <a:t>Ausführen</a:t>
            </a:r>
            <a:r>
              <a:rPr lang="fr-FR" sz="2400" dirty="0" smtClean="0"/>
              <a:t> </a:t>
            </a:r>
            <a:r>
              <a:rPr lang="fr-FR" sz="2400" dirty="0" err="1" smtClean="0"/>
              <a:t>einfacher</a:t>
            </a:r>
            <a:r>
              <a:rPr lang="fr-FR" sz="2400" dirty="0" smtClean="0"/>
              <a:t> </a:t>
            </a:r>
            <a:r>
              <a:rPr lang="fr-FR" sz="2400" dirty="0" err="1" smtClean="0"/>
              <a:t>gelernter</a:t>
            </a:r>
            <a:r>
              <a:rPr lang="fr-FR" sz="2400" dirty="0" smtClean="0"/>
              <a:t> </a:t>
            </a:r>
            <a:r>
              <a:rPr lang="fr-FR" sz="2400" dirty="0" err="1" smtClean="0"/>
              <a:t>Routinen</a:t>
            </a:r>
            <a:r>
              <a:rPr lang="fr-FR" sz="2400" dirty="0" smtClean="0"/>
              <a:t> </a:t>
            </a:r>
            <a:r>
              <a:rPr lang="fr-FR" sz="2400" dirty="0" err="1" smtClean="0"/>
              <a:t>erleichtert</a:t>
            </a:r>
            <a:r>
              <a:rPr lang="fr-FR" sz="2400" dirty="0" smtClean="0"/>
              <a:t> </a:t>
            </a:r>
          </a:p>
          <a:p>
            <a:pPr marL="0" indent="0">
              <a:buNone/>
            </a:pPr>
            <a:r>
              <a:rPr lang="fr-FR" sz="2400" dirty="0" err="1" smtClean="0"/>
              <a:t>und</a:t>
            </a:r>
            <a:r>
              <a:rPr lang="fr-FR" sz="2400" dirty="0" smtClean="0"/>
              <a:t>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freie</a:t>
            </a:r>
            <a:r>
              <a:rPr lang="fr-FR" sz="2400" dirty="0" smtClean="0"/>
              <a:t> </a:t>
            </a:r>
            <a:r>
              <a:rPr lang="fr-FR" sz="2400" dirty="0" err="1" smtClean="0"/>
              <a:t>Assoziieren</a:t>
            </a:r>
            <a:r>
              <a:rPr lang="fr-FR" sz="2400" dirty="0" smtClean="0"/>
              <a:t> </a:t>
            </a:r>
            <a:r>
              <a:rPr lang="fr-FR" sz="2400" dirty="0" err="1" smtClean="0"/>
              <a:t>erschwert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b="1" dirty="0" err="1" smtClean="0"/>
              <a:t>fight</a:t>
            </a:r>
            <a:r>
              <a:rPr lang="fr-FR" sz="2400" b="1" dirty="0" smtClean="0"/>
              <a:t>-flight </a:t>
            </a:r>
            <a:r>
              <a:rPr lang="fr-FR" sz="2400" b="1" dirty="0" err="1" smtClean="0"/>
              <a:t>reaction</a:t>
            </a:r>
            <a:endParaRPr lang="fr-FR" sz="2400" b="1" dirty="0" smtClean="0"/>
          </a:p>
          <a:p>
            <a:endParaRPr lang="fr-FR" sz="2400" dirty="0" smtClean="0"/>
          </a:p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1771651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005064"/>
            <a:ext cx="121978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4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Priming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Überblick</a:t>
            </a:r>
            <a:r>
              <a:rPr lang="fr-FR" dirty="0" smtClean="0"/>
              <a:t> </a:t>
            </a:r>
            <a:r>
              <a:rPr lang="fr-FR" dirty="0" err="1" smtClean="0"/>
              <a:t>zum</a:t>
            </a:r>
            <a:r>
              <a:rPr lang="fr-FR" dirty="0" smtClean="0"/>
              <a:t> </a:t>
            </a:r>
            <a:r>
              <a:rPr lang="fr-FR" dirty="0" err="1" smtClean="0"/>
              <a:t>Detail</a:t>
            </a:r>
            <a:endParaRPr lang="fr-FR" dirty="0" smtClean="0"/>
          </a:p>
          <a:p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aktivieren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Prinzip</a:t>
            </a:r>
            <a:r>
              <a:rPr lang="fr-FR" dirty="0"/>
              <a:t> </a:t>
            </a:r>
            <a:r>
              <a:rPr lang="fr-FR" dirty="0" smtClean="0"/>
              <a:t>1: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Neues</a:t>
            </a:r>
            <a:r>
              <a:rPr lang="fr-FR" dirty="0" smtClean="0"/>
              <a:t> </a:t>
            </a:r>
            <a:r>
              <a:rPr lang="fr-FR" dirty="0" err="1" smtClean="0"/>
              <a:t>wird</a:t>
            </a:r>
            <a:r>
              <a:rPr lang="fr-FR" dirty="0" smtClean="0"/>
              <a:t> an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Bedeutungsstrukturen</a:t>
            </a:r>
            <a:r>
              <a:rPr lang="fr-FR" dirty="0" smtClean="0"/>
              <a:t> </a:t>
            </a:r>
            <a:r>
              <a:rPr lang="fr-FR" dirty="0" err="1" smtClean="0"/>
              <a:t>geknüpft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strukturiert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Noch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kleines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5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2362200" cy="8584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391656"/>
            <a:ext cx="2362200" cy="273450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großer</a:t>
            </a:r>
            <a:r>
              <a:rPr lang="fr-FR" dirty="0" smtClean="0"/>
              <a:t> </a:t>
            </a:r>
            <a:r>
              <a:rPr lang="fr-FR" dirty="0" err="1" smtClean="0"/>
              <a:t>Physiker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53" y="1196752"/>
            <a:ext cx="3495251" cy="507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1"/>
            <a:ext cx="2362200" cy="936104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 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492897"/>
            <a:ext cx="2362200" cy="363326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45" name="Picture 5" descr="C:\Users\lp\Documents\Lis\epep\images\botticelli_venus1-650x4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29860"/>
            <a:ext cx="5638800" cy="352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76470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3">
                    <a:lumMod val="75000"/>
                  </a:schemeClr>
                </a:solidFill>
              </a:rPr>
              <a:t>Die Venus </a:t>
            </a:r>
            <a:r>
              <a:rPr lang="fr-FR" dirty="0" err="1" smtClean="0"/>
              <a:t>von</a:t>
            </a:r>
            <a:r>
              <a:rPr lang="fr-FR" dirty="0" smtClean="0"/>
              <a:t> Botticelli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4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362200" cy="108012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81000" y="3429001"/>
            <a:ext cx="2362200" cy="2697163"/>
          </a:xfrm>
        </p:spPr>
        <p:txBody>
          <a:bodyPr/>
          <a:lstStyle/>
          <a:p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Erwartungen</a:t>
            </a:r>
            <a:r>
              <a:rPr lang="fr-FR" dirty="0" smtClean="0"/>
              <a:t> </a:t>
            </a:r>
            <a:r>
              <a:rPr lang="fr-FR" dirty="0" err="1" smtClean="0"/>
              <a:t>leiten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Neue</a:t>
            </a:r>
            <a:r>
              <a:rPr lang="fr-FR" dirty="0" smtClean="0"/>
              <a:t> </a:t>
            </a:r>
            <a:r>
              <a:rPr lang="fr-FR" dirty="0" err="1" smtClean="0"/>
              <a:t>Eindrücke</a:t>
            </a:r>
            <a:r>
              <a:rPr lang="fr-FR" dirty="0" smtClean="0"/>
              <a:t> </a:t>
            </a:r>
            <a:r>
              <a:rPr lang="fr-FR" dirty="0" err="1" smtClean="0"/>
              <a:t>treffen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Strukturen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diese</a:t>
            </a:r>
            <a:r>
              <a:rPr lang="fr-FR" dirty="0" smtClean="0"/>
              <a:t> </a:t>
            </a:r>
            <a:r>
              <a:rPr lang="fr-FR" dirty="0" err="1" smtClean="0"/>
              <a:t>langsam</a:t>
            </a:r>
            <a:r>
              <a:rPr lang="fr-FR" dirty="0" smtClean="0"/>
              <a:t> </a:t>
            </a:r>
            <a:r>
              <a:rPr lang="fr-FR" dirty="0" err="1" smtClean="0"/>
              <a:t>verändern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1266" name="Picture 2" descr="C:\Users\lp\Documents\Lis\epep\images\einste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694" y="1236821"/>
            <a:ext cx="3443633" cy="500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83671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Was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sehen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Sie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jetzt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fr-FR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764705"/>
            <a:ext cx="158417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002432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Ganzheitliche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Lernprozesse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" y="2276873"/>
            <a:ext cx="2362200" cy="3849291"/>
          </a:xfrm>
        </p:spPr>
        <p:txBody>
          <a:bodyPr>
            <a:normAutofit fontScale="62500" lnSpcReduction="20000"/>
          </a:bodyPr>
          <a:lstStyle/>
          <a:p>
            <a:r>
              <a:rPr lang="fr-FR" sz="1900" b="1" dirty="0" err="1" smtClean="0"/>
              <a:t>bestehen</a:t>
            </a:r>
            <a:r>
              <a:rPr lang="fr-FR" sz="1900" b="1" dirty="0" smtClean="0"/>
              <a:t> </a:t>
            </a:r>
            <a:r>
              <a:rPr lang="fr-FR" sz="1900" b="1" dirty="0" err="1" smtClean="0"/>
              <a:t>aus</a:t>
            </a:r>
            <a:r>
              <a:rPr lang="fr-FR" sz="1900" b="1" dirty="0" smtClean="0"/>
              <a:t> 4 </a:t>
            </a:r>
            <a:r>
              <a:rPr lang="fr-FR" sz="1900" b="1" dirty="0" err="1" smtClean="0"/>
              <a:t>Stadien</a:t>
            </a:r>
            <a:r>
              <a:rPr lang="fr-FR" sz="1900" b="1" dirty="0" smtClean="0"/>
              <a:t>:</a:t>
            </a:r>
          </a:p>
          <a:p>
            <a:endParaRPr lang="fr-F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>
                <a:hlinkClick r:id="rId3"/>
              </a:rPr>
              <a:t>konkrete</a:t>
            </a:r>
            <a:r>
              <a:rPr lang="fr-FR" sz="2300" b="1" dirty="0" smtClean="0">
                <a:hlinkClick r:id="rId3"/>
              </a:rPr>
              <a:t> </a:t>
            </a:r>
            <a:r>
              <a:rPr lang="fr-FR" sz="2300" b="1" dirty="0" err="1" smtClean="0">
                <a:hlinkClick r:id="rId3"/>
              </a:rPr>
              <a:t>Erfahrung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reflexive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Beobachtung</a:t>
            </a:r>
            <a:r>
              <a:rPr lang="fr-FR" sz="2300" b="1" dirty="0" smtClean="0"/>
              <a:t> (</a:t>
            </a:r>
            <a:r>
              <a:rPr lang="fr-FR" sz="2300" b="1" dirty="0" err="1" smtClean="0"/>
              <a:t>awareness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raising</a:t>
            </a:r>
            <a:r>
              <a:rPr lang="fr-FR" sz="2300" b="1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abstrakte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Hypothesen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aktive</a:t>
            </a:r>
            <a:r>
              <a:rPr lang="fr-FR" sz="2300" b="1" dirty="0" smtClean="0"/>
              <a:t> </a:t>
            </a:r>
            <a:r>
              <a:rPr lang="fr-FR" sz="2300" b="1" dirty="0" err="1"/>
              <a:t>Ü</a:t>
            </a:r>
            <a:r>
              <a:rPr lang="fr-FR" sz="2300" b="1" dirty="0" err="1" smtClean="0"/>
              <a:t>berprüfung</a:t>
            </a:r>
            <a:r>
              <a:rPr lang="fr-FR" sz="2300" b="1" dirty="0" smtClean="0"/>
              <a:t>, </a:t>
            </a:r>
            <a:r>
              <a:rPr lang="fr-FR" sz="2300" b="1" dirty="0" err="1" smtClean="0"/>
              <a:t>Übertragung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oder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Anwendung</a:t>
            </a:r>
            <a:endParaRPr lang="fr-FR" sz="23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 err="1" smtClean="0"/>
              <a:t>Prinzip</a:t>
            </a:r>
            <a:r>
              <a:rPr lang="fr-FR" sz="2400" b="1" dirty="0" smtClean="0"/>
              <a:t> 2</a:t>
            </a:r>
            <a:endParaRPr lang="fr-FR" sz="2400" dirty="0" smtClean="0"/>
          </a:p>
          <a:p>
            <a:r>
              <a:rPr lang="fr-FR" sz="2400" dirty="0" err="1" smtClean="0"/>
              <a:t>Wissen</a:t>
            </a:r>
            <a:r>
              <a:rPr lang="fr-FR" sz="2400" dirty="0" smtClean="0"/>
              <a:t> </a:t>
            </a:r>
            <a:r>
              <a:rPr lang="fr-FR" sz="2400" dirty="0" err="1" smtClean="0"/>
              <a:t>kann</a:t>
            </a:r>
            <a:r>
              <a:rPr lang="fr-FR" sz="2400" dirty="0" smtClean="0"/>
              <a:t> </a:t>
            </a:r>
            <a:r>
              <a:rPr lang="fr-FR" sz="2400" dirty="0" err="1" smtClean="0"/>
              <a:t>nicht</a:t>
            </a:r>
            <a:r>
              <a:rPr lang="fr-FR" sz="2400" dirty="0" smtClean="0"/>
              <a:t> </a:t>
            </a:r>
            <a:r>
              <a:rPr lang="fr-FR" sz="2400" dirty="0" err="1" smtClean="0"/>
              <a:t>vom</a:t>
            </a:r>
            <a:r>
              <a:rPr lang="fr-FR" sz="2400" dirty="0" smtClean="0"/>
              <a:t> </a:t>
            </a:r>
            <a:r>
              <a:rPr lang="fr-FR" sz="2400" dirty="0" err="1" smtClean="0"/>
              <a:t>Kopf</a:t>
            </a:r>
            <a:r>
              <a:rPr lang="fr-FR" sz="2400" dirty="0" smtClean="0"/>
              <a:t> der </a:t>
            </a:r>
            <a:r>
              <a:rPr lang="fr-FR" sz="2400" dirty="0" err="1" smtClean="0"/>
              <a:t>Lehrperson</a:t>
            </a:r>
            <a:r>
              <a:rPr lang="fr-FR" sz="2400" dirty="0" smtClean="0"/>
              <a:t> in die </a:t>
            </a:r>
            <a:r>
              <a:rPr lang="fr-FR" sz="2400" dirty="0" err="1" smtClean="0"/>
              <a:t>Köpfe</a:t>
            </a:r>
            <a:r>
              <a:rPr lang="fr-FR" sz="2400" dirty="0" smtClean="0"/>
              <a:t> der </a:t>
            </a:r>
            <a:r>
              <a:rPr lang="fr-FR" sz="2400" dirty="0" err="1" smtClean="0"/>
              <a:t>SchülerInnen</a:t>
            </a:r>
            <a:r>
              <a:rPr lang="fr-FR" sz="2400" dirty="0" smtClean="0"/>
              <a:t> </a:t>
            </a:r>
            <a:r>
              <a:rPr lang="fr-FR" sz="2400" dirty="0" err="1" smtClean="0"/>
              <a:t>übertragen</a:t>
            </a:r>
            <a:r>
              <a:rPr lang="fr-FR" sz="2400" dirty="0" smtClean="0"/>
              <a:t> </a:t>
            </a:r>
            <a:r>
              <a:rPr lang="fr-FR" sz="2400" dirty="0" err="1" smtClean="0"/>
              <a:t>werden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Jeder</a:t>
            </a:r>
            <a:r>
              <a:rPr lang="fr-FR" sz="2400" dirty="0" smtClean="0"/>
              <a:t> </a:t>
            </a:r>
            <a:r>
              <a:rPr lang="fr-FR" sz="2400" dirty="0" err="1" smtClean="0"/>
              <a:t>Lernende</a:t>
            </a:r>
            <a:r>
              <a:rPr lang="fr-FR" sz="2400" dirty="0" smtClean="0"/>
              <a:t> </a:t>
            </a:r>
            <a:r>
              <a:rPr lang="fr-FR" sz="2400" dirty="0" err="1" smtClean="0"/>
              <a:t>muss</a:t>
            </a:r>
            <a:r>
              <a:rPr lang="fr-FR" sz="2400" dirty="0" smtClean="0"/>
              <a:t> </a:t>
            </a:r>
            <a:r>
              <a:rPr lang="fr-FR" sz="2400" dirty="0" err="1" smtClean="0"/>
              <a:t>neues</a:t>
            </a:r>
            <a:r>
              <a:rPr lang="fr-FR" sz="2400" dirty="0" smtClean="0"/>
              <a:t> </a:t>
            </a:r>
            <a:r>
              <a:rPr lang="fr-FR" sz="2400" dirty="0" err="1" smtClean="0"/>
              <a:t>Wissen</a:t>
            </a:r>
            <a:r>
              <a:rPr lang="fr-FR" sz="2400" dirty="0" smtClean="0"/>
              <a:t> SELBST </a:t>
            </a:r>
            <a:r>
              <a:rPr lang="fr-FR" sz="2400" dirty="0" err="1" smtClean="0"/>
              <a:t>konstruieren</a:t>
            </a:r>
            <a:r>
              <a:rPr lang="fr-FR" sz="24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47366"/>
            <a:ext cx="2088555" cy="244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p\Documents\Lis\epep\images\behavioristhe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14">
            <a:off x="6387618" y="3408041"/>
            <a:ext cx="1913383" cy="249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426929" y="3253414"/>
            <a:ext cx="1656184" cy="305887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95850" y="3447366"/>
            <a:ext cx="1993607" cy="273630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Was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Ihnen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schon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bekannt</a:t>
            </a:r>
            <a:r>
              <a:rPr lang="fr-FR" dirty="0" smtClean="0">
                <a:solidFill>
                  <a:srgbClr val="FFC000"/>
                </a:solidFill>
              </a:rPr>
              <a:t>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fr-FR" sz="2000" b="1" dirty="0" smtClean="0"/>
          </a:p>
          <a:p>
            <a:endParaRPr lang="fr-FR" sz="2000" b="1" dirty="0"/>
          </a:p>
          <a:p>
            <a:r>
              <a:rPr lang="fr-FR" sz="2000" b="1" dirty="0" err="1" smtClean="0"/>
              <a:t>Prinzipien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für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effizientes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Fremdsprachen-lernen</a:t>
            </a:r>
            <a:endParaRPr lang="fr-FR" sz="2000" b="1" dirty="0" smtClean="0"/>
          </a:p>
          <a:p>
            <a:endParaRPr lang="fr-FR" sz="2000" b="1" dirty="0"/>
          </a:p>
          <a:p>
            <a:endParaRPr lang="fr-FR" sz="2000" b="1" dirty="0" smtClean="0"/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11685"/>
            <a:ext cx="2204928" cy="2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5452"/>
          <a:stretch/>
        </p:blipFill>
        <p:spPr bwMode="auto">
          <a:xfrm>
            <a:off x="3059833" y="620688"/>
            <a:ext cx="1866900" cy="24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46777"/>
              </p:ext>
            </p:extLst>
          </p:nvPr>
        </p:nvGraphicFramePr>
        <p:xfrm>
          <a:off x="2915818" y="3501008"/>
          <a:ext cx="600032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109"/>
                <a:gridCol w="2000109"/>
                <a:gridCol w="2000109"/>
              </a:tblGrid>
              <a:tr h="36576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K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W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L</a:t>
                      </a:r>
                      <a:endParaRPr lang="fr-FR" sz="1800" dirty="0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know about </a:t>
                      </a:r>
                      <a:r>
                        <a:rPr lang="fr-FR" sz="1800" dirty="0" err="1" smtClean="0"/>
                        <a:t>this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topic</a:t>
                      </a:r>
                      <a:r>
                        <a:rPr lang="fr-FR" sz="1800" dirty="0" smtClean="0"/>
                        <a:t>: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</a:t>
                      </a:r>
                      <a:r>
                        <a:rPr lang="fr-FR" sz="1800" b="1" dirty="0" err="1" smtClean="0"/>
                        <a:t>w</a:t>
                      </a:r>
                      <a:r>
                        <a:rPr lang="fr-FR" sz="1800" b="0" dirty="0" err="1" smtClean="0"/>
                        <a:t>ant</a:t>
                      </a:r>
                      <a:r>
                        <a:rPr lang="fr-FR" sz="1800" b="0" baseline="0" dirty="0" smtClean="0"/>
                        <a:t> to </a:t>
                      </a:r>
                      <a:r>
                        <a:rPr lang="fr-FR" sz="1800" b="0" baseline="0" dirty="0" err="1" smtClean="0"/>
                        <a:t>find</a:t>
                      </a:r>
                      <a:r>
                        <a:rPr lang="fr-FR" sz="1800" b="0" baseline="0" dirty="0" smtClean="0"/>
                        <a:t> out.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have </a:t>
                      </a:r>
                      <a:r>
                        <a:rPr lang="fr-FR" sz="1800" b="1" dirty="0" err="1" smtClean="0"/>
                        <a:t>l</a:t>
                      </a:r>
                      <a:r>
                        <a:rPr lang="fr-FR" sz="1800" b="0" dirty="0" err="1" smtClean="0"/>
                        <a:t>earned</a:t>
                      </a:r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arbeitet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01009"/>
            <a:ext cx="2362200" cy="262515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Leise</a:t>
            </a:r>
            <a:r>
              <a:rPr lang="fr-FR" dirty="0" smtClean="0"/>
              <a:t> </a:t>
            </a:r>
            <a:r>
              <a:rPr lang="fr-FR" dirty="0" err="1" smtClean="0"/>
              <a:t>rieselt</a:t>
            </a:r>
            <a:r>
              <a:rPr lang="fr-FR" dirty="0" smtClean="0"/>
              <a:t> der </a:t>
            </a:r>
            <a:r>
              <a:rPr lang="fr-FR" dirty="0" err="1" smtClean="0"/>
              <a:t>Stoff</a:t>
            </a:r>
            <a:r>
              <a:rPr lang="fr-FR" dirty="0" smtClean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17" y="1115637"/>
            <a:ext cx="4732899" cy="440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4" y="350100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22229" y="764705"/>
            <a:ext cx="156579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2082552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Wie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kann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Lernen</a:t>
            </a:r>
            <a:r>
              <a:rPr lang="fr-FR" sz="2800" dirty="0" smtClean="0"/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gelingen</a:t>
            </a:r>
            <a:r>
              <a:rPr lang="fr-FR" sz="2800" dirty="0" smtClean="0">
                <a:solidFill>
                  <a:srgbClr val="FFC000"/>
                </a:solidFill>
              </a:rPr>
              <a:t>?</a:t>
            </a:r>
            <a:endParaRPr lang="de-AT" sz="28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3191260"/>
            <a:ext cx="2362200" cy="2913187"/>
          </a:xfrm>
        </p:spPr>
        <p:txBody>
          <a:bodyPr>
            <a:normAutofit/>
          </a:bodyPr>
          <a:lstStyle/>
          <a:p>
            <a:r>
              <a:rPr lang="de-AT" sz="2400" dirty="0" smtClean="0"/>
              <a:t>Prinzipien für gehirngerechtes Lernen</a:t>
            </a:r>
          </a:p>
          <a:p>
            <a:r>
              <a:rPr lang="de-AT" sz="1700" dirty="0" smtClean="0"/>
              <a:t> </a:t>
            </a:r>
            <a:endParaRPr lang="de-AT" sz="17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3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2" y="1124745"/>
            <a:ext cx="2911631" cy="179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2228" y="2996953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ist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physiologischer</a:t>
            </a:r>
            <a:r>
              <a:rPr lang="fr-FR" dirty="0" smtClean="0"/>
              <a:t> </a:t>
            </a:r>
            <a:r>
              <a:rPr lang="fr-FR" dirty="0" err="1" smtClean="0"/>
              <a:t>Vorgang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Körper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Geist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eine</a:t>
            </a:r>
            <a:r>
              <a:rPr lang="fr-FR" dirty="0" smtClean="0"/>
              <a:t> </a:t>
            </a:r>
            <a:r>
              <a:rPr lang="fr-FR" dirty="0" err="1" smtClean="0"/>
              <a:t>vollkommene</a:t>
            </a:r>
            <a:r>
              <a:rPr lang="fr-FR" dirty="0" smtClean="0"/>
              <a:t> </a:t>
            </a:r>
            <a:r>
              <a:rPr lang="fr-FR" dirty="0" err="1" smtClean="0"/>
              <a:t>Einheit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komplexe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führen</a:t>
            </a:r>
            <a:r>
              <a:rPr lang="fr-FR" dirty="0" smtClean="0"/>
              <a:t> </a:t>
            </a:r>
            <a:r>
              <a:rPr lang="fr-FR" dirty="0" err="1" smtClean="0"/>
              <a:t>zu</a:t>
            </a:r>
            <a:r>
              <a:rPr lang="fr-FR" dirty="0" smtClean="0"/>
              <a:t> </a:t>
            </a:r>
            <a:r>
              <a:rPr lang="fr-FR" dirty="0" err="1" smtClean="0"/>
              <a:t>komplexen</a:t>
            </a:r>
            <a:r>
              <a:rPr lang="fr-FR" dirty="0" smtClean="0"/>
              <a:t> </a:t>
            </a:r>
            <a:r>
              <a:rPr lang="fr-FR" dirty="0" err="1" smtClean="0"/>
              <a:t>neuronalen</a:t>
            </a:r>
            <a:r>
              <a:rPr lang="fr-FR" dirty="0" smtClean="0"/>
              <a:t> </a:t>
            </a:r>
            <a:r>
              <a:rPr lang="fr-FR" dirty="0" err="1" smtClean="0"/>
              <a:t>Netzen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r>
              <a:rPr lang="fr-FR" dirty="0" err="1" smtClean="0"/>
              <a:t>Deshalb</a:t>
            </a:r>
            <a:r>
              <a:rPr lang="fr-FR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Sinne</a:t>
            </a:r>
            <a:r>
              <a:rPr lang="fr-FR" dirty="0" smtClean="0"/>
              <a:t> </a:t>
            </a:r>
            <a:r>
              <a:rPr lang="fr-FR" dirty="0" err="1" smtClean="0"/>
              <a:t>ansprechen</a:t>
            </a: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aktiv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machen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in </a:t>
            </a:r>
            <a:r>
              <a:rPr lang="fr-FR" dirty="0" err="1" smtClean="0"/>
              <a:t>Bewegung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29" y="1124744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848" y="692696"/>
            <a:ext cx="1512168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2226568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Sprache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sehen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hören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r>
              <a:rPr lang="fr-FR" dirty="0" err="1" smtClean="0">
                <a:solidFill>
                  <a:srgbClr val="FFC000"/>
                </a:solidFill>
              </a:rPr>
              <a:t>sprechen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gestikulieren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4221089"/>
            <a:ext cx="2362200" cy="1800200"/>
          </a:xfrm>
        </p:spPr>
        <p:txBody>
          <a:bodyPr/>
          <a:lstStyle/>
          <a:p>
            <a:r>
              <a:rPr lang="de-AT" dirty="0" smtClean="0"/>
              <a:t>ISM Model von </a:t>
            </a:r>
            <a:r>
              <a:rPr lang="de-AT" dirty="0" err="1" smtClean="0"/>
              <a:t>Ahsen</a:t>
            </a:r>
            <a:r>
              <a:rPr lang="de-AT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smtClean="0"/>
              <a:t>Images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Somatic</a:t>
            </a:r>
            <a:r>
              <a:rPr lang="de-AT" dirty="0" smtClean="0"/>
              <a:t> Markers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Meaning</a:t>
            </a:r>
            <a:endParaRPr lang="de-AT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smtClean="0"/>
              <a:t>Prinzip 4: </a:t>
            </a:r>
            <a:r>
              <a:rPr lang="de-AT" sz="2400" dirty="0" smtClean="0"/>
              <a:t>Das Gehirn kann vieles gleichzeitig tun. Vielfältiger Input wirkt lernfördernd.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1943"/>
          <a:stretch/>
        </p:blipFill>
        <p:spPr bwMode="auto">
          <a:xfrm>
            <a:off x="2987824" y="1988841"/>
            <a:ext cx="5691341" cy="429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passiert</a:t>
            </a:r>
            <a:r>
              <a:rPr lang="fr-FR" dirty="0" smtClean="0"/>
              <a:t> in </a:t>
            </a:r>
            <a:r>
              <a:rPr lang="fr-FR" dirty="0" err="1" smtClean="0"/>
              <a:t>diesem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smtClean="0"/>
              <a:t>?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2" y="2027023"/>
            <a:ext cx="3943351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2027023"/>
            <a:ext cx="468299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34202" y="6005319"/>
            <a:ext cx="4088743" cy="41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  <a:hlinkClick r:id="rId5"/>
              </a:rPr>
              <a:t>Michael Drew: </a:t>
            </a:r>
            <a:r>
              <a:rPr lang="de-AT" sz="1000" dirty="0" smtClean="0">
                <a:hlinkClick r:id="rId5"/>
              </a:rPr>
              <a:t>http://www.beneaththecover.com/2007/10/31/surprising-broca/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018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52" y="620688"/>
            <a:ext cx="5775091" cy="52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052737"/>
            <a:ext cx="2362200" cy="1152128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Aufbau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von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neuronalen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Netzen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381000" y="2764187"/>
            <a:ext cx="2362200" cy="3361978"/>
          </a:xfrm>
        </p:spPr>
        <p:txBody>
          <a:bodyPr>
            <a:normAutofit fontScale="92500"/>
          </a:bodyPr>
          <a:lstStyle/>
          <a:p>
            <a:r>
              <a:rPr lang="fr-FR" b="1" dirty="0" err="1" smtClean="0"/>
              <a:t>Lernen</a:t>
            </a:r>
            <a:r>
              <a:rPr lang="fr-FR" b="1" dirty="0" smtClean="0"/>
              <a:t>: </a:t>
            </a:r>
            <a:r>
              <a:rPr lang="fr-FR" b="1" dirty="0" err="1" smtClean="0"/>
              <a:t>vielfältige</a:t>
            </a:r>
            <a:r>
              <a:rPr lang="fr-FR" b="1" dirty="0" smtClean="0"/>
              <a:t> </a:t>
            </a:r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zwischen</a:t>
            </a:r>
            <a:r>
              <a:rPr lang="fr-FR" b="1" dirty="0" smtClean="0"/>
              <a:t> den </a:t>
            </a:r>
            <a:r>
              <a:rPr lang="fr-FR" b="1" dirty="0" err="1" smtClean="0"/>
              <a:t>einzelnen</a:t>
            </a:r>
            <a:r>
              <a:rPr lang="fr-FR" b="1" dirty="0" smtClean="0"/>
              <a:t> </a:t>
            </a:r>
            <a:r>
              <a:rPr lang="fr-FR" b="1" dirty="0" err="1" smtClean="0"/>
              <a:t>Elementen</a:t>
            </a:r>
            <a:r>
              <a:rPr lang="fr-FR" b="1" dirty="0" smtClean="0"/>
              <a:t> </a:t>
            </a:r>
            <a:r>
              <a:rPr lang="fr-FR" b="1" dirty="0" err="1" smtClean="0"/>
              <a:t>herstellen</a:t>
            </a:r>
            <a:endParaRPr lang="fr-FR" b="1" dirty="0" smtClean="0"/>
          </a:p>
          <a:p>
            <a:endParaRPr lang="fr-FR" dirty="0"/>
          </a:p>
          <a:p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werden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zeitliche</a:t>
            </a:r>
            <a:r>
              <a:rPr lang="fr-FR" b="1" dirty="0" smtClean="0"/>
              <a:t> </a:t>
            </a:r>
            <a:r>
              <a:rPr lang="fr-FR" b="1" dirty="0" err="1" smtClean="0"/>
              <a:t>Assoziation</a:t>
            </a:r>
            <a:r>
              <a:rPr lang="fr-FR" b="1" dirty="0" smtClean="0"/>
              <a:t> </a:t>
            </a:r>
            <a:r>
              <a:rPr lang="fr-FR" b="1" dirty="0" err="1" smtClean="0"/>
              <a:t>hergestellt</a:t>
            </a:r>
            <a:r>
              <a:rPr lang="fr-FR" b="1" dirty="0" smtClean="0"/>
              <a:t> (</a:t>
            </a:r>
            <a:r>
              <a:rPr lang="fr-FR" b="1" dirty="0" err="1" smtClean="0"/>
              <a:t>gleichzeitige</a:t>
            </a:r>
            <a:r>
              <a:rPr lang="fr-FR" b="1" dirty="0" smtClean="0"/>
              <a:t> </a:t>
            </a:r>
            <a:r>
              <a:rPr lang="fr-FR" b="1" dirty="0" err="1" smtClean="0"/>
              <a:t>Aktivierung</a:t>
            </a:r>
            <a:r>
              <a:rPr lang="fr-FR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27653" y="836713"/>
            <a:ext cx="5735348" cy="5472608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r>
              <a:rPr lang="fr-FR" sz="1000" dirty="0" err="1" smtClean="0"/>
              <a:t>Macedonia</a:t>
            </a:r>
            <a:r>
              <a:rPr lang="fr-FR" sz="1000" dirty="0" smtClean="0"/>
              <a:t> </a:t>
            </a:r>
            <a:r>
              <a:rPr lang="fr-FR" sz="1000" dirty="0"/>
              <a:t>et. al, 2011, Hum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 smtClean="0"/>
              <a:t>Mapping</a:t>
            </a:r>
            <a:r>
              <a:rPr lang="fr-FR" sz="1000" dirty="0" smtClean="0"/>
              <a:t>: </a:t>
            </a:r>
            <a:r>
              <a:rPr lang="de-AT" sz="1000" dirty="0">
                <a:hlinkClick r:id="rId4"/>
              </a:rPr>
              <a:t>http://www.percepp.com/macedonia.pdf</a:t>
            </a:r>
            <a:endParaRPr lang="fr-FR" sz="1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268761"/>
            <a:ext cx="3486151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16" y="3104965"/>
            <a:ext cx="34766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7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81050"/>
            <a:ext cx="2362200" cy="1351806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Mehrere Sinne gleichzeitig verwenden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4077073"/>
            <a:ext cx="2362200" cy="2049091"/>
          </a:xfrm>
        </p:spPr>
        <p:txBody>
          <a:bodyPr/>
          <a:lstStyle/>
          <a:p>
            <a:r>
              <a:rPr lang="fr-FR" dirty="0" err="1" smtClean="0"/>
              <a:t>Bewegungen</a:t>
            </a:r>
            <a:r>
              <a:rPr lang="fr-FR" dirty="0" smtClean="0"/>
              <a:t> </a:t>
            </a:r>
            <a:r>
              <a:rPr lang="fr-FR" dirty="0" err="1" smtClean="0"/>
              <a:t>hinterlassen</a:t>
            </a:r>
            <a:r>
              <a:rPr lang="fr-FR" dirty="0" smtClean="0"/>
              <a:t> </a:t>
            </a:r>
            <a:r>
              <a:rPr lang="fr-FR" dirty="0" err="1" smtClean="0"/>
              <a:t>starke</a:t>
            </a:r>
            <a:r>
              <a:rPr lang="fr-FR" dirty="0" smtClean="0"/>
              <a:t> </a:t>
            </a:r>
            <a:r>
              <a:rPr lang="fr-FR" dirty="0" err="1" smtClean="0"/>
              <a:t>Spuren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 smtClean="0"/>
          </a:p>
          <a:p>
            <a:r>
              <a:rPr lang="de-AT" dirty="0" smtClean="0"/>
              <a:t>VMI: </a:t>
            </a:r>
            <a:r>
              <a:rPr lang="de-AT" dirty="0" smtClean="0">
                <a:hlinkClick r:id="rId3"/>
              </a:rPr>
              <a:t>Manuela </a:t>
            </a:r>
            <a:r>
              <a:rPr lang="de-AT" dirty="0" err="1" smtClean="0">
                <a:hlinkClick r:id="rId3"/>
              </a:rPr>
              <a:t>Macedonia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smtClean="0"/>
              <a:t>Die Rolle von Bewegung</a:t>
            </a:r>
            <a:endParaRPr lang="de-AT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9353"/>
          <a:stretch/>
        </p:blipFill>
        <p:spPr bwMode="auto">
          <a:xfrm>
            <a:off x="3541558" y="1196752"/>
            <a:ext cx="4804084" cy="4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794520"/>
          </a:xfrm>
        </p:spPr>
        <p:txBody>
          <a:bodyPr/>
          <a:lstStyle/>
          <a:p>
            <a:r>
              <a:rPr lang="en-US" dirty="0" err="1" smtClean="0"/>
              <a:t>Praktische</a:t>
            </a:r>
            <a:r>
              <a:rPr lang="en-US" dirty="0" smtClean="0"/>
              <a:t> </a:t>
            </a:r>
            <a:r>
              <a:rPr lang="en-US" dirty="0" err="1" smtClean="0"/>
              <a:t>Anwendung</a:t>
            </a:r>
            <a:r>
              <a:rPr lang="en-US" dirty="0" smtClean="0"/>
              <a:t> der </a:t>
            </a:r>
            <a:r>
              <a:rPr lang="en-US" dirty="0" err="1" smtClean="0"/>
              <a:t>Prinzipien</a:t>
            </a:r>
            <a:r>
              <a:rPr lang="en-US" dirty="0" smtClean="0"/>
              <a:t> 1 - 4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212976"/>
            <a:ext cx="2362200" cy="29131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Was </a:t>
            </a:r>
            <a:r>
              <a:rPr lang="en-US" b="1" dirty="0" err="1" smtClean="0"/>
              <a:t>bedeutet</a:t>
            </a:r>
            <a:r>
              <a:rPr lang="en-US" b="1" dirty="0" smtClean="0"/>
              <a:t> das </a:t>
            </a:r>
            <a:r>
              <a:rPr lang="en-US" b="1" dirty="0" err="1" smtClean="0"/>
              <a:t>für</a:t>
            </a:r>
            <a:r>
              <a:rPr lang="en-US" b="1" dirty="0" smtClean="0"/>
              <a:t> die Praxis?</a:t>
            </a:r>
          </a:p>
          <a:p>
            <a:endParaRPr lang="en-US" dirty="0"/>
          </a:p>
          <a:p>
            <a:r>
              <a:rPr lang="en-US" dirty="0" smtClean="0"/>
              <a:t>Handout </a:t>
            </a:r>
            <a:r>
              <a:rPr lang="en-US" dirty="0" err="1" smtClean="0"/>
              <a:t>Seite</a:t>
            </a:r>
            <a:r>
              <a:rPr lang="en-US" dirty="0" smtClean="0"/>
              <a:t> 4 -6</a:t>
            </a:r>
          </a:p>
          <a:p>
            <a:pPr lvl="1"/>
            <a:r>
              <a:rPr lang="en-US" dirty="0" smtClean="0"/>
              <a:t>Das ISM M0del</a:t>
            </a:r>
          </a:p>
          <a:p>
            <a:pPr lvl="1"/>
            <a:r>
              <a:rPr lang="en-US" dirty="0" smtClean="0"/>
              <a:t>VMIs</a:t>
            </a:r>
          </a:p>
          <a:p>
            <a:pPr lvl="1"/>
            <a:r>
              <a:rPr lang="en-US" dirty="0" smtClean="0"/>
              <a:t>Doodling</a:t>
            </a:r>
          </a:p>
          <a:p>
            <a:pPr lvl="1"/>
            <a:r>
              <a:rPr lang="en-US" dirty="0" err="1" smtClean="0"/>
              <a:t>Farben</a:t>
            </a:r>
            <a:endParaRPr lang="en-US" dirty="0" smtClean="0"/>
          </a:p>
          <a:p>
            <a:pPr lvl="1"/>
            <a:r>
              <a:rPr lang="en-US" dirty="0" smtClean="0"/>
              <a:t>Was </a:t>
            </a:r>
            <a:r>
              <a:rPr lang="en-US" dirty="0" err="1" smtClean="0"/>
              <a:t>höre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Was </a:t>
            </a:r>
            <a:r>
              <a:rPr lang="en-US" dirty="0" err="1" smtClean="0"/>
              <a:t>ist</a:t>
            </a:r>
            <a:r>
              <a:rPr lang="en-US" dirty="0" smtClean="0"/>
              <a:t> das </a:t>
            </a:r>
            <a:r>
              <a:rPr lang="en-US" dirty="0" err="1" smtClean="0"/>
              <a:t>Gegenteil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Schreibmaschine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Lexical Furniture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321297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548681"/>
            <a:ext cx="122413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1"/>
          <a:stretch/>
        </p:blipFill>
        <p:spPr bwMode="auto">
          <a:xfrm>
            <a:off x="2901000" y="1052736"/>
            <a:ext cx="6094392" cy="313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2563688" cy="1296144"/>
          </a:xfrm>
        </p:spPr>
        <p:txBody>
          <a:bodyPr/>
          <a:lstStyle/>
          <a:p>
            <a:r>
              <a:rPr lang="de-AT" sz="1600" dirty="0" smtClean="0">
                <a:solidFill>
                  <a:srgbClr val="FFC000"/>
                </a:solidFill>
              </a:rPr>
              <a:t>3. Unser Hirn</a:t>
            </a:r>
            <a:br>
              <a:rPr lang="de-AT" sz="1600" dirty="0" smtClean="0">
                <a:solidFill>
                  <a:srgbClr val="FFC000"/>
                </a:solidFill>
              </a:rPr>
            </a:br>
            <a:r>
              <a:rPr lang="de-AT" sz="1600" dirty="0" smtClean="0">
                <a:solidFill>
                  <a:srgbClr val="FFC000"/>
                </a:solidFill>
              </a:rPr>
              <a:t> ist eine Regel-</a:t>
            </a:r>
            <a:r>
              <a:rPr lang="de-AT" sz="1600" dirty="0" err="1" smtClean="0">
                <a:solidFill>
                  <a:srgbClr val="FFC000"/>
                </a:solidFill>
              </a:rPr>
              <a:t>extraktionsmaschine</a:t>
            </a:r>
            <a:r>
              <a:rPr lang="de-AT" sz="1600" dirty="0" smtClean="0">
                <a:solidFill>
                  <a:srgbClr val="FFC000"/>
                </a:solidFill>
              </a:rPr>
              <a:t>.</a:t>
            </a:r>
            <a:br>
              <a:rPr lang="de-AT" sz="1600" dirty="0" smtClean="0">
                <a:solidFill>
                  <a:srgbClr val="FFC000"/>
                </a:solidFill>
              </a:rPr>
            </a:br>
            <a:endParaRPr lang="de-AT" sz="1600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178760" y="1916832"/>
            <a:ext cx="2722240" cy="446449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C000"/>
                </a:solidFill>
              </a:rPr>
              <a:t>Von Beispielen zu </a:t>
            </a:r>
            <a:r>
              <a:rPr lang="de-AT" dirty="0" smtClean="0">
                <a:solidFill>
                  <a:srgbClr val="FFC000"/>
                </a:solidFill>
              </a:rPr>
              <a:t>Regeln</a:t>
            </a:r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Einzelnes</a:t>
            </a:r>
            <a:r>
              <a:rPr lang="fr-FR" b="1" dirty="0" smtClean="0"/>
              <a:t>: </a:t>
            </a:r>
            <a:r>
              <a:rPr lang="fr-FR" b="1" dirty="0" err="1" smtClean="0"/>
              <a:t>Hippocampus</a:t>
            </a:r>
            <a:r>
              <a:rPr lang="fr-FR" b="1" dirty="0" smtClean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Neuigkeit</a:t>
            </a:r>
            <a:r>
              <a:rPr lang="fr-FR" dirty="0" smtClean="0"/>
              <a:t>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Bedeutsamkeit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Episodisches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endParaRPr lang="fr-FR" dirty="0" smtClean="0"/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Allgemeines</a:t>
            </a:r>
            <a:r>
              <a:rPr lang="fr-FR" b="1" dirty="0" smtClean="0"/>
              <a:t>: </a:t>
            </a:r>
            <a:r>
              <a:rPr lang="fr-FR" b="1" dirty="0" err="1" smtClean="0"/>
              <a:t>Großhirnrinde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allgemeine</a:t>
            </a:r>
            <a:r>
              <a:rPr lang="fr-FR" dirty="0" smtClean="0"/>
              <a:t> </a:t>
            </a:r>
            <a:r>
              <a:rPr lang="fr-FR" dirty="0" err="1" smtClean="0"/>
              <a:t>Eigenschaften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Strukturmerkmale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43612" y="548681"/>
            <a:ext cx="5638800" cy="56852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5: </a:t>
            </a:r>
            <a:r>
              <a:rPr lang="fr-FR" dirty="0" err="1" smtClean="0"/>
              <a:t>Ein</a:t>
            </a:r>
            <a:r>
              <a:rPr lang="fr-FR" dirty="0" smtClean="0"/>
              <a:t> Hirn </a:t>
            </a:r>
            <a:r>
              <a:rPr lang="fr-FR" dirty="0" err="1" smtClean="0"/>
              <a:t>voller</a:t>
            </a:r>
            <a:r>
              <a:rPr lang="fr-FR" dirty="0" smtClean="0"/>
              <a:t> </a:t>
            </a:r>
            <a:r>
              <a:rPr lang="fr-FR" dirty="0" err="1" smtClean="0"/>
              <a:t>Tomaten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«</a:t>
            </a:r>
            <a:r>
              <a:rPr lang="fr-FR" dirty="0"/>
              <a:t> </a:t>
            </a:r>
            <a:r>
              <a:rPr lang="fr-FR" dirty="0" err="1"/>
              <a:t>Gehirne</a:t>
            </a:r>
            <a:r>
              <a:rPr lang="fr-FR" dirty="0"/>
              <a:t> </a:t>
            </a:r>
            <a:r>
              <a:rPr lang="fr-FR" dirty="0" err="1"/>
              <a:t>besitzen</a:t>
            </a:r>
            <a:r>
              <a:rPr lang="fr-FR" dirty="0"/>
              <a:t> </a:t>
            </a:r>
            <a:r>
              <a:rPr lang="fr-FR" dirty="0" err="1"/>
              <a:t>diese</a:t>
            </a:r>
            <a:r>
              <a:rPr lang="fr-FR" dirty="0"/>
              <a:t> </a:t>
            </a:r>
            <a:r>
              <a:rPr lang="fr-FR" dirty="0" err="1"/>
              <a:t>Fähigkeit</a:t>
            </a:r>
            <a:r>
              <a:rPr lang="fr-FR" dirty="0"/>
              <a:t> </a:t>
            </a:r>
            <a:r>
              <a:rPr lang="fr-FR" dirty="0" err="1"/>
              <a:t>zum</a:t>
            </a:r>
            <a:r>
              <a:rPr lang="fr-FR" dirty="0"/>
              <a:t> </a:t>
            </a:r>
            <a:r>
              <a:rPr lang="fr-FR" dirty="0" err="1"/>
              <a:t>spontanen</a:t>
            </a:r>
            <a:r>
              <a:rPr lang="fr-FR" dirty="0"/>
              <a:t> </a:t>
            </a:r>
            <a:r>
              <a:rPr lang="fr-FR" dirty="0" err="1"/>
              <a:t>Generieren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Regeln</a:t>
            </a:r>
            <a:r>
              <a:rPr lang="fr-FR" dirty="0"/>
              <a:t> </a:t>
            </a:r>
            <a:r>
              <a:rPr lang="fr-FR" dirty="0" err="1"/>
              <a:t>aufgrund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Beispielen</a:t>
            </a:r>
            <a:r>
              <a:rPr lang="fr-FR" dirty="0"/>
              <a:t> «  </a:t>
            </a:r>
            <a:r>
              <a:rPr lang="fr-FR" dirty="0" err="1"/>
              <a:t>Alles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es </a:t>
            </a:r>
            <a:r>
              <a:rPr lang="fr-FR" dirty="0" err="1"/>
              <a:t>hierzu</a:t>
            </a:r>
            <a:r>
              <a:rPr lang="fr-FR" dirty="0"/>
              <a:t> </a:t>
            </a:r>
            <a:r>
              <a:rPr lang="fr-FR" dirty="0" err="1"/>
              <a:t>braucht</a:t>
            </a:r>
            <a:r>
              <a:rPr lang="fr-FR" dirty="0"/>
              <a:t>,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smtClean="0"/>
              <a:t>die </a:t>
            </a:r>
            <a:r>
              <a:rPr lang="fr-FR" dirty="0" err="1" smtClean="0"/>
              <a:t>richtigen</a:t>
            </a:r>
            <a:r>
              <a:rPr lang="fr-FR" dirty="0" smtClean="0"/>
              <a:t> </a:t>
            </a:r>
            <a:r>
              <a:rPr lang="fr-FR" dirty="0" err="1"/>
              <a:t>Beispiele</a:t>
            </a:r>
            <a:r>
              <a:rPr lang="fr-FR" dirty="0"/>
              <a:t>,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zwar</a:t>
            </a:r>
            <a:r>
              <a:rPr lang="fr-FR" dirty="0"/>
              <a:t> </a:t>
            </a: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davon</a:t>
            </a:r>
            <a:r>
              <a:rPr lang="fr-FR" dirty="0"/>
              <a:t>. 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 smtClean="0"/>
              <a:t>(</a:t>
            </a:r>
            <a:r>
              <a:rPr lang="fr-FR" sz="1400" dirty="0" err="1" smtClean="0"/>
              <a:t>Spitzer</a:t>
            </a:r>
            <a:r>
              <a:rPr lang="fr-FR" sz="1400" dirty="0" smtClean="0"/>
              <a:t>)</a:t>
            </a:r>
            <a:r>
              <a:rPr lang="fr-FR" sz="1400" dirty="0" smtClean="0">
                <a:solidFill>
                  <a:schemeClr val="bg1"/>
                </a:solidFill>
              </a:rPr>
              <a:t>»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Spitzer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Von </a:t>
            </a:r>
            <a:r>
              <a:rPr lang="fr-FR" dirty="0" err="1" smtClean="0">
                <a:solidFill>
                  <a:srgbClr val="FFC000"/>
                </a:solidFill>
              </a:rPr>
              <a:t>Beispielen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Regeln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1988841"/>
            <a:ext cx="2362200" cy="4144963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bedeutet</a:t>
            </a:r>
            <a:r>
              <a:rPr lang="fr-FR" dirty="0" smtClean="0"/>
              <a:t> </a:t>
            </a:r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</a:t>
            </a:r>
            <a:r>
              <a:rPr lang="fr-FR" dirty="0" err="1" smtClean="0"/>
              <a:t>Mustern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Hypothesen</a:t>
            </a:r>
            <a:r>
              <a:rPr lang="fr-FR" dirty="0" smtClean="0"/>
              <a:t> </a:t>
            </a:r>
            <a:r>
              <a:rPr lang="fr-FR" dirty="0" err="1" smtClean="0"/>
              <a:t>aus</a:t>
            </a:r>
            <a:r>
              <a:rPr lang="fr-FR" dirty="0" smtClean="0"/>
              <a:t> </a:t>
            </a:r>
            <a:r>
              <a:rPr lang="fr-FR" dirty="0" err="1" smtClean="0"/>
              <a:t>bedeutungsvollen</a:t>
            </a:r>
            <a:r>
              <a:rPr lang="fr-FR" dirty="0" smtClean="0"/>
              <a:t>, </a:t>
            </a:r>
            <a:r>
              <a:rPr lang="fr-FR" dirty="0" err="1" smtClean="0"/>
              <a:t>typischen</a:t>
            </a:r>
            <a:r>
              <a:rPr lang="fr-FR" dirty="0" smtClean="0"/>
              <a:t>  </a:t>
            </a:r>
            <a:r>
              <a:rPr lang="fr-FR" dirty="0" err="1" smtClean="0"/>
              <a:t>Kontexten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Wortbedeutungen</a:t>
            </a:r>
            <a:endParaRPr lang="fr-FR" dirty="0" smtClean="0"/>
          </a:p>
          <a:p>
            <a:r>
              <a:rPr lang="fr-FR" dirty="0" err="1" smtClean="0"/>
              <a:t>Notionen</a:t>
            </a:r>
            <a:endParaRPr lang="fr-FR" dirty="0" smtClean="0"/>
          </a:p>
          <a:p>
            <a:r>
              <a:rPr lang="fr-FR" dirty="0" err="1" smtClean="0"/>
              <a:t>Schemata</a:t>
            </a:r>
            <a:endParaRPr lang="fr-FR" dirty="0" smtClean="0"/>
          </a:p>
          <a:p>
            <a:r>
              <a:rPr lang="fr-FR" dirty="0" smtClean="0"/>
              <a:t>« Frames »</a:t>
            </a:r>
          </a:p>
          <a:p>
            <a:endParaRPr lang="fr-FR" dirty="0"/>
          </a:p>
          <a:p>
            <a:r>
              <a:rPr lang="fr-FR" dirty="0" smtClean="0"/>
              <a:t>L’apprentissage c’est « l’extraction de schémas faisant sens, à partir d’une situation de confusion »</a:t>
            </a:r>
          </a:p>
          <a:p>
            <a:r>
              <a:rPr lang="fr-FR" sz="1050" dirty="0" smtClean="0"/>
              <a:t>Hart, p. 127</a:t>
            </a:r>
          </a:p>
          <a:p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64704"/>
            <a:ext cx="5638800" cy="3759200"/>
          </a:xfrm>
        </p:spPr>
      </p:pic>
      <p:sp>
        <p:nvSpPr>
          <p:cNvPr id="6" name="TextBox 5"/>
          <p:cNvSpPr txBox="1"/>
          <p:nvPr/>
        </p:nvSpPr>
        <p:spPr>
          <a:xfrm>
            <a:off x="3131840" y="4509120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Peter’s</a:t>
            </a:r>
            <a:r>
              <a:rPr lang="fr-FR" dirty="0" smtClean="0"/>
              <a:t> house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Susan’s</a:t>
            </a:r>
            <a:r>
              <a:rPr lang="fr-FR" dirty="0" smtClean="0"/>
              <a:t> </a:t>
            </a:r>
            <a:r>
              <a:rPr lang="fr-FR" dirty="0" err="1" smtClean="0"/>
              <a:t>brother</a:t>
            </a:r>
            <a:r>
              <a:rPr lang="fr-FR" dirty="0" smtClean="0"/>
              <a:t> </a:t>
            </a:r>
            <a:r>
              <a:rPr lang="fr-FR" dirty="0" err="1" smtClean="0"/>
              <a:t>lives</a:t>
            </a:r>
            <a:r>
              <a:rPr lang="fr-FR" dirty="0" smtClean="0"/>
              <a:t> in Paris.</a:t>
            </a:r>
          </a:p>
          <a:p>
            <a:r>
              <a:rPr lang="fr-FR" dirty="0" err="1" smtClean="0"/>
              <a:t>Mary’s</a:t>
            </a:r>
            <a:r>
              <a:rPr lang="fr-FR" dirty="0" smtClean="0"/>
              <a:t>  </a:t>
            </a:r>
            <a:r>
              <a:rPr lang="fr-FR" dirty="0" err="1" smtClean="0"/>
              <a:t>dad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 a </a:t>
            </a:r>
            <a:r>
              <a:rPr lang="fr-FR" dirty="0" err="1" smtClean="0"/>
              <a:t>great</a:t>
            </a:r>
            <a:r>
              <a:rPr lang="fr-FR" dirty="0" smtClean="0"/>
              <a:t> skier.</a:t>
            </a:r>
          </a:p>
          <a:p>
            <a:endParaRPr lang="fr-FR" dirty="0"/>
          </a:p>
          <a:p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turn</a:t>
            </a:r>
            <a:r>
              <a:rPr lang="fr-FR" dirty="0" smtClean="0"/>
              <a:t>: Anna …………..............</a:t>
            </a:r>
            <a:endParaRPr lang="fr-FR" dirty="0"/>
          </a:p>
        </p:txBody>
      </p:sp>
      <p:pic>
        <p:nvPicPr>
          <p:cNvPr id="12291" name="Picture 3" descr="C:\Users\lp\AppData\Local\Microsoft\Windows\Temporary Internet Files\Content.IE5\CIBDOBLQ\MC90033277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80" y="4509121"/>
            <a:ext cx="1828800" cy="18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5617117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‘s cat </a:t>
            </a:r>
            <a:r>
              <a:rPr lang="fr-FR" dirty="0" err="1" smtClean="0"/>
              <a:t>is</a:t>
            </a:r>
            <a:r>
              <a:rPr lang="fr-FR" dirty="0" smtClean="0"/>
              <a:t> ill.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5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2362200" cy="19442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Verbformen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284984"/>
            <a:ext cx="2362200" cy="2841179"/>
          </a:xfrm>
        </p:spPr>
        <p:txBody>
          <a:bodyPr/>
          <a:lstStyle/>
          <a:p>
            <a:r>
              <a:rPr lang="fr-FR" sz="1800" dirty="0" err="1" smtClean="0"/>
              <a:t>Kennen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für</a:t>
            </a:r>
            <a:r>
              <a:rPr lang="fr-FR" sz="1800" dirty="0" smtClean="0"/>
              <a:t> die </a:t>
            </a:r>
            <a:r>
              <a:rPr lang="fr-FR" sz="1800" dirty="0" err="1" smtClean="0"/>
              <a:t>Bildung</a:t>
            </a:r>
            <a:r>
              <a:rPr lang="fr-FR" sz="1800" dirty="0" smtClean="0"/>
              <a:t> des </a:t>
            </a:r>
            <a:r>
              <a:rPr lang="fr-FR" sz="1800" dirty="0" err="1" smtClean="0"/>
              <a:t>Partizip</a:t>
            </a:r>
            <a:r>
              <a:rPr lang="fr-FR" sz="1800" dirty="0" smtClean="0"/>
              <a:t> </a:t>
            </a:r>
            <a:r>
              <a:rPr lang="fr-FR" sz="1800" dirty="0" err="1" smtClean="0"/>
              <a:t>Perfekt</a:t>
            </a:r>
            <a:r>
              <a:rPr lang="fr-FR" sz="1800" dirty="0" smtClean="0"/>
              <a:t> </a:t>
            </a:r>
            <a:r>
              <a:rPr lang="fr-FR" sz="1800" dirty="0" err="1" smtClean="0"/>
              <a:t>im</a:t>
            </a:r>
            <a:r>
              <a:rPr lang="fr-FR" sz="1800" dirty="0" smtClean="0"/>
              <a:t> </a:t>
            </a:r>
            <a:r>
              <a:rPr lang="fr-FR" sz="1800" dirty="0" err="1" smtClean="0"/>
              <a:t>Deutschen</a:t>
            </a:r>
            <a:r>
              <a:rPr lang="fr-FR" sz="1800" dirty="0" smtClean="0"/>
              <a:t>?</a:t>
            </a:r>
          </a:p>
          <a:p>
            <a:endParaRPr lang="fr-FR" dirty="0"/>
          </a:p>
          <a:p>
            <a:r>
              <a:rPr lang="fr-FR" sz="1800" dirty="0" err="1" smtClean="0"/>
              <a:t>Können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anwenden</a:t>
            </a:r>
            <a:r>
              <a:rPr lang="fr-FR" sz="1800" dirty="0" smtClean="0"/>
              <a:t>?</a:t>
            </a:r>
          </a:p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moodle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oft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……………….</a:t>
            </a:r>
          </a:p>
          <a:p>
            <a:r>
              <a:rPr lang="fr-FR" dirty="0" err="1" smtClean="0"/>
              <a:t>Meine</a:t>
            </a:r>
            <a:r>
              <a:rPr lang="fr-FR" dirty="0" smtClean="0"/>
              <a:t> </a:t>
            </a:r>
            <a:r>
              <a:rPr lang="fr-FR" dirty="0" err="1" smtClean="0"/>
              <a:t>Nachbarn</a:t>
            </a:r>
            <a:r>
              <a:rPr lang="fr-FR" dirty="0" smtClean="0"/>
              <a:t> « </a:t>
            </a:r>
            <a:r>
              <a:rPr lang="fr-FR" dirty="0" err="1" smtClean="0"/>
              <a:t>pferden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</a:t>
            </a:r>
            <a:r>
              <a:rPr lang="fr-FR" dirty="0" err="1" smtClean="0"/>
              <a:t>Letztes</a:t>
            </a:r>
            <a:r>
              <a:rPr lang="fr-FR" dirty="0" smtClean="0"/>
              <a:t> </a:t>
            </a:r>
            <a:r>
              <a:rPr lang="fr-FR" dirty="0" err="1" smtClean="0"/>
              <a:t>Wochenende</a:t>
            </a:r>
            <a:r>
              <a:rPr lang="fr-FR" dirty="0" smtClean="0"/>
              <a:t> </a:t>
            </a:r>
            <a:r>
              <a:rPr lang="fr-FR" dirty="0" err="1" smtClean="0"/>
              <a:t>haben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den </a:t>
            </a:r>
            <a:r>
              <a:rPr lang="fr-FR" dirty="0" err="1" smtClean="0"/>
              <a:t>ganzen</a:t>
            </a:r>
            <a:r>
              <a:rPr lang="fr-FR" dirty="0" smtClean="0"/>
              <a:t> Tag ………………….</a:t>
            </a:r>
          </a:p>
          <a:p>
            <a:r>
              <a:rPr lang="fr-FR" dirty="0" err="1" smtClean="0"/>
              <a:t>Wir</a:t>
            </a:r>
            <a:r>
              <a:rPr lang="fr-FR" dirty="0" smtClean="0"/>
              <a:t> « </a:t>
            </a:r>
            <a:r>
              <a:rPr lang="fr-FR" dirty="0" err="1" smtClean="0"/>
              <a:t>hirnen</a:t>
            </a:r>
            <a:r>
              <a:rPr lang="fr-FR" dirty="0" smtClean="0"/>
              <a:t> » hier den </a:t>
            </a:r>
            <a:r>
              <a:rPr lang="fr-FR" dirty="0" err="1" smtClean="0"/>
              <a:t>ganzen</a:t>
            </a:r>
            <a:r>
              <a:rPr lang="fr-FR" dirty="0" smtClean="0"/>
              <a:t> Tag. </a:t>
            </a:r>
            <a:r>
              <a:rPr lang="fr-FR" dirty="0" err="1" smtClean="0"/>
              <a:t>Heute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schon</a:t>
            </a:r>
            <a:r>
              <a:rPr lang="fr-FR" dirty="0" smtClean="0"/>
              <a:t> </a:t>
            </a:r>
            <a:r>
              <a:rPr lang="fr-FR" dirty="0" err="1" smtClean="0"/>
              <a:t>um</a:t>
            </a:r>
            <a:r>
              <a:rPr lang="fr-FR" dirty="0" smtClean="0"/>
              <a:t> 6 </a:t>
            </a:r>
            <a:r>
              <a:rPr lang="fr-FR" dirty="0" err="1" smtClean="0"/>
              <a:t>Uhr</a:t>
            </a:r>
            <a:r>
              <a:rPr lang="fr-FR" dirty="0" smtClean="0"/>
              <a:t> </a:t>
            </a:r>
            <a:r>
              <a:rPr lang="fr-FR" dirty="0" err="1" smtClean="0"/>
              <a:t>früh</a:t>
            </a:r>
            <a:r>
              <a:rPr lang="fr-FR" dirty="0" smtClean="0"/>
              <a:t> ………………………………….</a:t>
            </a:r>
          </a:p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neuroliere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ausführlich</a:t>
            </a:r>
            <a:r>
              <a:rPr lang="fr-FR" dirty="0" smtClean="0"/>
              <a:t> ……………………………….</a:t>
            </a:r>
          </a:p>
          <a:p>
            <a:r>
              <a:rPr lang="fr-FR" sz="2000" dirty="0" err="1">
                <a:hlinkClick r:id="rId3"/>
              </a:rPr>
              <a:t>Irregular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err="1">
                <a:hlinkClick r:id="rId3"/>
              </a:rPr>
              <a:t>Verbs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smtClean="0">
                <a:hlinkClick r:id="rId3"/>
              </a:rPr>
              <a:t>Raps</a:t>
            </a:r>
            <a:endParaRPr lang="fr-FR" sz="2000" dirty="0" smtClean="0"/>
          </a:p>
          <a:p>
            <a:r>
              <a:rPr lang="fr-FR" sz="2000" dirty="0" err="1" smtClean="0">
                <a:hlinkClick r:id="rId4"/>
              </a:rPr>
              <a:t>Nicole’s</a:t>
            </a:r>
            <a:r>
              <a:rPr lang="fr-FR" sz="2000" dirty="0" smtClean="0">
                <a:hlinkClick r:id="rId4"/>
              </a:rPr>
              <a:t> Dog Rap</a:t>
            </a:r>
            <a:endParaRPr lang="fr-FR" sz="2000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83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Hören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einfach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kurze</a:t>
            </a:r>
            <a:r>
              <a:rPr lang="en-US" dirty="0" smtClean="0"/>
              <a:t> Geschichte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20688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/>
              <a:t>Le sens personnel: la clé de la mémoire: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276873"/>
            <a:ext cx="2362200" cy="384929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 err="1" smtClean="0"/>
              <a:t>Prinzip</a:t>
            </a:r>
            <a:r>
              <a:rPr lang="fr-FR" b="1" dirty="0"/>
              <a:t> </a:t>
            </a:r>
            <a:r>
              <a:rPr lang="fr-FR" b="1" dirty="0" smtClean="0"/>
              <a:t>6: </a:t>
            </a:r>
            <a:r>
              <a:rPr lang="fr-FR" b="1" dirty="0" err="1" smtClean="0"/>
              <a:t>Dauerhaftes</a:t>
            </a:r>
            <a:r>
              <a:rPr lang="fr-FR" b="1" dirty="0" smtClean="0"/>
              <a:t> </a:t>
            </a:r>
            <a:r>
              <a:rPr lang="fr-FR" b="1" dirty="0" err="1" smtClean="0"/>
              <a:t>Lernen</a:t>
            </a:r>
            <a:r>
              <a:rPr lang="fr-FR" b="1" dirty="0" smtClean="0"/>
              <a:t> </a:t>
            </a:r>
            <a:r>
              <a:rPr lang="fr-FR" b="1" dirty="0" err="1" smtClean="0"/>
              <a:t>findet</a:t>
            </a:r>
            <a:r>
              <a:rPr lang="fr-FR" b="1" dirty="0" smtClean="0"/>
              <a:t> </a:t>
            </a:r>
            <a:r>
              <a:rPr lang="fr-FR" b="1" dirty="0" err="1" smtClean="0"/>
              <a:t>nur</a:t>
            </a:r>
            <a:r>
              <a:rPr lang="fr-FR" b="1" dirty="0" smtClean="0"/>
              <a:t> in </a:t>
            </a:r>
            <a:r>
              <a:rPr lang="fr-FR" b="1" dirty="0" err="1" smtClean="0"/>
              <a:t>bedeutungsvollen</a:t>
            </a:r>
            <a:r>
              <a:rPr lang="fr-FR" b="1" dirty="0" smtClean="0"/>
              <a:t> </a:t>
            </a:r>
            <a:r>
              <a:rPr lang="fr-FR" b="1" dirty="0" err="1" smtClean="0"/>
              <a:t>Kontexten</a:t>
            </a:r>
            <a:r>
              <a:rPr lang="fr-FR" b="1" dirty="0" smtClean="0"/>
              <a:t> </a:t>
            </a:r>
            <a:r>
              <a:rPr lang="fr-FR" b="1" dirty="0" err="1" smtClean="0"/>
              <a:t>statt</a:t>
            </a:r>
            <a:r>
              <a:rPr lang="fr-FR" b="1" dirty="0" smtClean="0"/>
              <a:t>.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dirty="0" smtClean="0"/>
              <a:t>Quand les informations n’ont pas de sens personnel et n’exercent pas d’accroche émotionnelle, les réseaux neuraux nécessaires à la création de souvenirs à long terme ne se forment pas. </a:t>
            </a:r>
            <a:r>
              <a:rPr lang="fr-FR" sz="1200" dirty="0" smtClean="0"/>
              <a:t>(J. </a:t>
            </a:r>
            <a:r>
              <a:rPr lang="fr-FR" sz="1200" dirty="0" err="1" smtClean="0"/>
              <a:t>McGeehan</a:t>
            </a:r>
            <a:r>
              <a:rPr lang="fr-FR" sz="1200" dirty="0" smtClean="0"/>
              <a:t>)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Le sens personnel de chaque apprenant dépend de leurs propres expériences antérieures telles qu’elles sont encodées dans des réseaux de neurones.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3817" y="3130240"/>
            <a:ext cx="3610372" cy="219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92" y="990601"/>
            <a:ext cx="2362200" cy="710207"/>
          </a:xfrm>
        </p:spPr>
        <p:txBody>
          <a:bodyPr/>
          <a:lstStyle/>
          <a:p>
            <a:r>
              <a:rPr lang="en-US" dirty="0" err="1" smtClean="0"/>
              <a:t>Partnerarbeit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 err="1" smtClean="0"/>
              <a:t>Lesen</a:t>
            </a:r>
            <a:r>
              <a:rPr lang="en-US" b="1" dirty="0" smtClean="0"/>
              <a:t> </a:t>
            </a:r>
            <a:r>
              <a:rPr lang="en-US" b="1" dirty="0" err="1" smtClean="0"/>
              <a:t>Sie</a:t>
            </a:r>
            <a:r>
              <a:rPr lang="en-US" b="1" dirty="0" smtClean="0"/>
              <a:t> den Text </a:t>
            </a:r>
            <a:r>
              <a:rPr lang="en-US" b="1" dirty="0" err="1" smtClean="0"/>
              <a:t>gemainsam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Schwärzen</a:t>
            </a:r>
            <a:r>
              <a:rPr lang="en-US" b="1" dirty="0" smtClean="0"/>
              <a:t> </a:t>
            </a:r>
            <a:r>
              <a:rPr lang="en-US" b="1" dirty="0" err="1" smtClean="0"/>
              <a:t>Sie</a:t>
            </a:r>
            <a:r>
              <a:rPr lang="en-US" b="1" dirty="0" smtClean="0"/>
              <a:t> </a:t>
            </a:r>
            <a:r>
              <a:rPr lang="en-US" b="1" dirty="0" err="1" smtClean="0"/>
              <a:t>Teile</a:t>
            </a:r>
            <a:r>
              <a:rPr lang="en-US" b="1" dirty="0" smtClean="0"/>
              <a:t> von </a:t>
            </a:r>
            <a:r>
              <a:rPr lang="en-US" b="1" dirty="0" err="1" smtClean="0"/>
              <a:t>Worten</a:t>
            </a:r>
            <a:r>
              <a:rPr lang="en-US" b="1" dirty="0" smtClean="0"/>
              <a:t> und </a:t>
            </a:r>
            <a:r>
              <a:rPr lang="en-US" b="1" dirty="0" err="1" smtClean="0"/>
              <a:t>Sätzen</a:t>
            </a:r>
            <a:r>
              <a:rPr lang="en-US" b="1" dirty="0" smtClean="0"/>
              <a:t>…</a:t>
            </a:r>
          </a:p>
          <a:p>
            <a:endParaRPr lang="en-US" b="1" dirty="0"/>
          </a:p>
          <a:p>
            <a:r>
              <a:rPr lang="en-US" b="1" dirty="0" err="1" smtClean="0"/>
              <a:t>Lesen</a:t>
            </a:r>
            <a:r>
              <a:rPr lang="en-US" b="1" dirty="0" smtClean="0"/>
              <a:t> </a:t>
            </a:r>
            <a:r>
              <a:rPr lang="en-US" b="1" dirty="0" err="1" smtClean="0"/>
              <a:t>Sie</a:t>
            </a:r>
            <a:r>
              <a:rPr lang="en-US" b="1" dirty="0" smtClean="0"/>
              <a:t> den Text </a:t>
            </a:r>
            <a:r>
              <a:rPr lang="en-US" b="1" dirty="0" err="1" smtClean="0"/>
              <a:t>immer</a:t>
            </a:r>
            <a:r>
              <a:rPr lang="en-US" b="1" dirty="0" smtClean="0"/>
              <a:t> </a:t>
            </a:r>
            <a:r>
              <a:rPr lang="en-US" b="1" dirty="0" err="1" smtClean="0"/>
              <a:t>wieder</a:t>
            </a:r>
            <a:r>
              <a:rPr lang="en-US" b="1" dirty="0" smtClean="0"/>
              <a:t> </a:t>
            </a:r>
            <a:r>
              <a:rPr lang="en-US" b="1" dirty="0" err="1" smtClean="0"/>
              <a:t>durch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Wieviel</a:t>
            </a:r>
            <a:r>
              <a:rPr lang="en-US" b="1" dirty="0" smtClean="0"/>
              <a:t> </a:t>
            </a:r>
            <a:r>
              <a:rPr lang="en-US" b="1" dirty="0" err="1" smtClean="0"/>
              <a:t>können</a:t>
            </a:r>
            <a:r>
              <a:rPr lang="en-US" b="1" dirty="0" smtClean="0"/>
              <a:t> </a:t>
            </a:r>
            <a:r>
              <a:rPr lang="en-US" b="1" dirty="0" err="1" smtClean="0"/>
              <a:t>Sie</a:t>
            </a:r>
            <a:r>
              <a:rPr lang="en-US" b="1" dirty="0" smtClean="0"/>
              <a:t> </a:t>
            </a:r>
            <a:r>
              <a:rPr lang="en-US" b="1" dirty="0" err="1" smtClean="0"/>
              <a:t>schwärzen</a:t>
            </a:r>
            <a:r>
              <a:rPr lang="en-US" b="1" dirty="0" smtClean="0"/>
              <a:t> und </a:t>
            </a:r>
            <a:r>
              <a:rPr lang="en-US" b="1" dirty="0" err="1" smtClean="0"/>
              <a:t>dennoch</a:t>
            </a:r>
            <a:r>
              <a:rPr lang="en-US" b="1" dirty="0" smtClean="0"/>
              <a:t> den Text </a:t>
            </a:r>
            <a:r>
              <a:rPr lang="en-US" b="1" dirty="0" err="1" smtClean="0"/>
              <a:t>lesen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Wortschatzarbeit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Kontext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Geschwärzte</a:t>
            </a:r>
            <a:r>
              <a:rPr lang="en-US" dirty="0" smtClean="0"/>
              <a:t> </a:t>
            </a:r>
            <a:r>
              <a:rPr lang="en-US" dirty="0" err="1" smtClean="0"/>
              <a:t>Akten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62585"/>
            <a:ext cx="4972970" cy="36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wächst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Wort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Aaaap</a:t>
            </a:r>
            <a:r>
              <a:rPr lang="en-US" dirty="0" smtClean="0"/>
              <a:t>-</a:t>
            </a:r>
          </a:p>
          <a:p>
            <a:pPr marL="0" indent="0">
              <a:buNone/>
            </a:pPr>
            <a:r>
              <a:rPr lang="en-US" dirty="0" err="1" smtClean="0"/>
              <a:t>Apfel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Der </a:t>
            </a:r>
            <a:r>
              <a:rPr lang="en-US" dirty="0" err="1" smtClean="0"/>
              <a:t>Apfel</a:t>
            </a:r>
            <a:r>
              <a:rPr lang="en-US" dirty="0" smtClean="0"/>
              <a:t>, die </a:t>
            </a:r>
            <a:r>
              <a:rPr lang="en-US" dirty="0" err="1" smtClean="0"/>
              <a:t>Äpfel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Ich</a:t>
            </a:r>
            <a:r>
              <a:rPr lang="en-US" dirty="0" smtClean="0"/>
              <a:t> mag </a:t>
            </a:r>
            <a:r>
              <a:rPr lang="en-US" dirty="0" err="1" smtClean="0"/>
              <a:t>Äpfel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beiße</a:t>
            </a:r>
            <a:r>
              <a:rPr lang="en-US" dirty="0" smtClean="0"/>
              <a:t> in den </a:t>
            </a:r>
            <a:r>
              <a:rPr lang="en-US" dirty="0" err="1" smtClean="0"/>
              <a:t>Apfel</a:t>
            </a:r>
            <a:r>
              <a:rPr lang="en-US" dirty="0" smtClean="0"/>
              <a:t>. Der </a:t>
            </a:r>
            <a:r>
              <a:rPr lang="en-US" dirty="0" err="1" smtClean="0"/>
              <a:t>Apfel</a:t>
            </a:r>
            <a:r>
              <a:rPr lang="en-US" dirty="0" smtClean="0"/>
              <a:t> hat </a:t>
            </a:r>
            <a:r>
              <a:rPr lang="en-US" dirty="0" err="1" smtClean="0"/>
              <a:t>Kerne</a:t>
            </a:r>
            <a:r>
              <a:rPr lang="en-US" dirty="0" smtClean="0"/>
              <a:t>.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wurmiger</a:t>
            </a:r>
            <a:r>
              <a:rPr lang="en-US" dirty="0" smtClean="0"/>
              <a:t>, </a:t>
            </a:r>
            <a:r>
              <a:rPr lang="en-US" dirty="0" err="1" smtClean="0"/>
              <a:t>süßer</a:t>
            </a:r>
            <a:r>
              <a:rPr lang="en-US" dirty="0" smtClean="0"/>
              <a:t>, </a:t>
            </a:r>
            <a:r>
              <a:rPr lang="en-US" dirty="0" err="1" smtClean="0"/>
              <a:t>saurer</a:t>
            </a:r>
            <a:r>
              <a:rPr lang="en-US" dirty="0" smtClean="0"/>
              <a:t>, </a:t>
            </a:r>
            <a:r>
              <a:rPr lang="en-US" dirty="0" err="1" smtClean="0"/>
              <a:t>reifer</a:t>
            </a:r>
            <a:r>
              <a:rPr lang="en-US" dirty="0" smtClean="0"/>
              <a:t>, </a:t>
            </a:r>
            <a:r>
              <a:rPr lang="en-US" dirty="0" err="1" smtClean="0"/>
              <a:t>grüner</a:t>
            </a:r>
            <a:r>
              <a:rPr lang="en-US" dirty="0" smtClean="0"/>
              <a:t>, </a:t>
            </a:r>
            <a:r>
              <a:rPr lang="en-US" dirty="0" err="1" smtClean="0"/>
              <a:t>unreifer</a:t>
            </a:r>
            <a:r>
              <a:rPr lang="en-US" dirty="0"/>
              <a:t> </a:t>
            </a:r>
            <a:r>
              <a:rPr lang="en-US" dirty="0" err="1" smtClean="0"/>
              <a:t>Apfel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In den </a:t>
            </a:r>
            <a:r>
              <a:rPr lang="en-US" dirty="0" err="1" smtClean="0"/>
              <a:t>sauren</a:t>
            </a:r>
            <a:r>
              <a:rPr lang="en-US" dirty="0" smtClean="0"/>
              <a:t> </a:t>
            </a:r>
            <a:r>
              <a:rPr lang="en-US" dirty="0" err="1" smtClean="0"/>
              <a:t>Apfel</a:t>
            </a:r>
            <a:r>
              <a:rPr lang="en-US" dirty="0" smtClean="0"/>
              <a:t> </a:t>
            </a:r>
            <a:r>
              <a:rPr lang="en-US" dirty="0" err="1" smtClean="0"/>
              <a:t>beißen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5565722" cy="1743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31" y="2838366"/>
            <a:ext cx="3139022" cy="20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Wortschatz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Kontext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….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 butter, a butter </a:t>
            </a:r>
            <a:r>
              <a:rPr lang="fr-FR" dirty="0" err="1" smtClean="0"/>
              <a:t>churn</a:t>
            </a:r>
            <a:endParaRPr lang="fr-FR" dirty="0" smtClean="0"/>
          </a:p>
          <a:p>
            <a:r>
              <a:rPr lang="fr-FR" dirty="0" smtClean="0"/>
              <a:t>butter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by </a:t>
            </a:r>
            <a:r>
              <a:rPr lang="fr-FR" dirty="0" err="1" smtClean="0"/>
              <a:t>churning</a:t>
            </a:r>
            <a:r>
              <a:rPr lang="fr-FR" dirty="0" smtClean="0"/>
              <a:t> </a:t>
            </a:r>
            <a:r>
              <a:rPr lang="fr-FR" dirty="0" err="1" smtClean="0"/>
              <a:t>cream</a:t>
            </a:r>
            <a:r>
              <a:rPr lang="fr-FR" dirty="0" smtClean="0"/>
              <a:t>…</a:t>
            </a:r>
          </a:p>
          <a:p>
            <a:endParaRPr lang="fr-FR" dirty="0"/>
          </a:p>
          <a:p>
            <a:r>
              <a:rPr lang="fr-FR" dirty="0" smtClean="0"/>
              <a:t>the </a:t>
            </a:r>
            <a:r>
              <a:rPr lang="fr-FR" dirty="0" err="1" smtClean="0"/>
              <a:t>Chinese</a:t>
            </a:r>
            <a:r>
              <a:rPr lang="fr-FR" dirty="0" smtClean="0"/>
              <a:t> </a:t>
            </a:r>
            <a:r>
              <a:rPr lang="fr-FR" dirty="0" err="1" smtClean="0"/>
              <a:t>factory</a:t>
            </a:r>
            <a:r>
              <a:rPr lang="fr-FR" dirty="0" smtClean="0"/>
              <a:t> </a:t>
            </a:r>
            <a:r>
              <a:rPr lang="fr-FR" dirty="0" err="1" smtClean="0"/>
              <a:t>churned</a:t>
            </a:r>
            <a:r>
              <a:rPr lang="fr-FR" dirty="0" smtClean="0"/>
              <a:t> out cheap copies …</a:t>
            </a:r>
          </a:p>
          <a:p>
            <a:r>
              <a:rPr lang="fr-FR" dirty="0" smtClean="0"/>
              <a:t>Hollywood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churning</a:t>
            </a:r>
            <a:r>
              <a:rPr lang="fr-FR" dirty="0" smtClean="0"/>
              <a:t> out </a:t>
            </a:r>
            <a:r>
              <a:rPr lang="fr-FR" dirty="0" err="1" smtClean="0"/>
              <a:t>sequels</a:t>
            </a:r>
            <a:r>
              <a:rPr lang="fr-FR" dirty="0" smtClean="0"/>
              <a:t> of the show…</a:t>
            </a:r>
          </a:p>
          <a:p>
            <a:r>
              <a:rPr lang="fr-FR" dirty="0" smtClean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doing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best to </a:t>
            </a:r>
            <a:r>
              <a:rPr lang="fr-FR" dirty="0" err="1" smtClean="0"/>
              <a:t>churn</a:t>
            </a:r>
            <a:r>
              <a:rPr lang="fr-FR" dirty="0" smtClean="0"/>
              <a:t> out as </a:t>
            </a:r>
            <a:r>
              <a:rPr lang="fr-FR" dirty="0" err="1" smtClean="0"/>
              <a:t>many</a:t>
            </a:r>
            <a:r>
              <a:rPr lang="fr-FR" dirty="0" smtClean="0"/>
              <a:t> stories as I </a:t>
            </a:r>
            <a:r>
              <a:rPr lang="fr-FR" dirty="0" err="1" smtClean="0"/>
              <a:t>can</a:t>
            </a:r>
            <a:r>
              <a:rPr lang="fr-FR" dirty="0" smtClean="0"/>
              <a:t>…</a:t>
            </a:r>
          </a:p>
          <a:p>
            <a:r>
              <a:rPr lang="fr-FR" dirty="0" err="1" smtClean="0"/>
              <a:t>watching</a:t>
            </a:r>
            <a:r>
              <a:rPr lang="fr-FR" dirty="0" smtClean="0"/>
              <a:t> the </a:t>
            </a:r>
            <a:r>
              <a:rPr lang="fr-FR" dirty="0" err="1" smtClean="0"/>
              <a:t>poor</a:t>
            </a:r>
            <a:r>
              <a:rPr lang="fr-FR" dirty="0" smtClean="0"/>
              <a:t> </a:t>
            </a:r>
            <a:r>
              <a:rPr lang="fr-FR" dirty="0" err="1" smtClean="0"/>
              <a:t>guy</a:t>
            </a:r>
            <a:r>
              <a:rPr lang="fr-FR" dirty="0" smtClean="0"/>
              <a:t> made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guts</a:t>
            </a:r>
            <a:r>
              <a:rPr lang="fr-FR" dirty="0" smtClean="0"/>
              <a:t> </a:t>
            </a:r>
            <a:r>
              <a:rPr lang="fr-FR" dirty="0" err="1" smtClean="0"/>
              <a:t>churn</a:t>
            </a:r>
            <a:r>
              <a:rPr lang="fr-FR" dirty="0" smtClean="0"/>
              <a:t>…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t="14463" r="22419" b="16796"/>
          <a:stretch/>
        </p:blipFill>
        <p:spPr bwMode="auto">
          <a:xfrm>
            <a:off x="1586448" y="2348880"/>
            <a:ext cx="1158843" cy="14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8877" b="3744"/>
          <a:stretch/>
        </p:blipFill>
        <p:spPr bwMode="auto">
          <a:xfrm>
            <a:off x="1530816" y="4941169"/>
            <a:ext cx="1214475" cy="12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43858"/>
            <a:ext cx="1040479" cy="1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3"/>
            <a:ext cx="2023411" cy="113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Lernen</a:t>
            </a:r>
            <a:r>
              <a:rPr lang="en-US" b="1" dirty="0" smtClean="0"/>
              <a:t> und </a:t>
            </a:r>
            <a:r>
              <a:rPr lang="en-US" b="1" dirty="0" err="1" smtClean="0"/>
              <a:t>Wiederholen</a:t>
            </a:r>
            <a:r>
              <a:rPr lang="en-US" b="1" dirty="0" smtClean="0"/>
              <a:t> </a:t>
            </a:r>
            <a:r>
              <a:rPr lang="en-US" b="1" dirty="0" err="1" smtClean="0"/>
              <a:t>mit</a:t>
            </a:r>
            <a:r>
              <a:rPr lang="en-US" b="1" dirty="0" smtClean="0"/>
              <a:t> der </a:t>
            </a:r>
            <a:r>
              <a:rPr lang="en-US" b="1" dirty="0" err="1" smtClean="0"/>
              <a:t>Vokabelbox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Handout S. 7-9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Walk and Talk</a:t>
            </a:r>
          </a:p>
          <a:p>
            <a:r>
              <a:rPr lang="en-US" dirty="0" smtClean="0"/>
              <a:t>Write and Check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" y="3140968"/>
            <a:ext cx="2088232" cy="2016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" y="1101967"/>
            <a:ext cx="1911555" cy="5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578496"/>
          </a:xfrm>
        </p:spPr>
        <p:txBody>
          <a:bodyPr/>
          <a:lstStyle/>
          <a:p>
            <a:r>
              <a:rPr lang="en-US" dirty="0" err="1" smtClean="0"/>
              <a:t>Vernetzen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Kollokationen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Spiele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Handout S. 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Neue</a:t>
            </a:r>
            <a:r>
              <a:rPr lang="en-US" b="1" dirty="0" smtClean="0"/>
              <a:t> </a:t>
            </a:r>
            <a:r>
              <a:rPr lang="en-US" b="1" dirty="0" err="1" smtClean="0"/>
              <a:t>Worte</a:t>
            </a:r>
            <a:r>
              <a:rPr lang="en-US" b="1" dirty="0" smtClean="0"/>
              <a:t> </a:t>
            </a:r>
            <a:r>
              <a:rPr lang="en-US" b="1" dirty="0" err="1" smtClean="0"/>
              <a:t>zum</a:t>
            </a:r>
            <a:r>
              <a:rPr lang="en-US" b="1" dirty="0" smtClean="0"/>
              <a:t> </a:t>
            </a:r>
            <a:r>
              <a:rPr lang="en-US" b="1" dirty="0" err="1" smtClean="0"/>
              <a:t>Leben</a:t>
            </a:r>
            <a:r>
              <a:rPr lang="en-US" b="1" dirty="0" smtClean="0"/>
              <a:t> </a:t>
            </a:r>
            <a:r>
              <a:rPr lang="en-US" b="1" dirty="0" err="1" smtClean="0"/>
              <a:t>erwecken</a:t>
            </a:r>
            <a:r>
              <a:rPr lang="en-US" b="1" dirty="0" smtClean="0"/>
              <a:t> </a:t>
            </a:r>
            <a:r>
              <a:rPr lang="en-US" b="1" dirty="0" err="1" smtClean="0"/>
              <a:t>durch</a:t>
            </a:r>
            <a:r>
              <a:rPr lang="en-US" b="1" dirty="0" smtClean="0"/>
              <a:t> </a:t>
            </a:r>
            <a:r>
              <a:rPr lang="en-US" b="1" dirty="0" err="1" smtClean="0"/>
              <a:t>typische</a:t>
            </a:r>
            <a:r>
              <a:rPr lang="en-US" b="1" dirty="0" smtClean="0"/>
              <a:t> </a:t>
            </a:r>
            <a:r>
              <a:rPr lang="en-US" b="1" dirty="0" err="1" smtClean="0"/>
              <a:t>Kollokationen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Collocation Game: HO S.13</a:t>
            </a:r>
          </a:p>
          <a:p>
            <a:pPr marL="0" indent="0">
              <a:buNone/>
            </a:pPr>
            <a:r>
              <a:rPr lang="en-US" dirty="0" smtClean="0"/>
              <a:t>As </a:t>
            </a:r>
            <a:r>
              <a:rPr lang="en-US" dirty="0"/>
              <a:t>easy as possible: HO </a:t>
            </a:r>
            <a:r>
              <a:rPr lang="en-US" dirty="0" smtClean="0"/>
              <a:t>S.13</a:t>
            </a:r>
          </a:p>
          <a:p>
            <a:pPr marL="0" indent="0">
              <a:buNone/>
            </a:pPr>
            <a:r>
              <a:rPr lang="en-US" dirty="0" smtClean="0"/>
              <a:t>Odd verb out: HO S.14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05801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7824" y="764705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3. </a:t>
            </a: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Unbewusstes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Lernen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175291"/>
            <a:ext cx="2362200" cy="295087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915817" y="692696"/>
            <a:ext cx="6031225" cy="5410200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7: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bewusst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periferes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fokusiertes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356993"/>
            <a:ext cx="3052499" cy="228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744"/>
          <a:stretch/>
        </p:blipFill>
        <p:spPr bwMode="auto">
          <a:xfrm>
            <a:off x="6783584" y="1648241"/>
            <a:ext cx="2026723" cy="15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5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1218456"/>
          </a:xfrm>
        </p:spPr>
        <p:txBody>
          <a:bodyPr/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Gedächtnis</a:t>
            </a:r>
            <a:r>
              <a:rPr lang="fr-FR" sz="2400" dirty="0" smtClean="0">
                <a:solidFill>
                  <a:srgbClr val="FFC000"/>
                </a:solidFill>
              </a:rPr>
              <a:t/>
            </a:r>
            <a:br>
              <a:rPr lang="fr-FR" sz="2400" dirty="0" smtClean="0">
                <a:solidFill>
                  <a:srgbClr val="FFC000"/>
                </a:solidFill>
              </a:rPr>
            </a:br>
            <a:r>
              <a:rPr lang="fr-FR" sz="2400" dirty="0" err="1" smtClean="0">
                <a:solidFill>
                  <a:srgbClr val="FFC000"/>
                </a:solidFill>
              </a:rPr>
              <a:t>formen</a:t>
            </a:r>
            <a:r>
              <a:rPr lang="fr-FR" sz="2400" dirty="0"/>
              <a:t/>
            </a:r>
            <a:br>
              <a:rPr lang="fr-FR" sz="2400" dirty="0"/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1988841"/>
            <a:ext cx="2362200" cy="4288979"/>
          </a:xfrm>
        </p:spPr>
        <p:txBody>
          <a:bodyPr/>
          <a:lstStyle/>
          <a:p>
            <a:r>
              <a:rPr lang="fr-FR" sz="2000" dirty="0" err="1" smtClean="0"/>
              <a:t>Ultrakurzzeit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Langzeit</a:t>
            </a:r>
            <a:r>
              <a:rPr lang="fr-FR" sz="2000" dirty="0" smtClean="0"/>
              <a:t> GD</a:t>
            </a:r>
            <a:endParaRPr lang="fr-FR" sz="2000" dirty="0"/>
          </a:p>
          <a:p>
            <a:r>
              <a:rPr lang="fr-FR" sz="2000" dirty="0" err="1"/>
              <a:t>Arbeitsspeicher</a:t>
            </a:r>
            <a:r>
              <a:rPr lang="fr-FR" sz="2000" dirty="0"/>
              <a:t> </a:t>
            </a:r>
            <a:endParaRPr lang="fr-FR" sz="2000" dirty="0" smtClean="0"/>
          </a:p>
          <a:p>
            <a:r>
              <a:rPr lang="fr-FR" sz="2000" dirty="0" err="1" smtClean="0"/>
              <a:t>SpeicherGD</a:t>
            </a:r>
            <a:endParaRPr lang="fr-FR" sz="2000" dirty="0"/>
          </a:p>
          <a:p>
            <a:r>
              <a:rPr lang="fr-FR" sz="2000" dirty="0" err="1"/>
              <a:t>Procedurales</a:t>
            </a:r>
            <a:r>
              <a:rPr lang="fr-FR" sz="2000" dirty="0"/>
              <a:t> GD – </a:t>
            </a:r>
            <a:r>
              <a:rPr lang="fr-FR" sz="2000" dirty="0" err="1"/>
              <a:t>Deklaratives</a:t>
            </a:r>
            <a:r>
              <a:rPr lang="fr-FR" sz="2000" dirty="0"/>
              <a:t> GD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8</a:t>
            </a:r>
          </a:p>
          <a:p>
            <a:pPr marL="0" indent="0">
              <a:buNone/>
            </a:pP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Inhalte</a:t>
            </a:r>
            <a:r>
              <a:rPr lang="fr-FR" dirty="0" smtClean="0"/>
              <a:t> </a:t>
            </a:r>
            <a:r>
              <a:rPr lang="fr-FR" dirty="0" err="1" smtClean="0"/>
              <a:t>werden</a:t>
            </a:r>
            <a:r>
              <a:rPr lang="fr-FR" dirty="0" smtClean="0"/>
              <a:t> </a:t>
            </a:r>
            <a:r>
              <a:rPr lang="fr-FR" dirty="0" err="1" smtClean="0"/>
              <a:t>unterschiedlich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r>
              <a:rPr lang="fr-FR" dirty="0" smtClean="0"/>
              <a:t> </a:t>
            </a:r>
            <a:r>
              <a:rPr lang="fr-FR" dirty="0" err="1" smtClean="0"/>
              <a:t>gespeichert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27432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9329"/>
            <a:ext cx="1552773" cy="10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611317"/>
            <a:ext cx="4324351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5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3888" y="908720"/>
            <a:ext cx="1532861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2362200" cy="288032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Motivation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par défi, réussite, 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fierté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068961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1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C:\Users\lp\Documents\Lis\epep\scansforschool\Tall-tales-books\P1020703-small.jpg">
            <a:hlinkClick r:id="rId6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89235"/>
            <a:ext cx="3060576" cy="22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796931"/>
            <a:ext cx="5544616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Prinzip</a:t>
            </a:r>
            <a:r>
              <a:rPr lang="fr-FR" sz="2800" dirty="0" smtClean="0"/>
              <a:t> 9 </a:t>
            </a:r>
          </a:p>
          <a:p>
            <a:endParaRPr lang="fr-FR" sz="2800" dirty="0" smtClean="0"/>
          </a:p>
          <a:p>
            <a:r>
              <a:rPr lang="fr-FR" sz="2400" dirty="0" err="1" smtClean="0"/>
              <a:t>Erfolgserlebnisse</a:t>
            </a:r>
            <a:r>
              <a:rPr lang="fr-FR" sz="2400" dirty="0" smtClean="0"/>
              <a:t> </a:t>
            </a:r>
            <a:r>
              <a:rPr lang="fr-FR" sz="2400" dirty="0" err="1" smtClean="0"/>
              <a:t>wirken</a:t>
            </a:r>
            <a:r>
              <a:rPr lang="fr-FR" sz="2400" dirty="0" smtClean="0"/>
              <a:t> </a:t>
            </a:r>
            <a:r>
              <a:rPr lang="fr-FR" sz="2400" dirty="0" err="1" smtClean="0"/>
              <a:t>motivierend</a:t>
            </a:r>
            <a:endParaRPr lang="fr-FR" sz="2400" dirty="0" smtClean="0"/>
          </a:p>
          <a:p>
            <a:r>
              <a:rPr lang="fr-FR" sz="2400" dirty="0"/>
              <a:t>« </a:t>
            </a:r>
            <a:r>
              <a:rPr lang="fr-FR" sz="2400" dirty="0" err="1"/>
              <a:t>Lernen</a:t>
            </a:r>
            <a:r>
              <a:rPr lang="fr-FR" sz="2400" dirty="0"/>
              <a:t> </a:t>
            </a:r>
            <a:r>
              <a:rPr lang="fr-FR" sz="2400" dirty="0" err="1"/>
              <a:t>unter</a:t>
            </a:r>
            <a:r>
              <a:rPr lang="fr-FR" sz="2400" dirty="0"/>
              <a:t> der </a:t>
            </a:r>
            <a:r>
              <a:rPr lang="fr-FR" sz="2400" dirty="0" err="1"/>
              <a:t>Dopamindusche</a:t>
            </a:r>
            <a:r>
              <a:rPr lang="fr-FR" sz="2400" dirty="0"/>
              <a:t> »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92697"/>
            <a:ext cx="1728192" cy="50405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90108"/>
            <a:ext cx="2362200" cy="99060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Gemeinsam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wir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stark</a:t>
            </a:r>
            <a:r>
              <a:rPr lang="fr-FR" dirty="0" smtClean="0">
                <a:solidFill>
                  <a:srgbClr val="FFC000"/>
                </a:solidFill>
              </a:rPr>
              <a:t>!</a:t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Gegenseitige</a:t>
            </a:r>
            <a:r>
              <a:rPr lang="fr-FR" dirty="0" smtClean="0"/>
              <a:t> </a:t>
            </a:r>
            <a:r>
              <a:rPr lang="fr-FR" dirty="0" err="1" smtClean="0"/>
              <a:t>Wertschätzung</a:t>
            </a:r>
            <a:endParaRPr lang="fr-FR" dirty="0" smtClean="0"/>
          </a:p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voneinander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Austausch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der </a:t>
            </a:r>
            <a:r>
              <a:rPr lang="fr-FR" dirty="0" err="1" smtClean="0"/>
              <a:t>Moodle</a:t>
            </a:r>
            <a:r>
              <a:rPr lang="fr-FR" dirty="0" smtClean="0"/>
              <a:t> Platform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10</a:t>
            </a:r>
          </a:p>
          <a:p>
            <a:pPr marL="0" indent="0">
              <a:buNone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gelingt</a:t>
            </a:r>
            <a:r>
              <a:rPr lang="fr-FR" dirty="0" smtClean="0"/>
              <a:t>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besten</a:t>
            </a:r>
            <a:r>
              <a:rPr lang="fr-FR" dirty="0" smtClean="0"/>
              <a:t> in </a:t>
            </a:r>
            <a:r>
              <a:rPr lang="fr-FR" dirty="0" err="1" smtClean="0"/>
              <a:t>sozialer</a:t>
            </a:r>
            <a:r>
              <a:rPr lang="fr-FR" dirty="0" smtClean="0"/>
              <a:t> </a:t>
            </a:r>
            <a:r>
              <a:rPr lang="fr-FR" dirty="0" err="1" smtClean="0"/>
              <a:t>Interaktion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0" y="1760365"/>
            <a:ext cx="2373903" cy="18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060849"/>
            <a:ext cx="25368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1096"/>
            <a:ext cx="254158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64286"/>
            <a:ext cx="30845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1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Colorful</a:t>
            </a:r>
            <a:r>
              <a:rPr lang="fr-FR" sz="2400" dirty="0"/>
              <a:t> Pets</a:t>
            </a:r>
            <a:br>
              <a:rPr lang="fr-FR" sz="2400" dirty="0"/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534816" cy="4144963"/>
          </a:xfrm>
        </p:spPr>
        <p:txBody>
          <a:bodyPr>
            <a:normAutofit/>
          </a:bodyPr>
          <a:lstStyle/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31840" y="685800"/>
            <a:ext cx="5760640" cy="5410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bedeutet</a:t>
            </a:r>
            <a:r>
              <a:rPr lang="fr-FR" b="1" dirty="0" smtClean="0"/>
              <a:t> </a:t>
            </a:r>
            <a:r>
              <a:rPr lang="fr-FR" b="1" dirty="0" err="1" smtClean="0"/>
              <a:t>das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den </a:t>
            </a:r>
            <a:r>
              <a:rPr lang="fr-FR" b="1" dirty="0" err="1" smtClean="0"/>
              <a:t>Unterricht</a:t>
            </a:r>
            <a:r>
              <a:rPr lang="fr-FR" b="1" dirty="0" smtClean="0"/>
              <a:t>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C:\Users\lp\Documents\Lis\epep\images\orange-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7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2173206" cy="28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Let’s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recap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de-AT" sz="2200" b="1" dirty="0" smtClean="0"/>
              <a:t>Arbeiten Sie in Kleingruppen. Jeder </a:t>
            </a:r>
            <a:r>
              <a:rPr lang="de-AT" sz="2200" b="1" dirty="0"/>
              <a:t>Spieler hebt eine Karte ab wenn er/sie an der Reihe ist.</a:t>
            </a:r>
            <a:endParaRPr lang="de-AT" sz="2200" dirty="0"/>
          </a:p>
          <a:p>
            <a:pPr lvl="0"/>
            <a:r>
              <a:rPr lang="de-AT" sz="2200" b="1" dirty="0"/>
              <a:t>Erklären Sie: An welche der besprochenen Prinzipien für gehirngerechtes Lernen erinnert Sie das Bild.</a:t>
            </a:r>
            <a:endParaRPr lang="de-AT" sz="2200" dirty="0"/>
          </a:p>
          <a:p>
            <a:pPr lvl="0"/>
            <a:r>
              <a:rPr lang="de-AT" sz="2200" b="1" dirty="0"/>
              <a:t>Geben Sie zumindest ein konkretes Beispiel, wie Sie dies in Ihrem Unterricht umsetzten werden.</a:t>
            </a:r>
            <a:endParaRPr lang="de-AT" sz="22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2276872"/>
            <a:ext cx="2028255" cy="27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2362200" cy="1872208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Welche der 10 Prinzipien werden hier umgesetzt?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b="1" dirty="0" smtClean="0"/>
              <a:t>Weitere Beispiele </a:t>
            </a:r>
          </a:p>
          <a:p>
            <a:pPr marL="0" indent="0">
              <a:buNone/>
            </a:pPr>
            <a:endParaRPr lang="de-AT" b="1" dirty="0"/>
          </a:p>
          <a:p>
            <a:pPr marL="0" indent="0">
              <a:buNone/>
            </a:pPr>
            <a:r>
              <a:rPr lang="de-AT" b="1" u="sng" dirty="0" smtClean="0"/>
              <a:t>Stationen</a:t>
            </a:r>
            <a:endParaRPr lang="de-AT" u="sng" dirty="0" smtClean="0"/>
          </a:p>
          <a:p>
            <a:r>
              <a:rPr lang="fr-FR" dirty="0" err="1" smtClean="0">
                <a:hlinkClick r:id="rId3"/>
              </a:rPr>
              <a:t>Voctivity</a:t>
            </a:r>
            <a:endParaRPr lang="fr-FR" dirty="0" smtClean="0"/>
          </a:p>
          <a:p>
            <a:r>
              <a:rPr lang="de-AT" dirty="0" err="1" smtClean="0"/>
              <a:t>Wordcycle</a:t>
            </a:r>
            <a:endParaRPr lang="de-AT" dirty="0" smtClean="0"/>
          </a:p>
          <a:p>
            <a:r>
              <a:rPr lang="de-AT" dirty="0" smtClean="0"/>
              <a:t>Personal Properties</a:t>
            </a:r>
          </a:p>
          <a:p>
            <a:r>
              <a:rPr lang="de-AT" dirty="0" err="1" smtClean="0"/>
              <a:t>Speedmatching</a:t>
            </a:r>
            <a:endParaRPr lang="de-AT" dirty="0" smtClean="0"/>
          </a:p>
          <a:p>
            <a:r>
              <a:rPr lang="de-AT" dirty="0" smtClean="0"/>
              <a:t>Pairs</a:t>
            </a:r>
          </a:p>
          <a:p>
            <a:r>
              <a:rPr lang="de-AT" smtClean="0"/>
              <a:t>Happy </a:t>
            </a:r>
            <a:r>
              <a:rPr lang="de-AT" dirty="0" err="1" smtClean="0"/>
              <a:t>Families</a:t>
            </a:r>
            <a:endParaRPr lang="de-AT" dirty="0" smtClean="0"/>
          </a:p>
          <a:p>
            <a:r>
              <a:rPr lang="de-AT" dirty="0" err="1" smtClean="0"/>
              <a:t>Twins</a:t>
            </a:r>
            <a:endParaRPr lang="de-AT" dirty="0" smtClean="0"/>
          </a:p>
          <a:p>
            <a:endParaRPr lang="fr-FR" dirty="0"/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81000" y="3068960"/>
            <a:ext cx="2362200" cy="30572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2" y="3215497"/>
            <a:ext cx="2028255" cy="27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2082552"/>
          </a:xfrm>
        </p:spPr>
        <p:txBody>
          <a:bodyPr/>
          <a:lstStyle/>
          <a:p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212976"/>
            <a:ext cx="2534816" cy="2913188"/>
          </a:xfrm>
        </p:spPr>
        <p:txBody>
          <a:bodyPr>
            <a:normAutofit/>
          </a:bodyPr>
          <a:lstStyle/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31840" y="685800"/>
            <a:ext cx="5760640" cy="5410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err="1" smtClean="0"/>
              <a:t>Danke</a:t>
            </a:r>
            <a:r>
              <a:rPr lang="fr-FR" dirty="0" smtClean="0"/>
              <a:t> </a:t>
            </a:r>
            <a:r>
              <a:rPr lang="fr-FR" dirty="0" err="1" smtClean="0"/>
              <a:t>für</a:t>
            </a:r>
            <a:r>
              <a:rPr lang="fr-FR" dirty="0" smtClean="0"/>
              <a:t> </a:t>
            </a:r>
            <a:r>
              <a:rPr lang="fr-FR" dirty="0" err="1" smtClean="0"/>
              <a:t>Ihre</a:t>
            </a:r>
            <a:r>
              <a:rPr lang="fr-FR" dirty="0" smtClean="0"/>
              <a:t> </a:t>
            </a:r>
            <a:r>
              <a:rPr lang="fr-FR" dirty="0" err="1" smtClean="0"/>
              <a:t>Aufmerksamkeit</a:t>
            </a:r>
            <a:r>
              <a:rPr lang="fr-FR" dirty="0" smtClean="0"/>
              <a:t>!</a:t>
            </a: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err="1" smtClean="0"/>
              <a:t>Zeit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weitere</a:t>
            </a:r>
            <a:r>
              <a:rPr lang="fr-FR" b="1" dirty="0" smtClean="0"/>
              <a:t> </a:t>
            </a:r>
            <a:r>
              <a:rPr lang="fr-FR" b="1" dirty="0" err="1" smtClean="0"/>
              <a:t>Fragen</a:t>
            </a:r>
            <a:endParaRPr lang="fr-FR" b="1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C:\Users\lp\Documents\Lis\epep\images\orange-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7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6" y="3717032"/>
            <a:ext cx="2272722" cy="1895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5" y="1371955"/>
            <a:ext cx="2161743" cy="1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59" y="1052737"/>
            <a:ext cx="2362200" cy="720080"/>
          </a:xfrm>
        </p:spPr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1474540"/>
            <a:ext cx="2362200" cy="4144963"/>
          </a:xfrm>
        </p:spPr>
        <p:txBody>
          <a:bodyPr/>
          <a:lstStyle/>
          <a:p>
            <a:r>
              <a:rPr lang="fr-FR" dirty="0" err="1" smtClean="0"/>
              <a:t>bestätigt</a:t>
            </a:r>
            <a:r>
              <a:rPr lang="fr-FR" dirty="0" smtClean="0"/>
              <a:t> </a:t>
            </a:r>
            <a:r>
              <a:rPr lang="fr-FR" dirty="0" err="1" smtClean="0"/>
              <a:t>altes</a:t>
            </a:r>
            <a:r>
              <a:rPr lang="fr-FR" dirty="0" smtClean="0"/>
              <a:t> </a:t>
            </a:r>
            <a:r>
              <a:rPr lang="fr-FR" dirty="0" err="1" smtClean="0"/>
              <a:t>Wissen</a:t>
            </a:r>
            <a:r>
              <a:rPr lang="fr-FR" dirty="0" smtClean="0"/>
              <a:t> </a:t>
            </a:r>
            <a:r>
              <a:rPr lang="fr-FR" dirty="0" err="1" smtClean="0"/>
              <a:t>guter</a:t>
            </a:r>
            <a:r>
              <a:rPr lang="fr-FR" dirty="0" smtClean="0"/>
              <a:t> Lehrer</a:t>
            </a:r>
            <a:endParaRPr lang="fr-FR" dirty="0"/>
          </a:p>
        </p:txBody>
      </p:sp>
      <p:sp>
        <p:nvSpPr>
          <p:cNvPr id="5" name="Rounded Rectangle 4"/>
          <p:cNvSpPr/>
          <p:nvPr/>
        </p:nvSpPr>
        <p:spPr>
          <a:xfrm>
            <a:off x="2987824" y="692697"/>
            <a:ext cx="5760640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ounded Rectangle 5"/>
          <p:cNvSpPr/>
          <p:nvPr/>
        </p:nvSpPr>
        <p:spPr>
          <a:xfrm>
            <a:off x="2987824" y="1916832"/>
            <a:ext cx="5760640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2987824" y="3212976"/>
            <a:ext cx="5760640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7"/>
          <p:cNvSpPr/>
          <p:nvPr/>
        </p:nvSpPr>
        <p:spPr>
          <a:xfrm>
            <a:off x="2987824" y="4437113"/>
            <a:ext cx="5760640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840288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Sag </a:t>
            </a:r>
            <a:r>
              <a:rPr lang="de-AT" sz="2600" b="1" dirty="0"/>
              <a:t>es mir, und ich vergesse es. Zeige es mir, und ich erinnere mich. Lass es mich tun, </a:t>
            </a:r>
            <a:r>
              <a:rPr lang="de-AT" sz="2600" b="1" dirty="0" smtClean="0"/>
              <a:t>und </a:t>
            </a:r>
            <a:r>
              <a:rPr lang="de-AT" sz="2600" b="1" dirty="0"/>
              <a:t>ich behalte es</a:t>
            </a:r>
            <a:r>
              <a:rPr lang="de-AT" sz="2600" dirty="0"/>
              <a:t>. </a:t>
            </a:r>
            <a:r>
              <a:rPr lang="de-AT" sz="1700" dirty="0"/>
              <a:t>Konfuzius (551 –479 v. Chr</a:t>
            </a:r>
            <a:r>
              <a:rPr lang="de-AT" sz="1700" dirty="0" smtClean="0"/>
              <a:t>.)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Weniger </a:t>
            </a:r>
            <a:r>
              <a:rPr lang="de-AT" sz="2600" b="1" dirty="0"/>
              <a:t>ist manchmal mehr. Nur wer ohne Angst lernt, lernt erfolgreich. </a:t>
            </a:r>
            <a:r>
              <a:rPr lang="de-AT" sz="1900" dirty="0" smtClean="0"/>
              <a:t>Erasmus </a:t>
            </a:r>
            <a:r>
              <a:rPr lang="de-AT" sz="1900" dirty="0"/>
              <a:t>von Rotterdam (1465 –1536</a:t>
            </a:r>
            <a:r>
              <a:rPr lang="de-AT" sz="1900" dirty="0" smtClean="0"/>
              <a:t>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Man </a:t>
            </a:r>
            <a:r>
              <a:rPr lang="de-AT" sz="2600" b="1" dirty="0"/>
              <a:t>kann einen Menschen nichts lehren, man kann ihm nur helfen, es in sich selbst zu </a:t>
            </a:r>
            <a:r>
              <a:rPr lang="de-AT" sz="2600" b="1" dirty="0" smtClean="0"/>
              <a:t>entdecken</a:t>
            </a:r>
            <a:r>
              <a:rPr lang="de-AT" sz="2600" b="1" dirty="0"/>
              <a:t>. </a:t>
            </a:r>
            <a:endParaRPr lang="de-AT" sz="2600" b="1" dirty="0" smtClean="0"/>
          </a:p>
          <a:p>
            <a:pPr marL="0" indent="0">
              <a:buNone/>
            </a:pPr>
            <a:r>
              <a:rPr lang="de-AT" sz="2100" dirty="0"/>
              <a:t>Galileo Galilei (1564 –1642</a:t>
            </a:r>
            <a:r>
              <a:rPr lang="de-AT" sz="2100" dirty="0" smtClean="0"/>
              <a:t>)</a:t>
            </a:r>
          </a:p>
          <a:p>
            <a:pPr marL="0" indent="0">
              <a:buNone/>
            </a:pPr>
            <a:endParaRPr lang="de-AT" sz="1500" b="1" dirty="0" smtClean="0"/>
          </a:p>
          <a:p>
            <a:pPr marL="0" indent="0">
              <a:buNone/>
            </a:pPr>
            <a:r>
              <a:rPr lang="de-AT" sz="2600" b="1" dirty="0" smtClean="0"/>
              <a:t>Er </a:t>
            </a:r>
            <a:r>
              <a:rPr lang="de-AT" sz="2600" dirty="0"/>
              <a:t>[der Lehrer]</a:t>
            </a:r>
            <a:r>
              <a:rPr lang="de-AT" sz="2600" b="1" dirty="0"/>
              <a:t> muss passiv werden, damit das Kind aktiv werden kann. Hilf mir, es </a:t>
            </a:r>
            <a:r>
              <a:rPr lang="de-AT" sz="2600" b="1" dirty="0" smtClean="0"/>
              <a:t>selbst </a:t>
            </a:r>
            <a:r>
              <a:rPr lang="de-AT" sz="2600" b="1" dirty="0"/>
              <a:t>zu tun. </a:t>
            </a:r>
            <a:r>
              <a:rPr lang="de-AT" sz="1500" dirty="0"/>
              <a:t>Maria Montessori (1870 –1952)</a:t>
            </a:r>
            <a:endParaRPr lang="fr-FR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9" y="2132857"/>
            <a:ext cx="1445959" cy="15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416064"/>
            <a:ext cx="1244579" cy="18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4016846"/>
            <a:ext cx="1348383" cy="1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1" y="4551412"/>
            <a:ext cx="1210624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2362200" cy="642392"/>
          </a:xfrm>
        </p:spPr>
        <p:txBody>
          <a:bodyPr/>
          <a:lstStyle/>
          <a:p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funktionniert</a:t>
            </a:r>
            <a:r>
              <a:rPr lang="fr-FR" dirty="0" smtClean="0"/>
              <a:t> </a:t>
            </a: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84178"/>
            <a:ext cx="2565779" cy="29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860520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Unser</a:t>
            </a:r>
            <a:r>
              <a:rPr lang="fr-FR" b="1" dirty="0" smtClean="0"/>
              <a:t> </a:t>
            </a:r>
            <a:r>
              <a:rPr lang="fr-FR" b="1" dirty="0" err="1" smtClean="0"/>
              <a:t>Gehirn</a:t>
            </a:r>
            <a:r>
              <a:rPr lang="fr-FR" b="1" dirty="0" smtClean="0"/>
              <a:t> </a:t>
            </a:r>
            <a:r>
              <a:rPr lang="fr-FR" b="1" dirty="0" err="1" smtClean="0"/>
              <a:t>besteht</a:t>
            </a:r>
            <a:r>
              <a:rPr lang="fr-FR" b="1" dirty="0" smtClean="0"/>
              <a:t> </a:t>
            </a:r>
            <a:r>
              <a:rPr lang="fr-FR" b="1" dirty="0" err="1" smtClean="0"/>
              <a:t>aus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Billionen</a:t>
            </a:r>
            <a:r>
              <a:rPr lang="fr-FR" b="1" dirty="0" smtClean="0"/>
              <a:t> </a:t>
            </a:r>
            <a:r>
              <a:rPr lang="fr-FR" b="1" dirty="0" err="1" smtClean="0"/>
              <a:t>Neuronen</a:t>
            </a:r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Trillionen</a:t>
            </a:r>
            <a:r>
              <a:rPr lang="fr-FR" b="1" dirty="0" smtClean="0"/>
              <a:t> </a:t>
            </a:r>
            <a:r>
              <a:rPr lang="fr-FR" b="1" dirty="0" err="1" smtClean="0"/>
              <a:t>Synapsen</a:t>
            </a:r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 </a:t>
            </a:r>
            <a:r>
              <a:rPr lang="fr-FR" b="1" dirty="0" err="1" smtClean="0"/>
              <a:t>Hemispheren</a:t>
            </a:r>
            <a:r>
              <a:rPr lang="fr-FR" b="1" dirty="0" smtClean="0"/>
              <a:t> </a:t>
            </a:r>
            <a:r>
              <a:rPr lang="fr-FR" b="1" dirty="0" err="1" smtClean="0"/>
              <a:t>verbunden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das</a:t>
            </a:r>
            <a:r>
              <a:rPr lang="fr-FR" b="1" dirty="0" smtClean="0"/>
              <a:t> Corpus </a:t>
            </a:r>
            <a:r>
              <a:rPr lang="fr-FR" b="1" dirty="0" err="1" smtClean="0"/>
              <a:t>Callosum</a:t>
            </a:r>
            <a:r>
              <a:rPr lang="fr-FR" b="1" dirty="0" smtClean="0"/>
              <a:t> (</a:t>
            </a:r>
            <a:r>
              <a:rPr lang="fr-FR" b="1" dirty="0" err="1" smtClean="0"/>
              <a:t>Balken</a:t>
            </a:r>
            <a:r>
              <a:rPr lang="fr-FR" b="1" dirty="0" smtClean="0"/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284984"/>
            <a:ext cx="2266951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fr-FR" b="1" dirty="0" err="1" smtClean="0"/>
              <a:t>Gehirnebenen</a:t>
            </a: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3"/>
            <a:ext cx="2664296" cy="267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2696" y="620688"/>
            <a:ext cx="237626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Hirnstamm</a:t>
            </a:r>
            <a:r>
              <a:rPr lang="fr-FR" b="1" dirty="0" smtClean="0"/>
              <a:t>/ </a:t>
            </a:r>
            <a:r>
              <a:rPr lang="fr-FR" b="1" dirty="0" err="1" smtClean="0"/>
              <a:t>Reptilhirn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koordiniert</a:t>
            </a:r>
            <a:r>
              <a:rPr lang="fr-FR" dirty="0" smtClean="0"/>
              <a:t> </a:t>
            </a:r>
            <a:r>
              <a:rPr lang="fr-FR" dirty="0" err="1" smtClean="0"/>
              <a:t>unbewußte</a:t>
            </a:r>
            <a:r>
              <a:rPr lang="fr-FR" dirty="0" smtClean="0"/>
              <a:t> </a:t>
            </a:r>
            <a:r>
              <a:rPr lang="fr-FR" dirty="0" err="1" smtClean="0"/>
              <a:t>Abläufe</a:t>
            </a:r>
            <a:r>
              <a:rPr lang="fr-FR" dirty="0" smtClean="0"/>
              <a:t>: </a:t>
            </a:r>
            <a:r>
              <a:rPr lang="fr-FR" dirty="0" err="1" smtClean="0"/>
              <a:t>Augenbewegungen</a:t>
            </a:r>
            <a:r>
              <a:rPr lang="fr-FR" dirty="0" smtClean="0"/>
              <a:t>, </a:t>
            </a:r>
            <a:r>
              <a:rPr lang="fr-FR" dirty="0" err="1" smtClean="0"/>
              <a:t>Pupillenweite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Atmung</a:t>
            </a:r>
            <a:r>
              <a:rPr lang="fr-FR" dirty="0" smtClean="0"/>
              <a:t>, …</a:t>
            </a:r>
          </a:p>
          <a:p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059956" y="2996952"/>
            <a:ext cx="2376264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Kleinhirn</a:t>
            </a:r>
            <a:r>
              <a:rPr lang="fr-FR" b="1" dirty="0" smtClean="0"/>
              <a:t>/ </a:t>
            </a:r>
            <a:r>
              <a:rPr lang="fr-FR" b="1" dirty="0" err="1" smtClean="0"/>
              <a:t>Cerebellum</a:t>
            </a:r>
            <a:r>
              <a:rPr lang="fr-FR" b="1" dirty="0" smtClean="0"/>
              <a:t>:</a:t>
            </a:r>
          </a:p>
          <a:p>
            <a:r>
              <a:rPr lang="fr-FR" dirty="0" err="1" smtClean="0"/>
              <a:t>koordiniert</a:t>
            </a:r>
            <a:endParaRPr lang="fr-FR" dirty="0" smtClean="0"/>
          </a:p>
          <a:p>
            <a:r>
              <a:rPr lang="fr-FR" dirty="0" err="1" smtClean="0"/>
              <a:t>Haltung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Bewegung</a:t>
            </a:r>
            <a:r>
              <a:rPr lang="fr-FR" dirty="0" smtClean="0"/>
              <a:t>, </a:t>
            </a:r>
            <a:r>
              <a:rPr lang="fr-FR" dirty="0" err="1" smtClean="0"/>
              <a:t>Gleichgewicht</a:t>
            </a:r>
            <a:r>
              <a:rPr lang="fr-FR" dirty="0" smtClean="0"/>
              <a:t>, </a:t>
            </a:r>
            <a:r>
              <a:rPr lang="fr-FR" dirty="0" err="1" smtClean="0"/>
              <a:t>Muskeltonus</a:t>
            </a:r>
            <a:r>
              <a:rPr lang="fr-FR" dirty="0" smtClean="0"/>
              <a:t>, </a:t>
            </a:r>
            <a:r>
              <a:rPr lang="fr-FR" dirty="0" err="1" smtClean="0"/>
              <a:t>Schlucken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Reflexbewegungen</a:t>
            </a:r>
            <a:endParaRPr lang="fr-FR" dirty="0" smtClean="0"/>
          </a:p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5953361" y="4331418"/>
            <a:ext cx="2946028" cy="1523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Großhirnrinde</a:t>
            </a:r>
            <a:r>
              <a:rPr lang="fr-FR" b="1" dirty="0" smtClean="0"/>
              <a:t>/ Cortex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Lappen</a:t>
            </a:r>
            <a:r>
              <a:rPr lang="fr-FR" dirty="0" smtClean="0"/>
              <a:t> </a:t>
            </a:r>
            <a:r>
              <a:rPr lang="fr-FR" dirty="0" err="1" smtClean="0"/>
              <a:t>steuern</a:t>
            </a:r>
            <a:r>
              <a:rPr lang="fr-FR" dirty="0" smtClean="0"/>
              <a:t> </a:t>
            </a:r>
            <a:r>
              <a:rPr lang="fr-FR" dirty="0" err="1" smtClean="0"/>
              <a:t>Bewegungen</a:t>
            </a:r>
            <a:r>
              <a:rPr lang="fr-FR" dirty="0" smtClean="0"/>
              <a:t>, </a:t>
            </a:r>
            <a:r>
              <a:rPr lang="fr-FR" dirty="0" err="1" smtClean="0"/>
              <a:t>Empfindungen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alle</a:t>
            </a:r>
            <a:r>
              <a:rPr lang="fr-FR" dirty="0" smtClean="0"/>
              <a:t> </a:t>
            </a:r>
            <a:r>
              <a:rPr lang="fr-FR" dirty="0" err="1" smtClean="0"/>
              <a:t>geistigen</a:t>
            </a:r>
            <a:r>
              <a:rPr lang="fr-FR" dirty="0" smtClean="0"/>
              <a:t> </a:t>
            </a:r>
            <a:r>
              <a:rPr lang="fr-FR" dirty="0" err="1" smtClean="0"/>
              <a:t>Funktionen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922536" y="620689"/>
            <a:ext cx="2952328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Zwischenhirn</a:t>
            </a:r>
            <a:r>
              <a:rPr lang="fr-FR" b="1" dirty="0" smtClean="0"/>
              <a:t>: </a:t>
            </a:r>
            <a:r>
              <a:rPr lang="fr-FR" dirty="0" smtClean="0"/>
              <a:t>Thalamus, </a:t>
            </a:r>
          </a:p>
          <a:p>
            <a:r>
              <a:rPr lang="fr-FR" dirty="0" smtClean="0"/>
              <a:t>Hypothalamus, Hypophyse…</a:t>
            </a:r>
          </a:p>
          <a:p>
            <a:r>
              <a:rPr lang="fr-FR" dirty="0" err="1" smtClean="0"/>
              <a:t>Welt</a:t>
            </a:r>
            <a:r>
              <a:rPr lang="fr-FR" dirty="0" smtClean="0"/>
              <a:t> der </a:t>
            </a:r>
            <a:r>
              <a:rPr lang="fr-FR" dirty="0" err="1" smtClean="0"/>
              <a:t>Triebe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Blutdruck</a:t>
            </a:r>
            <a:r>
              <a:rPr lang="fr-FR" dirty="0" smtClean="0"/>
              <a:t>, </a:t>
            </a:r>
            <a:r>
              <a:rPr lang="fr-FR" dirty="0" err="1" smtClean="0"/>
              <a:t>hormonelle</a:t>
            </a:r>
            <a:r>
              <a:rPr lang="fr-FR" dirty="0" smtClean="0"/>
              <a:t> </a:t>
            </a:r>
            <a:r>
              <a:rPr lang="fr-FR" dirty="0" err="1" smtClean="0"/>
              <a:t>Vorgänge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5937449" y="2999240"/>
            <a:ext cx="294602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Limbische</a:t>
            </a:r>
            <a:r>
              <a:rPr lang="fr-FR" b="1" dirty="0" smtClean="0"/>
              <a:t> System: </a:t>
            </a:r>
            <a:r>
              <a:rPr lang="fr-FR" dirty="0" smtClean="0"/>
              <a:t>« </a:t>
            </a:r>
            <a:r>
              <a:rPr lang="fr-FR" dirty="0" err="1" smtClean="0"/>
              <a:t>Gefühlszentrale</a:t>
            </a:r>
            <a:r>
              <a:rPr lang="fr-FR" dirty="0" smtClean="0"/>
              <a:t> »</a:t>
            </a:r>
          </a:p>
          <a:p>
            <a:r>
              <a:rPr lang="fr-FR" dirty="0" err="1" smtClean="0"/>
              <a:t>Amygdala</a:t>
            </a:r>
            <a:r>
              <a:rPr lang="fr-FR" dirty="0" smtClean="0"/>
              <a:t>, </a:t>
            </a:r>
            <a:r>
              <a:rPr lang="fr-FR" dirty="0" err="1"/>
              <a:t>Hippocampus</a:t>
            </a:r>
            <a:endParaRPr lang="fr-FR" dirty="0"/>
          </a:p>
          <a:p>
            <a:r>
              <a:rPr lang="fr-FR" dirty="0" err="1" smtClean="0"/>
              <a:t>Lust</a:t>
            </a:r>
            <a:r>
              <a:rPr lang="fr-FR" dirty="0" smtClean="0"/>
              <a:t>, </a:t>
            </a:r>
            <a:r>
              <a:rPr lang="fr-FR" dirty="0" err="1" smtClean="0"/>
              <a:t>Sucht</a:t>
            </a:r>
            <a:r>
              <a:rPr lang="fr-FR" dirty="0" smtClean="0"/>
              <a:t>, </a:t>
            </a:r>
            <a:r>
              <a:rPr lang="fr-FR" dirty="0" err="1" smtClean="0"/>
              <a:t>Angst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560" y="1000110"/>
            <a:ext cx="2362200" cy="636240"/>
          </a:xfrm>
        </p:spPr>
        <p:txBody>
          <a:bodyPr/>
          <a:lstStyle/>
          <a:p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/>
          </a:p>
        </p:txBody>
      </p:sp>
      <p:sp>
        <p:nvSpPr>
          <p:cNvPr id="9" name="Explosion 1 8"/>
          <p:cNvSpPr/>
          <p:nvPr/>
        </p:nvSpPr>
        <p:spPr>
          <a:xfrm>
            <a:off x="8428461" y="2867391"/>
            <a:ext cx="432048" cy="49998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8192418" y="4653136"/>
            <a:ext cx="472085" cy="46638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Die </a:t>
            </a:r>
            <a:r>
              <a:rPr lang="fr-FR" dirty="0" err="1" smtClean="0"/>
              <a:t>Großhirnrinde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b="1" dirty="0" smtClean="0"/>
          </a:p>
          <a:p>
            <a:r>
              <a:rPr lang="fr-FR" b="1" dirty="0" err="1" smtClean="0"/>
              <a:t>Hinterhauptlappen</a:t>
            </a:r>
            <a:endParaRPr lang="fr-FR" b="1" dirty="0" smtClean="0"/>
          </a:p>
          <a:p>
            <a:r>
              <a:rPr lang="fr-FR" b="1" dirty="0" err="1" smtClean="0"/>
              <a:t>Scheitellappen</a:t>
            </a:r>
            <a:endParaRPr lang="fr-FR" b="1" dirty="0" smtClean="0"/>
          </a:p>
          <a:p>
            <a:r>
              <a:rPr lang="fr-FR" b="1" dirty="0" err="1" smtClean="0"/>
              <a:t>Schläfenlappen</a:t>
            </a:r>
            <a:endParaRPr lang="fr-FR" b="1" dirty="0" smtClean="0"/>
          </a:p>
          <a:p>
            <a:r>
              <a:rPr lang="fr-FR" b="1" dirty="0" err="1" smtClean="0"/>
              <a:t>Stirnlappen</a:t>
            </a:r>
            <a:endParaRPr lang="fr-F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73" y="1494880"/>
            <a:ext cx="4993057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7" y="5949280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/>
              <a:t>Tanushree</a:t>
            </a:r>
            <a:r>
              <a:rPr lang="fr-FR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37858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650504"/>
          </a:xfrm>
        </p:spPr>
        <p:txBody>
          <a:bodyPr/>
          <a:lstStyle/>
          <a:p>
            <a:r>
              <a:rPr lang="fr-FR" dirty="0"/>
              <a:t>Synapse </a:t>
            </a:r>
            <a:r>
              <a:rPr lang="fr-FR" dirty="0" err="1" smtClean="0"/>
              <a:t>Development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Child to </a:t>
            </a:r>
            <a:r>
              <a:rPr lang="fr-FR" dirty="0" err="1"/>
              <a:t>Adult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374665"/>
            <a:ext cx="5473452" cy="30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5439</TotalTime>
  <Words>2852</Words>
  <Application>Microsoft Office PowerPoint</Application>
  <PresentationFormat>On-screen Show (4:3)</PresentationFormat>
  <Paragraphs>602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Georgia</vt:lpstr>
      <vt:lpstr>Wingdings</vt:lpstr>
      <vt:lpstr>Wingdings 2</vt:lpstr>
      <vt:lpstr>Civic</vt:lpstr>
      <vt:lpstr>   Gehirn-gerechter Fremdsprachen- Unterricht</vt:lpstr>
      <vt:lpstr>Was ist Ihnen schon bekannt?</vt:lpstr>
      <vt:lpstr>Eine kurze Geschichte</vt:lpstr>
      <vt:lpstr>PowerPoint Presentation</vt:lpstr>
      <vt:lpstr>Neurodidaktik </vt:lpstr>
      <vt:lpstr>Das Gehirn</vt:lpstr>
      <vt:lpstr>Das Gehirn</vt:lpstr>
      <vt:lpstr>Die Großhirnrinde</vt:lpstr>
      <vt:lpstr>Synapse Development:   Child to Adult</vt:lpstr>
      <vt:lpstr>Elektro-chemische Übertragung</vt:lpstr>
      <vt:lpstr>Neuron mit Dendriten</vt:lpstr>
      <vt:lpstr>Angst lähmt das Gehirn</vt:lpstr>
      <vt:lpstr>Emotionen sind der Schlüssel zum Gehirn</vt:lpstr>
      <vt:lpstr>ANGST!!!</vt:lpstr>
      <vt:lpstr>Priming </vt:lpstr>
      <vt:lpstr>Ein kleines Experiment</vt:lpstr>
      <vt:lpstr>Ein kleines Experiment …</vt:lpstr>
      <vt:lpstr>Ein kleines Experiment…</vt:lpstr>
      <vt:lpstr>Ganzheitliche Lernprozesse</vt:lpstr>
      <vt:lpstr> Wer arbeitet hier? Wer lernt hier?</vt:lpstr>
      <vt:lpstr>Wie kann Lernen gelingen?</vt:lpstr>
      <vt:lpstr>Sprache  sehen,  hören, sprechen und gestikulieren</vt:lpstr>
      <vt:lpstr>Was passiert in diesem Gehirn?</vt:lpstr>
      <vt:lpstr>Aufbau von neuronalen Netzen</vt:lpstr>
      <vt:lpstr>Mehrere Sinne gleichzeitig verwenden</vt:lpstr>
      <vt:lpstr>Praktische Anwendung der Prinzipien 1 - 4</vt:lpstr>
      <vt:lpstr>3. Unser Hirn  ist eine Regel-extraktionsmaschine. </vt:lpstr>
      <vt:lpstr>Von Beispielen zu Regeln…</vt:lpstr>
      <vt:lpstr>Regelmäßige und unregelmäßige  Verbformen </vt:lpstr>
      <vt:lpstr>Le sens personnel: la clé de la mémoire:</vt:lpstr>
      <vt:lpstr>Partnerarbeit</vt:lpstr>
      <vt:lpstr>So wächst ein Wort </vt:lpstr>
      <vt:lpstr>Wortschatz im Kontext </vt:lpstr>
      <vt:lpstr>PowerPoint Presentation</vt:lpstr>
      <vt:lpstr>Vernetzen durch Kollokationen  </vt:lpstr>
      <vt:lpstr>3.  Bewusstes und  Unbewusstes  Lernen</vt:lpstr>
      <vt:lpstr>Gedächtnis formen </vt:lpstr>
      <vt:lpstr>   Motivation  par défi, réussite,   fierté  </vt:lpstr>
      <vt:lpstr>Gemeinsam sind wir stark! </vt:lpstr>
      <vt:lpstr>Colorful Pets </vt:lpstr>
      <vt:lpstr>PowerPoint Presentation</vt:lpstr>
      <vt:lpstr>Welche der 10 Prinzipien werden hier umgesetzt?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</dc:creator>
  <cp:lastModifiedBy>Lis Polzleitner</cp:lastModifiedBy>
  <cp:revision>306</cp:revision>
  <cp:lastPrinted>2015-09-22T15:36:12Z</cp:lastPrinted>
  <dcterms:created xsi:type="dcterms:W3CDTF">2012-09-29T09:13:33Z</dcterms:created>
  <dcterms:modified xsi:type="dcterms:W3CDTF">2015-09-22T15:40:04Z</dcterms:modified>
</cp:coreProperties>
</file>