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6" r:id="rId2"/>
    <p:sldId id="259" r:id="rId3"/>
    <p:sldId id="257" r:id="rId4"/>
    <p:sldId id="265" r:id="rId5"/>
    <p:sldId id="266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 showGuides="1">
      <p:cViewPr varScale="1">
        <p:scale>
          <a:sx n="48" d="100"/>
          <a:sy n="48" d="100"/>
        </p:scale>
        <p:origin x="50" y="3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6B432C-9CB8-48EF-BE0C-098F13D0668C}" type="doc">
      <dgm:prSet loTypeId="urn:microsoft.com/office/officeart/2005/8/layout/vList2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3B64CFFD-23BD-4641-BA42-34466DACB4D4}">
      <dgm:prSet/>
      <dgm:spPr/>
      <dgm:t>
        <a:bodyPr/>
        <a:lstStyle/>
        <a:p>
          <a:r>
            <a:rPr lang="de-AT" dirty="0"/>
            <a:t>1. </a:t>
          </a:r>
          <a:r>
            <a:rPr lang="de-AT" b="1" dirty="0"/>
            <a:t>Think:</a:t>
          </a:r>
          <a:r>
            <a:rPr lang="de-AT" dirty="0"/>
            <a:t> find your own answer</a:t>
          </a:r>
          <a:endParaRPr lang="en-US" dirty="0"/>
        </a:p>
      </dgm:t>
    </dgm:pt>
    <dgm:pt modelId="{6D2B50AC-8559-4050-8FD0-6AD49A4459E7}" type="parTrans" cxnId="{F395356B-2D71-45ED-9A85-CDB230AE42F0}">
      <dgm:prSet/>
      <dgm:spPr/>
      <dgm:t>
        <a:bodyPr/>
        <a:lstStyle/>
        <a:p>
          <a:endParaRPr lang="en-US"/>
        </a:p>
      </dgm:t>
    </dgm:pt>
    <dgm:pt modelId="{EDD37FB3-4754-4967-8517-6CB982CD75AC}" type="sibTrans" cxnId="{F395356B-2D71-45ED-9A85-CDB230AE42F0}">
      <dgm:prSet phldrT="1"/>
      <dgm:spPr/>
      <dgm:t>
        <a:bodyPr/>
        <a:lstStyle/>
        <a:p>
          <a:endParaRPr lang="en-US"/>
        </a:p>
      </dgm:t>
    </dgm:pt>
    <dgm:pt modelId="{BDD1C5CD-E146-4136-B15A-E6AFD2704DB3}">
      <dgm:prSet/>
      <dgm:spPr/>
      <dgm:t>
        <a:bodyPr/>
        <a:lstStyle/>
        <a:p>
          <a:r>
            <a:rPr lang="de-AT"/>
            <a:t>2. </a:t>
          </a:r>
          <a:r>
            <a:rPr lang="de-AT" b="1"/>
            <a:t>Share</a:t>
          </a:r>
          <a:r>
            <a:rPr lang="de-AT"/>
            <a:t> it with your group and explain your movement. </a:t>
          </a:r>
          <a:r>
            <a:rPr lang="en-US"/>
            <a:t> You </a:t>
          </a:r>
          <a:r>
            <a:rPr lang="en-US" b="1"/>
            <a:t>must </a:t>
          </a:r>
          <a:r>
            <a:rPr lang="en-US"/>
            <a:t> use the new word in each of your sentences.  </a:t>
          </a:r>
          <a:endParaRPr lang="en-US" dirty="0"/>
        </a:p>
      </dgm:t>
    </dgm:pt>
    <dgm:pt modelId="{02DABB43-B6E5-44C4-95C0-EF71364D9CBD}" type="parTrans" cxnId="{117F364B-E318-44A0-B7C0-F9DC8C9CF4DD}">
      <dgm:prSet/>
      <dgm:spPr/>
      <dgm:t>
        <a:bodyPr/>
        <a:lstStyle/>
        <a:p>
          <a:endParaRPr lang="en-US"/>
        </a:p>
      </dgm:t>
    </dgm:pt>
    <dgm:pt modelId="{82D95862-CFBA-47C4-9707-4E2DC36A139D}" type="sibTrans" cxnId="{117F364B-E318-44A0-B7C0-F9DC8C9CF4DD}">
      <dgm:prSet phldrT="2"/>
      <dgm:spPr/>
      <dgm:t>
        <a:bodyPr/>
        <a:lstStyle/>
        <a:p>
          <a:endParaRPr lang="en-US"/>
        </a:p>
      </dgm:t>
    </dgm:pt>
    <dgm:pt modelId="{D8E06D4D-011C-45DE-9DD0-D63952774222}" type="pres">
      <dgm:prSet presAssocID="{236B432C-9CB8-48EF-BE0C-098F13D0668C}" presName="linear" presStyleCnt="0">
        <dgm:presLayoutVars>
          <dgm:animLvl val="lvl"/>
          <dgm:resizeHandles val="exact"/>
        </dgm:presLayoutVars>
      </dgm:prSet>
      <dgm:spPr/>
    </dgm:pt>
    <dgm:pt modelId="{251D9F52-8750-4225-87D1-EE7AF8FD49B3}" type="pres">
      <dgm:prSet presAssocID="{3B64CFFD-23BD-4641-BA42-34466DACB4D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96D0A74-B3A0-4B71-9444-A8883FC23EE6}" type="pres">
      <dgm:prSet presAssocID="{EDD37FB3-4754-4967-8517-6CB982CD75AC}" presName="spacer" presStyleCnt="0"/>
      <dgm:spPr/>
    </dgm:pt>
    <dgm:pt modelId="{D1CBFCF9-0228-4C0F-A7D9-749C140641A6}" type="pres">
      <dgm:prSet presAssocID="{BDD1C5CD-E146-4136-B15A-E6AFD2704DB3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46BE971F-E14A-4DE4-BCF4-93A77970A6B3}" type="presOf" srcId="{3B64CFFD-23BD-4641-BA42-34466DACB4D4}" destId="{251D9F52-8750-4225-87D1-EE7AF8FD49B3}" srcOrd="0" destOrd="0" presId="urn:microsoft.com/office/officeart/2005/8/layout/vList2"/>
    <dgm:cxn modelId="{F395356B-2D71-45ED-9A85-CDB230AE42F0}" srcId="{236B432C-9CB8-48EF-BE0C-098F13D0668C}" destId="{3B64CFFD-23BD-4641-BA42-34466DACB4D4}" srcOrd="0" destOrd="0" parTransId="{6D2B50AC-8559-4050-8FD0-6AD49A4459E7}" sibTransId="{EDD37FB3-4754-4967-8517-6CB982CD75AC}"/>
    <dgm:cxn modelId="{117F364B-E318-44A0-B7C0-F9DC8C9CF4DD}" srcId="{236B432C-9CB8-48EF-BE0C-098F13D0668C}" destId="{BDD1C5CD-E146-4136-B15A-E6AFD2704DB3}" srcOrd="1" destOrd="0" parTransId="{02DABB43-B6E5-44C4-95C0-EF71364D9CBD}" sibTransId="{82D95862-CFBA-47C4-9707-4E2DC36A139D}"/>
    <dgm:cxn modelId="{45C52DE8-3C35-4C1B-ACDD-237C733BBA75}" type="presOf" srcId="{236B432C-9CB8-48EF-BE0C-098F13D0668C}" destId="{D8E06D4D-011C-45DE-9DD0-D63952774222}" srcOrd="0" destOrd="0" presId="urn:microsoft.com/office/officeart/2005/8/layout/vList2"/>
    <dgm:cxn modelId="{D24C73E9-1BF1-470B-8548-DADDA0102553}" type="presOf" srcId="{BDD1C5CD-E146-4136-B15A-E6AFD2704DB3}" destId="{D1CBFCF9-0228-4C0F-A7D9-749C140641A6}" srcOrd="0" destOrd="0" presId="urn:microsoft.com/office/officeart/2005/8/layout/vList2"/>
    <dgm:cxn modelId="{602C1002-2F50-4D84-9849-67AF899EA200}" type="presParOf" srcId="{D8E06D4D-011C-45DE-9DD0-D63952774222}" destId="{251D9F52-8750-4225-87D1-EE7AF8FD49B3}" srcOrd="0" destOrd="0" presId="urn:microsoft.com/office/officeart/2005/8/layout/vList2"/>
    <dgm:cxn modelId="{582BE44D-0E23-4AD3-A8BA-AD33D08CA8C5}" type="presParOf" srcId="{D8E06D4D-011C-45DE-9DD0-D63952774222}" destId="{F96D0A74-B3A0-4B71-9444-A8883FC23EE6}" srcOrd="1" destOrd="0" presId="urn:microsoft.com/office/officeart/2005/8/layout/vList2"/>
    <dgm:cxn modelId="{869F300C-D601-4097-80B8-33B66FF8C87F}" type="presParOf" srcId="{D8E06D4D-011C-45DE-9DD0-D63952774222}" destId="{D1CBFCF9-0228-4C0F-A7D9-749C140641A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1D9F52-8750-4225-87D1-EE7AF8FD49B3}">
      <dsp:nvSpPr>
        <dsp:cNvPr id="0" name=""/>
        <dsp:cNvSpPr/>
      </dsp:nvSpPr>
      <dsp:spPr>
        <a:xfrm>
          <a:off x="0" y="27823"/>
          <a:ext cx="6594475" cy="2677325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3800" kern="1200" dirty="0"/>
            <a:t>1. </a:t>
          </a:r>
          <a:r>
            <a:rPr lang="de-AT" sz="3800" b="1" kern="1200" dirty="0"/>
            <a:t>Think:</a:t>
          </a:r>
          <a:r>
            <a:rPr lang="de-AT" sz="3800" kern="1200" dirty="0"/>
            <a:t> find your own answer</a:t>
          </a:r>
          <a:endParaRPr lang="en-US" sz="3800" kern="1200" dirty="0"/>
        </a:p>
      </dsp:txBody>
      <dsp:txXfrm>
        <a:off x="130696" y="158519"/>
        <a:ext cx="6333083" cy="2415933"/>
      </dsp:txXfrm>
    </dsp:sp>
    <dsp:sp modelId="{D1CBFCF9-0228-4C0F-A7D9-749C140641A6}">
      <dsp:nvSpPr>
        <dsp:cNvPr id="0" name=""/>
        <dsp:cNvSpPr/>
      </dsp:nvSpPr>
      <dsp:spPr>
        <a:xfrm>
          <a:off x="0" y="2814589"/>
          <a:ext cx="6594475" cy="2677325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3800" kern="1200"/>
            <a:t>2. </a:t>
          </a:r>
          <a:r>
            <a:rPr lang="de-AT" sz="3800" b="1" kern="1200"/>
            <a:t>Share</a:t>
          </a:r>
          <a:r>
            <a:rPr lang="de-AT" sz="3800" kern="1200"/>
            <a:t> it with your group and explain your movement. </a:t>
          </a:r>
          <a:r>
            <a:rPr lang="en-US" sz="3800" kern="1200"/>
            <a:t> You </a:t>
          </a:r>
          <a:r>
            <a:rPr lang="en-US" sz="3800" b="1" kern="1200"/>
            <a:t>must </a:t>
          </a:r>
          <a:r>
            <a:rPr lang="en-US" sz="3800" kern="1200"/>
            <a:t> use the new word in each of your sentences.  </a:t>
          </a:r>
          <a:endParaRPr lang="en-US" sz="3800" kern="1200" dirty="0"/>
        </a:p>
      </dsp:txBody>
      <dsp:txXfrm>
        <a:off x="130696" y="2945285"/>
        <a:ext cx="6333083" cy="24159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3A754-10D6-4ACF-913B-347BF05F75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4BC457-A54C-4EDE-A54D-75B88BD258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8F2A3-09BC-4F8C-9071-2F32FF7D9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25-Mar-20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A75D38-7D8B-4538-9EA2-194AA30A9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C95738-65CB-46C5-B6C0-1DE5A9DB6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724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ECEAB-AFCF-4BAF-94C7-1E37CE142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5CF5A4-D7A0-4314-80AE-3EA94E2E60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74F371-266E-4109-A846-710664998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25-Mar-20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578CB-5B5F-48A1-AC2B-0A3E75402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3B2F5B-7686-48D1-95E9-276225EA9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3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C6E8FC-3167-4AAC-88E9-46FCE44218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3363DD-D61D-4E6D-BC29-7F8B188AEA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BCB059-8661-47E4-AE20-6A91B1B2C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25-Mar-20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A3492-19A6-4D5D-82E2-4466FF948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238B2-51B8-4909-8A7E-FBAA1B806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553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E5BD0-CB8C-4A4F-B1E9-8CF8DE36B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A3511-79E2-40E5-B0C0-97086A4952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69D35B-A676-446A-BD41-FF8EA8035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25-Mar-20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E30A1-C08A-4E3A-8BA3-4C40641A4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1DC3F-FE86-42DD-82ED-C4A78DAF2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508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A1A9A-9B6F-409C-A7A0-ED0948B45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72293D-D53A-416E-ADDB-BD12337F5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2398B8-B7ED-42A5-A939-38EF27DFB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25-Mar-20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BBA25-06AF-4A17-8240-7CB111F34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A28653-2FEF-4B5A-B27F-ED554FBF6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231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950F7-EAE1-423D-91FF-8A89155EE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F3A18-9F86-4D95-895B-2028611618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54D958-F621-435B-B122-DC63648CFB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6B6304-95E5-4EED-8F63-BA264586E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25-Mar-20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07B5C3-565B-4B59-B60E-B765C866A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FB7889-426A-4B82-9F60-87E9A225D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85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781C6-7BC2-459C-8C09-525048EB3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B8B917-8AB8-4A58-BE96-7D74CA0812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E38F24-71CD-47A5-9CED-F7380DB75B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709287-EA1B-4F15-97A5-CDEB8D72A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03F1BE-978C-4F75-B9E9-564D2962E0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854C14-E0FC-4498-BE0F-1A0F278A5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25-Mar-20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4A03F7-227F-4061-BEC8-6D2114A4F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70731C-A09E-4CBF-A00D-2BFAA3DAC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492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5E8BB-FEF1-455C-84B0-0C91F5ED8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A2414D-12A3-43A2-AF8A-D52AE89C0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25-Mar-20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67BB74-263B-497B-97EA-6F9AFE827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1C7380-5F3D-45D7-8502-BB42ABA77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206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6B3973-C70E-460E-9A71-9F69E4FC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25-Mar-20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CE8E23-FC7F-4C4D-8515-2C9CD569B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B1632A-13E3-40B3-B83E-9B0A540F9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450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0090C-E803-4F03-9C08-F68AD1039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2478B-9AC4-4809-B262-4B8138F00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8CE7B0-0519-4E6B-AC65-B0BC40F79E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88D03D-6D97-4F42-9F52-205D1194C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25-Mar-20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0C536C-5C32-4211-9C65-30655313A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332725-D2DC-4B4D-A5FF-08D9BB6CD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797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4FA77-3B4C-473A-ADC7-4189B5188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D414C5-658F-4FD0-8D25-E034443183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67AE6C-BDF0-4CAD-B72E-3A78615669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BAFFBF-58B3-4F1D-BC62-7C8B4998F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25-Mar-20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F3E16A-C5F6-4306-A0A1-72399FC41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6BBEC9-27C2-4338-84F7-731ABCFBC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751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6F2065-12B6-4D9B-B460-B258AE9FB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BDDA25-4B24-409B-8ECF-5F16073D37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867887-74B5-4183-9BB7-EE74B3EF7E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25-Mar-20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CBFDDE-4E82-46D6-8F0C-B13DAA5E18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1FDC3-E1B2-45E3-899A-0B26C27F44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021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D18D83-155A-4784-873C-70F9653A9C5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76C20BF-CAAC-4071-A62A-E107ED805A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de-AT">
                <a:solidFill>
                  <a:srgbClr val="FFFFFF"/>
                </a:solidFill>
              </a:rPr>
              <a:t>Let‘s fly high…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A312B4-3C4A-4E19-A997-F159D4A90F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r>
              <a:rPr lang="de-AT">
                <a:solidFill>
                  <a:srgbClr val="FFFFFF"/>
                </a:solidFill>
              </a:rPr>
              <a:t>and learn some new words and expressions</a:t>
            </a: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304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0FDD6-67B0-4F6E-A01C-DD5A8B6FE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dirty="0"/>
              <a:t>Read the abstract of Manuela Macedonia‘s article about VMIs.  </a:t>
            </a:r>
            <a:br>
              <a:rPr lang="de-AT" dirty="0"/>
            </a:br>
            <a:r>
              <a:rPr lang="de-AT" sz="3100" dirty="0"/>
              <a:t>Then look up any unknown words on </a:t>
            </a:r>
            <a:r>
              <a:rPr lang="de-AT" sz="3100" b="1" dirty="0">
                <a:solidFill>
                  <a:srgbClr val="C00000"/>
                </a:solidFill>
              </a:rPr>
              <a:t>vocabulary.com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9BDA2-25DD-4597-87E4-9E4E1FFB9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91765"/>
            <a:ext cx="11098306" cy="453614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b="1" dirty="0"/>
              <a:t>Abstract</a:t>
            </a:r>
          </a:p>
          <a:p>
            <a:pPr marL="0" indent="0">
              <a:buNone/>
            </a:pPr>
            <a:r>
              <a:rPr lang="en-US" sz="4000" dirty="0"/>
              <a:t>Second language (L2) instruction greatly differs from natural input during native language (L1) acquisition.</a:t>
            </a:r>
          </a:p>
          <a:p>
            <a:pPr marL="0" indent="0">
              <a:buNone/>
            </a:pPr>
            <a:r>
              <a:rPr lang="en-US" sz="4000" dirty="0"/>
              <a:t>Whereas a child collects </a:t>
            </a:r>
            <a:r>
              <a:rPr lang="en-US" sz="4000" b="1" dirty="0"/>
              <a:t>sensorimotor experience </a:t>
            </a:r>
            <a:r>
              <a:rPr lang="en-US" sz="4000" dirty="0"/>
              <a:t>while learning novel words, L2 employs </a:t>
            </a:r>
            <a:r>
              <a:rPr lang="en-US" sz="4000" b="1" dirty="0"/>
              <a:t>primarily </a:t>
            </a:r>
            <a:r>
              <a:rPr lang="en-US" sz="4000" dirty="0"/>
              <a:t>reading,</a:t>
            </a:r>
          </a:p>
          <a:p>
            <a:pPr marL="0" indent="0">
              <a:buNone/>
            </a:pPr>
            <a:r>
              <a:rPr lang="en-US" sz="4000" dirty="0"/>
              <a:t>writing and listening and comprehension. We describe an alternative proposal that integrates the body into the</a:t>
            </a:r>
          </a:p>
          <a:p>
            <a:pPr marL="0" indent="0">
              <a:buNone/>
            </a:pPr>
            <a:r>
              <a:rPr lang="en-US" sz="4000" dirty="0"/>
              <a:t>learning process: the Voice Movement Icon (VMI) approach. A VMI consists of a word that is read and spoken</a:t>
            </a:r>
          </a:p>
          <a:p>
            <a:pPr marL="0" indent="0">
              <a:buNone/>
            </a:pPr>
            <a:r>
              <a:rPr lang="en-US" sz="4000" dirty="0"/>
              <a:t>in L2 and </a:t>
            </a:r>
            <a:r>
              <a:rPr lang="en-US" sz="4000" b="1" dirty="0"/>
              <a:t>synchronously paired </a:t>
            </a:r>
            <a:r>
              <a:rPr lang="en-US" sz="4000" dirty="0"/>
              <a:t>with an action or a gesture. A VMI is first performed by the language trainer and</a:t>
            </a:r>
          </a:p>
          <a:p>
            <a:pPr marL="0" indent="0">
              <a:buNone/>
            </a:pPr>
            <a:r>
              <a:rPr lang="en-US" sz="4000" dirty="0"/>
              <a:t>then imitated by the learners. Behavioral experiments demonstrate that words encoded through VMIs are easier</a:t>
            </a:r>
          </a:p>
          <a:p>
            <a:pPr marL="0" indent="0">
              <a:buNone/>
            </a:pPr>
            <a:r>
              <a:rPr lang="en-US" sz="4000" dirty="0"/>
              <a:t>to memorize than </a:t>
            </a:r>
            <a:r>
              <a:rPr lang="en-US" sz="4000" b="1" dirty="0"/>
              <a:t>audio-visually encoded words </a:t>
            </a:r>
            <a:r>
              <a:rPr lang="en-US" sz="4000" dirty="0"/>
              <a:t>and that they </a:t>
            </a:r>
            <a:r>
              <a:rPr lang="en-US" sz="4000" b="1" dirty="0"/>
              <a:t>are better retained </a:t>
            </a:r>
            <a:r>
              <a:rPr lang="en-US" sz="4000" dirty="0"/>
              <a:t>over time. The reasons why</a:t>
            </a:r>
          </a:p>
          <a:p>
            <a:pPr marL="0" indent="0">
              <a:buNone/>
            </a:pPr>
            <a:r>
              <a:rPr lang="en-US" sz="4000" dirty="0"/>
              <a:t>gestures promote language learning are </a:t>
            </a:r>
            <a:r>
              <a:rPr lang="en-US" sz="4000" b="1" dirty="0"/>
              <a:t>manifold</a:t>
            </a:r>
            <a:r>
              <a:rPr lang="en-US" sz="4000" dirty="0"/>
              <a:t>. First, we focus on language as </a:t>
            </a:r>
            <a:r>
              <a:rPr lang="en-US" sz="4000" b="1" dirty="0"/>
              <a:t>an embodied phenomenon </a:t>
            </a:r>
            <a:r>
              <a:rPr lang="en-US" sz="4000" dirty="0"/>
              <a:t>of</a:t>
            </a:r>
          </a:p>
          <a:p>
            <a:pPr marL="0" indent="0">
              <a:buNone/>
            </a:pPr>
            <a:r>
              <a:rPr lang="en-US" sz="4000" dirty="0"/>
              <a:t>cognition. Then we review evidence that </a:t>
            </a:r>
            <a:r>
              <a:rPr lang="en-US" sz="4000" b="1" dirty="0"/>
              <a:t>gestures scaffold the acquisition of L1</a:t>
            </a:r>
            <a:r>
              <a:rPr lang="en-US" sz="4000" dirty="0"/>
              <a:t>. Because VMIs reconnect</a:t>
            </a:r>
          </a:p>
          <a:p>
            <a:pPr marL="0" indent="0">
              <a:buNone/>
            </a:pPr>
            <a:r>
              <a:rPr lang="en-US" sz="4000" dirty="0"/>
              <a:t>language learning with the body, they can be considered as a more natural tool for language instruction than</a:t>
            </a:r>
          </a:p>
          <a:p>
            <a:pPr marL="0" indent="0">
              <a:buNone/>
            </a:pPr>
            <a:r>
              <a:rPr lang="en-US" sz="4000" dirty="0"/>
              <a:t>audio-visual activities.</a:t>
            </a:r>
          </a:p>
        </p:txBody>
      </p:sp>
    </p:spTree>
    <p:extLst>
      <p:ext uri="{BB962C8B-B14F-4D97-AF65-F5344CB8AC3E}">
        <p14:creationId xmlns:p14="http://schemas.microsoft.com/office/powerpoint/2010/main" val="2662422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7" y="321731"/>
            <a:ext cx="4142096" cy="6213425"/>
          </a:xfrm>
          <a:prstGeom prst="rect">
            <a:avLst/>
          </a:pr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E3166A-B999-499E-841F-4D8F7850A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583359"/>
            <a:ext cx="3722141" cy="5520579"/>
          </a:xfrm>
        </p:spPr>
        <p:txBody>
          <a:bodyPr>
            <a:normAutofit/>
          </a:bodyPr>
          <a:lstStyle/>
          <a:p>
            <a:r>
              <a:rPr lang="de-AT" dirty="0">
                <a:solidFill>
                  <a:srgbClr val="FFFFFF"/>
                </a:solidFill>
              </a:rPr>
              <a:t>For all the following slides, follow these 3 steps: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503" y="321732"/>
            <a:ext cx="7240765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FEB346B8-37C8-4FC8-9B39-EA75533932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586048"/>
              </p:ext>
            </p:extLst>
          </p:nvPr>
        </p:nvGraphicFramePr>
        <p:xfrm>
          <a:off x="4933950" y="584200"/>
          <a:ext cx="6594475" cy="5519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6400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69000">
              <a:schemeClr val="accent1">
                <a:lumMod val="45000"/>
                <a:lumOff val="55000"/>
              </a:schemeClr>
            </a:gs>
            <a:gs pos="8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87B1F5C-FA72-46E5-A168-16DECD512B54}"/>
              </a:ext>
            </a:extLst>
          </p:cNvPr>
          <p:cNvSpPr/>
          <p:nvPr/>
        </p:nvSpPr>
        <p:spPr>
          <a:xfrm>
            <a:off x="1487778" y="3586567"/>
            <a:ext cx="2540000" cy="38847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AF0DC0-211B-4233-A399-1416372849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de-AT" dirty="0"/>
              <a:t>VMI: </a:t>
            </a:r>
            <a:br>
              <a:rPr lang="de-AT" dirty="0"/>
            </a:br>
            <a:r>
              <a:rPr lang="de-AT" dirty="0"/>
              <a:t>Find a fitting gesture for each of these words.</a:t>
            </a:r>
            <a:endParaRPr lang="en-US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045E791-AA13-4DF9-8414-59D5B0F68CBE}"/>
              </a:ext>
            </a:extLst>
          </p:cNvPr>
          <p:cNvSpPr/>
          <p:nvPr/>
        </p:nvSpPr>
        <p:spPr>
          <a:xfrm>
            <a:off x="2999407" y="2628696"/>
            <a:ext cx="2653970" cy="38847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6313AAA-53A2-4EFD-859B-B3FF72460C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847" y="2101131"/>
            <a:ext cx="11098306" cy="453614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b="1" dirty="0"/>
              <a:t>Abstract</a:t>
            </a:r>
          </a:p>
          <a:p>
            <a:pPr marL="0" indent="0">
              <a:buNone/>
            </a:pPr>
            <a:r>
              <a:rPr lang="en-US" sz="4000" dirty="0"/>
              <a:t>Second language (L2) instruction greatly differs from natural input during native language (L1) acquisition.</a:t>
            </a:r>
          </a:p>
          <a:p>
            <a:pPr marL="0" indent="0">
              <a:buNone/>
            </a:pPr>
            <a:r>
              <a:rPr lang="en-US" sz="4000" dirty="0"/>
              <a:t>Whereas a child collects </a:t>
            </a:r>
            <a:r>
              <a:rPr lang="en-US" sz="4000" b="1" dirty="0"/>
              <a:t>sensorimotor experience </a:t>
            </a:r>
            <a:r>
              <a:rPr lang="en-US" sz="4000" dirty="0"/>
              <a:t>while learning novel words, L2 employs </a:t>
            </a:r>
            <a:r>
              <a:rPr lang="en-US" sz="4000" b="1" dirty="0"/>
              <a:t>primarily </a:t>
            </a:r>
            <a:r>
              <a:rPr lang="en-US" sz="4000" dirty="0"/>
              <a:t>reading,</a:t>
            </a:r>
          </a:p>
          <a:p>
            <a:pPr marL="0" indent="0">
              <a:buNone/>
            </a:pPr>
            <a:r>
              <a:rPr lang="en-US" sz="4000" dirty="0"/>
              <a:t>writing and listening and comprehension. We describe an alternative proposal that integrates the body into the</a:t>
            </a:r>
          </a:p>
          <a:p>
            <a:pPr marL="0" indent="0">
              <a:buNone/>
            </a:pPr>
            <a:r>
              <a:rPr lang="en-US" sz="4000" dirty="0"/>
              <a:t>learning process: the Voice Movement Icon (VMI) approach. A VMI consists of a word that is read and spoken</a:t>
            </a:r>
          </a:p>
          <a:p>
            <a:pPr marL="0" indent="0">
              <a:buNone/>
            </a:pPr>
            <a:r>
              <a:rPr lang="en-US" sz="4000" dirty="0"/>
              <a:t>in L2 and </a:t>
            </a:r>
            <a:r>
              <a:rPr lang="en-US" sz="4000" b="1" dirty="0"/>
              <a:t>synchronously paired </a:t>
            </a:r>
            <a:r>
              <a:rPr lang="en-US" sz="4000" dirty="0"/>
              <a:t>with an action or a gesture. A VMI is first performed by the language trainer and</a:t>
            </a:r>
          </a:p>
          <a:p>
            <a:pPr marL="0" indent="0">
              <a:buNone/>
            </a:pPr>
            <a:r>
              <a:rPr lang="en-US" sz="4000" dirty="0"/>
              <a:t>then imitated by the learners. Behavioral experiments demonstrate that words encoded through VMIs are easier</a:t>
            </a:r>
          </a:p>
          <a:p>
            <a:pPr marL="0" indent="0">
              <a:buNone/>
            </a:pPr>
            <a:r>
              <a:rPr lang="en-US" sz="4000" dirty="0"/>
              <a:t>to memorize than </a:t>
            </a:r>
            <a:r>
              <a:rPr lang="en-US" sz="4000" b="1" dirty="0"/>
              <a:t>audio-visually encoded words </a:t>
            </a:r>
            <a:r>
              <a:rPr lang="en-US" sz="4000" dirty="0"/>
              <a:t>and that they </a:t>
            </a:r>
            <a:r>
              <a:rPr lang="en-US" sz="4000" b="1" dirty="0"/>
              <a:t>are better retained </a:t>
            </a:r>
            <a:r>
              <a:rPr lang="en-US" sz="4000" dirty="0"/>
              <a:t>over time. The reasons why</a:t>
            </a:r>
          </a:p>
          <a:p>
            <a:pPr marL="0" indent="0">
              <a:buNone/>
            </a:pPr>
            <a:r>
              <a:rPr lang="en-US" sz="4000" dirty="0"/>
              <a:t>gestures promote language learning are </a:t>
            </a:r>
            <a:r>
              <a:rPr lang="en-US" sz="4000" b="1" dirty="0"/>
              <a:t>manifold</a:t>
            </a:r>
            <a:r>
              <a:rPr lang="en-US" sz="4000" dirty="0"/>
              <a:t>. First, we focus on language as </a:t>
            </a:r>
            <a:r>
              <a:rPr lang="en-US" sz="4000" b="1" dirty="0"/>
              <a:t>an embodied phenomenon </a:t>
            </a:r>
            <a:r>
              <a:rPr lang="en-US" sz="4000" dirty="0"/>
              <a:t>of</a:t>
            </a:r>
          </a:p>
          <a:p>
            <a:pPr marL="0" indent="0">
              <a:buNone/>
            </a:pPr>
            <a:r>
              <a:rPr lang="en-US" sz="4000" dirty="0"/>
              <a:t>cognition. Then we review evidence that </a:t>
            </a:r>
            <a:r>
              <a:rPr lang="en-US" sz="4000" b="1" dirty="0"/>
              <a:t>gestures scaffold the acquisition of L1</a:t>
            </a:r>
            <a:r>
              <a:rPr lang="en-US" sz="4000" dirty="0"/>
              <a:t>. Because VMIs reconnect</a:t>
            </a:r>
          </a:p>
          <a:p>
            <a:pPr marL="0" indent="0">
              <a:buNone/>
            </a:pPr>
            <a:r>
              <a:rPr lang="en-US" sz="4000" dirty="0"/>
              <a:t>language learning with the body, they can be considered as a more natural tool for language instruction than</a:t>
            </a:r>
          </a:p>
          <a:p>
            <a:pPr marL="0" indent="0">
              <a:buNone/>
            </a:pPr>
            <a:r>
              <a:rPr lang="en-US" sz="4000" dirty="0"/>
              <a:t>audio-visual activities.</a:t>
            </a:r>
          </a:p>
        </p:txBody>
      </p:sp>
    </p:spTree>
    <p:extLst>
      <p:ext uri="{BB962C8B-B14F-4D97-AF65-F5344CB8AC3E}">
        <p14:creationId xmlns:p14="http://schemas.microsoft.com/office/powerpoint/2010/main" val="420838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69000">
              <a:schemeClr val="accent1">
                <a:lumMod val="45000"/>
                <a:lumOff val="55000"/>
              </a:schemeClr>
            </a:gs>
            <a:gs pos="8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87B1F5C-FA72-46E5-A168-16DECD512B54}"/>
              </a:ext>
            </a:extLst>
          </p:cNvPr>
          <p:cNvSpPr/>
          <p:nvPr/>
        </p:nvSpPr>
        <p:spPr>
          <a:xfrm>
            <a:off x="3149601" y="2683332"/>
            <a:ext cx="2540000" cy="38847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AF0DC0-211B-4233-A399-1416372849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de-AT" dirty="0"/>
              <a:t>What </a:t>
            </a:r>
            <a:r>
              <a:rPr lang="de-AT" b="1" dirty="0"/>
              <a:t>color</a:t>
            </a:r>
            <a:r>
              <a:rPr lang="de-AT" dirty="0"/>
              <a:t> are these words in your mind?</a:t>
            </a:r>
            <a:endParaRPr lang="en-US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045E791-AA13-4DF9-8414-59D5B0F68CBE}"/>
              </a:ext>
            </a:extLst>
          </p:cNvPr>
          <p:cNvSpPr/>
          <p:nvPr/>
        </p:nvSpPr>
        <p:spPr>
          <a:xfrm>
            <a:off x="9447916" y="2662414"/>
            <a:ext cx="1177365" cy="43030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6313AAA-53A2-4EFD-859B-B3FF72460C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479" y="2109083"/>
            <a:ext cx="11098306" cy="453614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b="1" dirty="0"/>
              <a:t>Abstract</a:t>
            </a:r>
          </a:p>
          <a:p>
            <a:pPr marL="0" indent="0">
              <a:buNone/>
            </a:pPr>
            <a:r>
              <a:rPr lang="en-US" sz="4000" dirty="0"/>
              <a:t>Second language (L2) instruction greatly differs from natural input during native language (L1) acquisition.</a:t>
            </a:r>
          </a:p>
          <a:p>
            <a:pPr marL="0" indent="0">
              <a:buNone/>
            </a:pPr>
            <a:r>
              <a:rPr lang="en-US" sz="4000" dirty="0"/>
              <a:t>Whereas a child collects </a:t>
            </a:r>
            <a:r>
              <a:rPr lang="en-US" sz="4000" b="1" dirty="0"/>
              <a:t>sensorimotor experience </a:t>
            </a:r>
            <a:r>
              <a:rPr lang="en-US" sz="4000" dirty="0"/>
              <a:t>while learning novel words, L2 employs </a:t>
            </a:r>
            <a:r>
              <a:rPr lang="en-US" sz="4000" b="1" dirty="0"/>
              <a:t>primarily </a:t>
            </a:r>
            <a:r>
              <a:rPr lang="en-US" sz="4000" dirty="0"/>
              <a:t>reading,</a:t>
            </a:r>
          </a:p>
          <a:p>
            <a:pPr marL="0" indent="0">
              <a:buNone/>
            </a:pPr>
            <a:r>
              <a:rPr lang="en-US" sz="4000" dirty="0"/>
              <a:t>writing and listening and comprehension. We describe an alternative proposal that integrates the body into the</a:t>
            </a:r>
          </a:p>
          <a:p>
            <a:pPr marL="0" indent="0">
              <a:buNone/>
            </a:pPr>
            <a:r>
              <a:rPr lang="en-US" sz="4000" dirty="0"/>
              <a:t>learning process: the Voice Movement Icon (VMI) approach. A VMI consists of a word that is read and spoken</a:t>
            </a:r>
          </a:p>
          <a:p>
            <a:pPr marL="0" indent="0">
              <a:buNone/>
            </a:pPr>
            <a:r>
              <a:rPr lang="en-US" sz="4000" dirty="0"/>
              <a:t>in L2 and </a:t>
            </a:r>
            <a:r>
              <a:rPr lang="en-US" sz="4000" b="1" dirty="0"/>
              <a:t>synchronously paired </a:t>
            </a:r>
            <a:r>
              <a:rPr lang="en-US" sz="4000" dirty="0"/>
              <a:t>with an action or a gesture. A VMI is first performed by the language trainer and</a:t>
            </a:r>
          </a:p>
          <a:p>
            <a:pPr marL="0" indent="0">
              <a:buNone/>
            </a:pPr>
            <a:r>
              <a:rPr lang="en-US" sz="4000" dirty="0"/>
              <a:t>then imitated by the learners. Behavioral experiments demonstrate that words encoded through VMIs are easier</a:t>
            </a:r>
          </a:p>
          <a:p>
            <a:pPr marL="0" indent="0">
              <a:buNone/>
            </a:pPr>
            <a:r>
              <a:rPr lang="en-US" sz="4000" dirty="0"/>
              <a:t>to memorize than </a:t>
            </a:r>
            <a:r>
              <a:rPr lang="en-US" sz="4000" b="1" dirty="0"/>
              <a:t>audio-visually encoded words </a:t>
            </a:r>
            <a:r>
              <a:rPr lang="en-US" sz="4000" dirty="0"/>
              <a:t>and that they </a:t>
            </a:r>
            <a:r>
              <a:rPr lang="en-US" sz="4000" b="1" dirty="0"/>
              <a:t>are better retained </a:t>
            </a:r>
            <a:r>
              <a:rPr lang="en-US" sz="4000" dirty="0"/>
              <a:t>over time. The reasons why</a:t>
            </a:r>
          </a:p>
          <a:p>
            <a:pPr marL="0" indent="0">
              <a:buNone/>
            </a:pPr>
            <a:r>
              <a:rPr lang="en-US" sz="4000" dirty="0"/>
              <a:t>gestures promote language learning are </a:t>
            </a:r>
            <a:r>
              <a:rPr lang="en-US" sz="4000" b="1" dirty="0"/>
              <a:t>manifold</a:t>
            </a:r>
            <a:r>
              <a:rPr lang="en-US" sz="4000" dirty="0"/>
              <a:t>. First, we focus on language as </a:t>
            </a:r>
            <a:r>
              <a:rPr lang="en-US" sz="4000" b="1" dirty="0"/>
              <a:t>an embodied phenomenon </a:t>
            </a:r>
            <a:r>
              <a:rPr lang="en-US" sz="4000" dirty="0"/>
              <a:t>of</a:t>
            </a:r>
          </a:p>
          <a:p>
            <a:pPr marL="0" indent="0">
              <a:buNone/>
            </a:pPr>
            <a:r>
              <a:rPr lang="en-US" sz="4000" dirty="0"/>
              <a:t>cognition. Then we review evidence that </a:t>
            </a:r>
            <a:r>
              <a:rPr lang="en-US" sz="4000" b="1" dirty="0"/>
              <a:t>gestures scaffold the acquisition of L1</a:t>
            </a:r>
            <a:r>
              <a:rPr lang="en-US" sz="4000" dirty="0"/>
              <a:t>. Because VMIs reconnect</a:t>
            </a:r>
          </a:p>
          <a:p>
            <a:pPr marL="0" indent="0">
              <a:buNone/>
            </a:pPr>
            <a:r>
              <a:rPr lang="en-US" sz="4000" dirty="0"/>
              <a:t>language learning with the body, they can be considered as a more natural tool for language instruction than</a:t>
            </a:r>
          </a:p>
          <a:p>
            <a:pPr marL="0" indent="0">
              <a:buNone/>
            </a:pPr>
            <a:r>
              <a:rPr lang="en-US" sz="4000" dirty="0"/>
              <a:t>audio-visual activities.</a:t>
            </a:r>
          </a:p>
        </p:txBody>
      </p:sp>
    </p:spTree>
    <p:extLst>
      <p:ext uri="{BB962C8B-B14F-4D97-AF65-F5344CB8AC3E}">
        <p14:creationId xmlns:p14="http://schemas.microsoft.com/office/powerpoint/2010/main" val="950720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69000">
              <a:schemeClr val="accent1">
                <a:lumMod val="45000"/>
                <a:lumOff val="55000"/>
              </a:schemeClr>
            </a:gs>
            <a:gs pos="8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0FDD6-67B0-4F6E-A01C-DD5A8B6FE63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de-AT" dirty="0"/>
              <a:t>What </a:t>
            </a:r>
            <a:r>
              <a:rPr lang="de-AT" b="1" dirty="0"/>
              <a:t>sounds</a:t>
            </a:r>
            <a:r>
              <a:rPr lang="de-AT" dirty="0"/>
              <a:t> do you hear for these words?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9BDA2-25DD-4597-87E4-9E4E1FFB9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91765"/>
            <a:ext cx="11098306" cy="453614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b="1" dirty="0"/>
              <a:t>Abstract</a:t>
            </a:r>
          </a:p>
          <a:p>
            <a:pPr marL="0" indent="0">
              <a:buNone/>
            </a:pPr>
            <a:r>
              <a:rPr lang="en-US" sz="4000" dirty="0"/>
              <a:t>Second language (L2) instruction greatly differs from natural input during native language (L1) acquisition.</a:t>
            </a:r>
          </a:p>
          <a:p>
            <a:pPr marL="0" indent="0">
              <a:buNone/>
            </a:pPr>
            <a:r>
              <a:rPr lang="en-US" sz="4000" dirty="0"/>
              <a:t>Whereas a child collects </a:t>
            </a:r>
            <a:r>
              <a:rPr lang="en-US" sz="4000" b="1" dirty="0"/>
              <a:t>sensorimotor experience </a:t>
            </a:r>
            <a:r>
              <a:rPr lang="en-US" sz="4000" dirty="0"/>
              <a:t>while learning novel words, L2 employs </a:t>
            </a:r>
            <a:r>
              <a:rPr lang="en-US" sz="4000" b="1" dirty="0"/>
              <a:t>primarily </a:t>
            </a:r>
            <a:r>
              <a:rPr lang="en-US" sz="4000" dirty="0"/>
              <a:t>reading,</a:t>
            </a:r>
          </a:p>
          <a:p>
            <a:pPr marL="0" indent="0">
              <a:buNone/>
            </a:pPr>
            <a:r>
              <a:rPr lang="en-US" sz="4000" dirty="0"/>
              <a:t>writing and listening and comprehension. We describe an alternative proposal that integrates the body into the</a:t>
            </a:r>
          </a:p>
          <a:p>
            <a:pPr marL="0" indent="0">
              <a:buNone/>
            </a:pPr>
            <a:r>
              <a:rPr lang="en-US" sz="4000" dirty="0"/>
              <a:t>learning process: the Voice Movement Icon (VMI) approach. A VMI consists of a word that is read and spoken</a:t>
            </a:r>
          </a:p>
          <a:p>
            <a:pPr marL="0" indent="0">
              <a:buNone/>
            </a:pPr>
            <a:r>
              <a:rPr lang="en-US" sz="4000" dirty="0"/>
              <a:t>in L2 and </a:t>
            </a:r>
            <a:r>
              <a:rPr lang="en-US" sz="4000" b="1" dirty="0"/>
              <a:t>synchronously paired </a:t>
            </a:r>
            <a:r>
              <a:rPr lang="en-US" sz="4000" dirty="0"/>
              <a:t>with an action or a gesture. A VMI is first performed by the language trainer and</a:t>
            </a:r>
          </a:p>
          <a:p>
            <a:pPr marL="0" indent="0">
              <a:buNone/>
            </a:pPr>
            <a:r>
              <a:rPr lang="en-US" sz="4000" dirty="0"/>
              <a:t>then imitated by the learners. Behavioral experiments demonstrate that words encoded through VMIs are easier</a:t>
            </a:r>
          </a:p>
          <a:p>
            <a:pPr marL="0" indent="0">
              <a:buNone/>
            </a:pPr>
            <a:r>
              <a:rPr lang="en-US" sz="4000" dirty="0"/>
              <a:t>to memorize than </a:t>
            </a:r>
            <a:r>
              <a:rPr lang="en-US" sz="4000" b="1" dirty="0"/>
              <a:t>audio-visually encoded words </a:t>
            </a:r>
            <a:r>
              <a:rPr lang="en-US" sz="4000" dirty="0"/>
              <a:t>and that they </a:t>
            </a:r>
            <a:r>
              <a:rPr lang="en-US" sz="4000" b="1" dirty="0"/>
              <a:t>are better retained </a:t>
            </a:r>
            <a:r>
              <a:rPr lang="en-US" sz="4000" dirty="0"/>
              <a:t>over time. The reasons why</a:t>
            </a:r>
          </a:p>
          <a:p>
            <a:pPr marL="0" indent="0">
              <a:buNone/>
            </a:pPr>
            <a:r>
              <a:rPr lang="en-US" sz="4000" dirty="0"/>
              <a:t>gestures promote language learning are </a:t>
            </a:r>
            <a:r>
              <a:rPr lang="en-US" sz="4000" b="1" dirty="0"/>
              <a:t>manifold</a:t>
            </a:r>
            <a:r>
              <a:rPr lang="en-US" sz="4000" dirty="0"/>
              <a:t>. First, we focus on language as </a:t>
            </a:r>
            <a:r>
              <a:rPr lang="en-US" sz="4000" b="1" dirty="0"/>
              <a:t>an embodied phenomenon </a:t>
            </a:r>
            <a:r>
              <a:rPr lang="en-US" sz="4000" dirty="0"/>
              <a:t>of</a:t>
            </a:r>
          </a:p>
          <a:p>
            <a:pPr marL="0" indent="0">
              <a:buNone/>
            </a:pPr>
            <a:r>
              <a:rPr lang="en-US" sz="4000" dirty="0"/>
              <a:t>cognition. Then we review evidence that </a:t>
            </a:r>
            <a:r>
              <a:rPr lang="en-US" sz="4000" b="1" dirty="0"/>
              <a:t>gestures scaffold the acquisition of L1</a:t>
            </a:r>
            <a:r>
              <a:rPr lang="en-US" sz="4000" dirty="0"/>
              <a:t>. Because VMIs reconnect</a:t>
            </a:r>
          </a:p>
          <a:p>
            <a:pPr marL="0" indent="0">
              <a:buNone/>
            </a:pPr>
            <a:r>
              <a:rPr lang="en-US" sz="4000" dirty="0"/>
              <a:t>language learning with the body, they can be considered as a more natural tool for language instruction than</a:t>
            </a:r>
          </a:p>
          <a:p>
            <a:pPr marL="0" indent="0">
              <a:buNone/>
            </a:pPr>
            <a:r>
              <a:rPr lang="en-US" sz="4000" dirty="0"/>
              <a:t>audio-visual activities.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38C3FCA-9263-4869-AAA7-B7FE0BCB2B2A}"/>
              </a:ext>
            </a:extLst>
          </p:cNvPr>
          <p:cNvSpPr/>
          <p:nvPr/>
        </p:nvSpPr>
        <p:spPr>
          <a:xfrm>
            <a:off x="1566408" y="3601941"/>
            <a:ext cx="2329732" cy="461176"/>
          </a:xfrm>
          <a:prstGeom prst="roundRect">
            <a:avLst/>
          </a:prstGeom>
          <a:solidFill>
            <a:schemeClr val="bg2">
              <a:alpha val="3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62EA8E8-AAE4-4681-A583-2AEF38A8062C}"/>
              </a:ext>
            </a:extLst>
          </p:cNvPr>
          <p:cNvSpPr/>
          <p:nvPr/>
        </p:nvSpPr>
        <p:spPr>
          <a:xfrm>
            <a:off x="5542059" y="5526157"/>
            <a:ext cx="914400" cy="421419"/>
          </a:xfrm>
          <a:prstGeom prst="roundRect">
            <a:avLst/>
          </a:prstGeom>
          <a:solidFill>
            <a:schemeClr val="accent1">
              <a:lumMod val="20000"/>
              <a:lumOff val="80000"/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432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69000">
              <a:schemeClr val="accent1">
                <a:lumMod val="45000"/>
                <a:lumOff val="55000"/>
              </a:schemeClr>
            </a:gs>
            <a:gs pos="8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0FDD6-67B0-4F6E-A01C-DD5A8B6FE63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de-AT" dirty="0"/>
              <a:t>Find diagonal opposites: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9BDA2-25DD-4597-87E4-9E4E1FFB9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91765"/>
            <a:ext cx="11098306" cy="453614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b="1" dirty="0"/>
              <a:t>Abstract</a:t>
            </a:r>
          </a:p>
          <a:p>
            <a:pPr marL="0" indent="0">
              <a:buNone/>
            </a:pPr>
            <a:r>
              <a:rPr lang="en-US" sz="4000" dirty="0"/>
              <a:t>Second language (L2) instruction greatly differs from natural input during native language (L1) acquisition.</a:t>
            </a:r>
          </a:p>
          <a:p>
            <a:pPr marL="0" indent="0">
              <a:buNone/>
            </a:pPr>
            <a:r>
              <a:rPr lang="en-US" sz="4000" dirty="0"/>
              <a:t>Whereas a child collects </a:t>
            </a:r>
            <a:r>
              <a:rPr lang="en-US" sz="4000" b="1" dirty="0"/>
              <a:t>sensorimotor experience </a:t>
            </a:r>
            <a:r>
              <a:rPr lang="en-US" sz="4000" dirty="0"/>
              <a:t>while learning novel words, L2 employs </a:t>
            </a:r>
            <a:r>
              <a:rPr lang="en-US" sz="4000" b="1" dirty="0"/>
              <a:t>primarily </a:t>
            </a:r>
            <a:r>
              <a:rPr lang="en-US" sz="4000" dirty="0"/>
              <a:t>reading,</a:t>
            </a:r>
          </a:p>
          <a:p>
            <a:pPr marL="0" indent="0">
              <a:buNone/>
            </a:pPr>
            <a:r>
              <a:rPr lang="en-US" sz="4000" dirty="0"/>
              <a:t>writing and listening and comprehension. We describe an alternative proposal that integrates the body into the</a:t>
            </a:r>
          </a:p>
          <a:p>
            <a:pPr marL="0" indent="0">
              <a:buNone/>
            </a:pPr>
            <a:r>
              <a:rPr lang="en-US" sz="4000" dirty="0"/>
              <a:t>learning process: the Voice Movement Icon (VMI) approach. A VMI consists of a word that is read and spoken</a:t>
            </a:r>
          </a:p>
          <a:p>
            <a:pPr marL="0" indent="0">
              <a:buNone/>
            </a:pPr>
            <a:r>
              <a:rPr lang="en-US" sz="4000" dirty="0"/>
              <a:t>in L2 and </a:t>
            </a:r>
            <a:r>
              <a:rPr lang="en-US" sz="4000" b="1" dirty="0"/>
              <a:t>synchronously paired </a:t>
            </a:r>
            <a:r>
              <a:rPr lang="en-US" sz="4000" dirty="0"/>
              <a:t>with an action or a gesture. A VMI is first performed by the language trainer and</a:t>
            </a:r>
          </a:p>
          <a:p>
            <a:pPr marL="0" indent="0">
              <a:buNone/>
            </a:pPr>
            <a:r>
              <a:rPr lang="en-US" sz="4000" dirty="0"/>
              <a:t>then imitated by the learners. Behavioral experiments demonstrate that words encoded through VMIs are easier</a:t>
            </a:r>
          </a:p>
          <a:p>
            <a:pPr marL="0" indent="0">
              <a:buNone/>
            </a:pPr>
            <a:r>
              <a:rPr lang="en-US" sz="4000" dirty="0"/>
              <a:t>to memorize than </a:t>
            </a:r>
            <a:r>
              <a:rPr lang="en-US" sz="4000" b="1" dirty="0"/>
              <a:t>audio-visually encoded words </a:t>
            </a:r>
            <a:r>
              <a:rPr lang="en-US" sz="4000" dirty="0"/>
              <a:t>and that they </a:t>
            </a:r>
            <a:r>
              <a:rPr lang="en-US" sz="4000" b="1" dirty="0"/>
              <a:t>are better retained </a:t>
            </a:r>
            <a:r>
              <a:rPr lang="en-US" sz="4000" dirty="0"/>
              <a:t>over time. The reasons why</a:t>
            </a:r>
          </a:p>
          <a:p>
            <a:pPr marL="0" indent="0">
              <a:buNone/>
            </a:pPr>
            <a:r>
              <a:rPr lang="en-US" sz="4000" dirty="0"/>
              <a:t>gestures promote language learning are </a:t>
            </a:r>
            <a:r>
              <a:rPr lang="en-US" sz="4000" b="1" dirty="0"/>
              <a:t>manifold</a:t>
            </a:r>
            <a:r>
              <a:rPr lang="en-US" sz="4000" dirty="0"/>
              <a:t>. First, we focus on language as </a:t>
            </a:r>
            <a:r>
              <a:rPr lang="en-US" sz="4000" b="1" dirty="0"/>
              <a:t>an embodied phenomenon </a:t>
            </a:r>
            <a:r>
              <a:rPr lang="en-US" sz="4000" dirty="0"/>
              <a:t>of</a:t>
            </a:r>
          </a:p>
          <a:p>
            <a:pPr marL="0" indent="0">
              <a:buNone/>
            </a:pPr>
            <a:r>
              <a:rPr lang="en-US" sz="4000" dirty="0"/>
              <a:t>cognition. Then we review evidence that </a:t>
            </a:r>
            <a:r>
              <a:rPr lang="en-US" sz="4000" b="1" dirty="0"/>
              <a:t>gestures scaffold the acquisition of L1</a:t>
            </a:r>
            <a:r>
              <a:rPr lang="en-US" sz="4000" dirty="0"/>
              <a:t>. Because VMIs reconnect</a:t>
            </a:r>
          </a:p>
          <a:p>
            <a:pPr marL="0" indent="0">
              <a:buNone/>
            </a:pPr>
            <a:r>
              <a:rPr lang="en-US" sz="4000" dirty="0"/>
              <a:t>language learning with the body, they can be considered as a more natural tool for language instruction than</a:t>
            </a:r>
          </a:p>
          <a:p>
            <a:pPr marL="0" indent="0">
              <a:buNone/>
            </a:pPr>
            <a:r>
              <a:rPr lang="en-US" sz="4000" dirty="0"/>
              <a:t>audio-visual activities.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1FE6FAD-72B4-480F-89C0-8D0C1C7CA24E}"/>
              </a:ext>
            </a:extLst>
          </p:cNvPr>
          <p:cNvSpPr/>
          <p:nvPr/>
        </p:nvSpPr>
        <p:spPr>
          <a:xfrm>
            <a:off x="4643562" y="4126726"/>
            <a:ext cx="1452438" cy="469127"/>
          </a:xfrm>
          <a:prstGeom prst="roundRect">
            <a:avLst/>
          </a:prstGeom>
          <a:solidFill>
            <a:schemeClr val="accent1">
              <a:alpha val="3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7763201-702A-4443-ABEE-3D77F9FBF9EA}"/>
              </a:ext>
            </a:extLst>
          </p:cNvPr>
          <p:cNvSpPr/>
          <p:nvPr/>
        </p:nvSpPr>
        <p:spPr>
          <a:xfrm>
            <a:off x="4582603" y="5017273"/>
            <a:ext cx="1070773" cy="405517"/>
          </a:xfrm>
          <a:prstGeom prst="roundRect">
            <a:avLst/>
          </a:prstGeom>
          <a:solidFill>
            <a:schemeClr val="accent1">
              <a:alpha val="3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262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69000">
              <a:schemeClr val="accent1">
                <a:lumMod val="45000"/>
                <a:lumOff val="55000"/>
              </a:schemeClr>
            </a:gs>
            <a:gs pos="8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0FDD6-67B0-4F6E-A01C-DD5A8B6FE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1098306" cy="1325563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de-AT" dirty="0"/>
              <a:t>Lexical furniture: Where in your home do you find or do  these?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9BDA2-25DD-4597-87E4-9E4E1FFB9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91765"/>
            <a:ext cx="11098306" cy="453614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b="1" dirty="0"/>
              <a:t>Abstract</a:t>
            </a:r>
          </a:p>
          <a:p>
            <a:pPr marL="0" indent="0">
              <a:buNone/>
            </a:pPr>
            <a:r>
              <a:rPr lang="en-US" sz="4000" dirty="0"/>
              <a:t>Second language (L2) instruction greatly differs from natural input during native language (L1) acquisition.</a:t>
            </a:r>
          </a:p>
          <a:p>
            <a:pPr marL="0" indent="0">
              <a:buNone/>
            </a:pPr>
            <a:r>
              <a:rPr lang="en-US" sz="4000" dirty="0"/>
              <a:t>Whereas a child collects </a:t>
            </a:r>
            <a:r>
              <a:rPr lang="en-US" sz="4000" b="1" dirty="0"/>
              <a:t>sensorimotor experience </a:t>
            </a:r>
            <a:r>
              <a:rPr lang="en-US" sz="4000" dirty="0"/>
              <a:t>while learning novel words, L2 employs </a:t>
            </a:r>
            <a:r>
              <a:rPr lang="en-US" sz="4000" b="1" dirty="0"/>
              <a:t>primarily </a:t>
            </a:r>
            <a:r>
              <a:rPr lang="en-US" sz="4000" dirty="0"/>
              <a:t>reading,</a:t>
            </a:r>
          </a:p>
          <a:p>
            <a:pPr marL="0" indent="0">
              <a:buNone/>
            </a:pPr>
            <a:r>
              <a:rPr lang="en-US" sz="4000" dirty="0"/>
              <a:t>writing and listening and comprehension. We describe an alternative proposal that integrates the body into the</a:t>
            </a:r>
          </a:p>
          <a:p>
            <a:pPr marL="0" indent="0">
              <a:buNone/>
            </a:pPr>
            <a:r>
              <a:rPr lang="en-US" sz="4000" dirty="0"/>
              <a:t>learning process: the Voice Movement Icon (VMI) approach. A VMI consists of a word that is read and spoken</a:t>
            </a:r>
          </a:p>
          <a:p>
            <a:pPr marL="0" indent="0">
              <a:buNone/>
            </a:pPr>
            <a:r>
              <a:rPr lang="en-US" sz="4000" dirty="0"/>
              <a:t>in L2 and </a:t>
            </a:r>
            <a:r>
              <a:rPr lang="en-US" sz="4000" b="1" dirty="0"/>
              <a:t>synchronously paired </a:t>
            </a:r>
            <a:r>
              <a:rPr lang="en-US" sz="4000" dirty="0"/>
              <a:t>with an action or a gesture. A VMI is first performed by the language trainer and</a:t>
            </a:r>
          </a:p>
          <a:p>
            <a:pPr marL="0" indent="0">
              <a:buNone/>
            </a:pPr>
            <a:r>
              <a:rPr lang="en-US" sz="4000" dirty="0"/>
              <a:t>then imitated by the learners. Behavioral experiments demonstrate that words encoded through VMIs are easier</a:t>
            </a:r>
          </a:p>
          <a:p>
            <a:pPr marL="0" indent="0">
              <a:buNone/>
            </a:pPr>
            <a:r>
              <a:rPr lang="en-US" sz="4000" dirty="0"/>
              <a:t>to memorize than </a:t>
            </a:r>
            <a:r>
              <a:rPr lang="en-US" sz="4000" b="1" dirty="0"/>
              <a:t>audio-visually encoded words </a:t>
            </a:r>
            <a:r>
              <a:rPr lang="en-US" sz="4000" dirty="0"/>
              <a:t>and that they </a:t>
            </a:r>
            <a:r>
              <a:rPr lang="en-US" sz="4000" b="1" dirty="0"/>
              <a:t>are better retained </a:t>
            </a:r>
            <a:r>
              <a:rPr lang="en-US" sz="4000" dirty="0"/>
              <a:t>over time. The reasons why</a:t>
            </a:r>
          </a:p>
          <a:p>
            <a:pPr marL="0" indent="0">
              <a:buNone/>
            </a:pPr>
            <a:r>
              <a:rPr lang="en-US" sz="4000" dirty="0"/>
              <a:t>gestures promote language learning are </a:t>
            </a:r>
            <a:r>
              <a:rPr lang="en-US" sz="4000" b="1" dirty="0"/>
              <a:t>manifold</a:t>
            </a:r>
            <a:r>
              <a:rPr lang="en-US" sz="4000" dirty="0"/>
              <a:t>. First, we focus on language as </a:t>
            </a:r>
            <a:r>
              <a:rPr lang="en-US" sz="4000" b="1" dirty="0"/>
              <a:t>an embodied phenomenon </a:t>
            </a:r>
            <a:r>
              <a:rPr lang="en-US" sz="4000" dirty="0"/>
              <a:t>of</a:t>
            </a:r>
          </a:p>
          <a:p>
            <a:pPr marL="0" indent="0">
              <a:buNone/>
            </a:pPr>
            <a:r>
              <a:rPr lang="en-US" sz="4000" dirty="0"/>
              <a:t>cognition. Then we review evidence that </a:t>
            </a:r>
            <a:r>
              <a:rPr lang="en-US" sz="4000" b="1" dirty="0"/>
              <a:t>gestures scaffold the acquisition of L1</a:t>
            </a:r>
            <a:r>
              <a:rPr lang="en-US" sz="4000" dirty="0"/>
              <a:t>. Because VMIs reconnect</a:t>
            </a:r>
          </a:p>
          <a:p>
            <a:pPr marL="0" indent="0">
              <a:buNone/>
            </a:pPr>
            <a:r>
              <a:rPr lang="en-US" sz="4000" dirty="0"/>
              <a:t>language learning with the body, they can be considered as a more natural tool for language instruction than</a:t>
            </a:r>
          </a:p>
          <a:p>
            <a:pPr marL="0" indent="0">
              <a:buNone/>
            </a:pPr>
            <a:r>
              <a:rPr lang="en-US" sz="4000" dirty="0"/>
              <a:t>audio-visual activities.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0AFFB86-D8FB-4D57-8EA5-C9575CF18B42}"/>
              </a:ext>
            </a:extLst>
          </p:cNvPr>
          <p:cNvSpPr/>
          <p:nvPr/>
        </p:nvSpPr>
        <p:spPr>
          <a:xfrm>
            <a:off x="4587903" y="5026418"/>
            <a:ext cx="1033670" cy="300956"/>
          </a:xfrm>
          <a:prstGeom prst="round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83B2C04-B0E7-4284-B4EE-26CBFCE1551D}"/>
              </a:ext>
            </a:extLst>
          </p:cNvPr>
          <p:cNvSpPr/>
          <p:nvPr/>
        </p:nvSpPr>
        <p:spPr>
          <a:xfrm>
            <a:off x="5923722" y="4142629"/>
            <a:ext cx="1470991" cy="373712"/>
          </a:xfrm>
          <a:prstGeom prst="round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FA20677-C0A2-4535-A2F5-719FBE87C707}"/>
              </a:ext>
            </a:extLst>
          </p:cNvPr>
          <p:cNvSpPr/>
          <p:nvPr/>
        </p:nvSpPr>
        <p:spPr>
          <a:xfrm>
            <a:off x="6003234" y="2902512"/>
            <a:ext cx="2456954" cy="373712"/>
          </a:xfrm>
          <a:prstGeom prst="roundRect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07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63000">
              <a:schemeClr val="accent1">
                <a:lumMod val="45000"/>
                <a:lumOff val="55000"/>
              </a:schemeClr>
            </a:gs>
            <a:gs pos="8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0FDD6-67B0-4F6E-A01C-DD5A8B6FE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24786"/>
            <a:ext cx="10674096" cy="1179576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de-AT" dirty="0"/>
              <a:t>Sort the highlighted words into these categories:</a:t>
            </a:r>
            <a:br>
              <a:rPr lang="de-AT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9BDA2-25DD-4597-87E4-9E4E1FFB9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91765"/>
            <a:ext cx="11098306" cy="453614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b="1" dirty="0"/>
              <a:t>Abstract</a:t>
            </a:r>
          </a:p>
          <a:p>
            <a:pPr marL="0" indent="0">
              <a:buNone/>
            </a:pPr>
            <a:r>
              <a:rPr lang="en-US" sz="4000" dirty="0"/>
              <a:t>Second language (L2) instruction greatly differs from natural input during native language (L1) acquisition.</a:t>
            </a:r>
          </a:p>
          <a:p>
            <a:pPr marL="0" indent="0">
              <a:buNone/>
            </a:pPr>
            <a:r>
              <a:rPr lang="en-US" sz="4000" dirty="0"/>
              <a:t>Whereas a child collects </a:t>
            </a:r>
            <a:r>
              <a:rPr lang="en-US" sz="4000" b="1" dirty="0"/>
              <a:t>sensorimotor experience </a:t>
            </a:r>
            <a:r>
              <a:rPr lang="en-US" sz="4000" dirty="0"/>
              <a:t>while learning novel words, L2 employs </a:t>
            </a:r>
            <a:r>
              <a:rPr lang="en-US" sz="4000" b="1" dirty="0"/>
              <a:t>primarily </a:t>
            </a:r>
            <a:r>
              <a:rPr lang="en-US" sz="4000" dirty="0"/>
              <a:t>reading,</a:t>
            </a:r>
          </a:p>
          <a:p>
            <a:pPr marL="0" indent="0">
              <a:buNone/>
            </a:pPr>
            <a:r>
              <a:rPr lang="en-US" sz="4000" dirty="0"/>
              <a:t>writing and listening and comprehension. We describe an alternative proposal that integrates the body into the</a:t>
            </a:r>
          </a:p>
          <a:p>
            <a:pPr marL="0" indent="0">
              <a:buNone/>
            </a:pPr>
            <a:r>
              <a:rPr lang="en-US" sz="4000" dirty="0"/>
              <a:t>learning process: the Voice Movement Icon (VMI) approach. A VMI consists of a word that is read and spoken</a:t>
            </a:r>
          </a:p>
          <a:p>
            <a:pPr marL="0" indent="0">
              <a:buNone/>
            </a:pPr>
            <a:r>
              <a:rPr lang="en-US" sz="4000" dirty="0"/>
              <a:t>in L2 and </a:t>
            </a:r>
            <a:r>
              <a:rPr lang="en-US" sz="4000" b="1" dirty="0"/>
              <a:t>synchronously paired </a:t>
            </a:r>
            <a:r>
              <a:rPr lang="en-US" sz="4000" dirty="0"/>
              <a:t>with an action or a gesture. A VMI is first performed by the language trainer and</a:t>
            </a:r>
          </a:p>
          <a:p>
            <a:pPr marL="0" indent="0">
              <a:buNone/>
            </a:pPr>
            <a:r>
              <a:rPr lang="en-US" sz="4000" dirty="0"/>
              <a:t>then imitated by the learners. Behavioral experiments demonstrate that words encoded through VMIs are easier</a:t>
            </a:r>
          </a:p>
          <a:p>
            <a:pPr marL="0" indent="0">
              <a:buNone/>
            </a:pPr>
            <a:r>
              <a:rPr lang="en-US" sz="4000" dirty="0"/>
              <a:t>to memorize than </a:t>
            </a:r>
            <a:r>
              <a:rPr lang="en-US" sz="4000" b="1" dirty="0"/>
              <a:t>audio-visually encoded words </a:t>
            </a:r>
            <a:r>
              <a:rPr lang="en-US" sz="4000" dirty="0"/>
              <a:t>and that they </a:t>
            </a:r>
            <a:r>
              <a:rPr lang="en-US" sz="4000" b="1" dirty="0"/>
              <a:t>are better retained </a:t>
            </a:r>
            <a:r>
              <a:rPr lang="en-US" sz="4000" dirty="0"/>
              <a:t>over time. The reasons why</a:t>
            </a:r>
          </a:p>
          <a:p>
            <a:pPr marL="0" indent="0">
              <a:buNone/>
            </a:pPr>
            <a:r>
              <a:rPr lang="en-US" sz="4000" dirty="0"/>
              <a:t>gestures promote language learning are </a:t>
            </a:r>
            <a:r>
              <a:rPr lang="en-US" sz="4000" b="1" dirty="0"/>
              <a:t>manifold</a:t>
            </a:r>
            <a:r>
              <a:rPr lang="en-US" sz="4000" dirty="0"/>
              <a:t>. First, we focus on language as </a:t>
            </a:r>
            <a:r>
              <a:rPr lang="en-US" sz="4000" b="1" dirty="0"/>
              <a:t>an embodied phenomenon </a:t>
            </a:r>
            <a:r>
              <a:rPr lang="en-US" sz="4000" dirty="0"/>
              <a:t>of</a:t>
            </a:r>
          </a:p>
          <a:p>
            <a:pPr marL="0" indent="0">
              <a:buNone/>
            </a:pPr>
            <a:r>
              <a:rPr lang="en-US" sz="4000" dirty="0"/>
              <a:t>cognition. Then we review evidence that gestures </a:t>
            </a:r>
            <a:r>
              <a:rPr lang="en-US" sz="4000" b="1" dirty="0"/>
              <a:t>scaffold</a:t>
            </a:r>
            <a:r>
              <a:rPr lang="en-US" sz="4000" dirty="0"/>
              <a:t> the acquisition of L1. Because VMIs reconnect</a:t>
            </a:r>
          </a:p>
          <a:p>
            <a:pPr marL="0" indent="0">
              <a:buNone/>
            </a:pPr>
            <a:r>
              <a:rPr lang="en-US" sz="4000" dirty="0"/>
              <a:t>language learning with the body, they can be considered as a more natural tool for language instruction than</a:t>
            </a:r>
          </a:p>
          <a:p>
            <a:pPr marL="0" indent="0">
              <a:buNone/>
            </a:pPr>
            <a:r>
              <a:rPr lang="en-US" sz="4000" dirty="0"/>
              <a:t>audio-visual activities.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215D953-84EF-44E3-957D-AF66D4D252E2}"/>
              </a:ext>
            </a:extLst>
          </p:cNvPr>
          <p:cNvSpPr/>
          <p:nvPr/>
        </p:nvSpPr>
        <p:spPr>
          <a:xfrm>
            <a:off x="1311965" y="1224501"/>
            <a:ext cx="1224501" cy="867264"/>
          </a:xfrm>
          <a:prstGeom prst="ellipse">
            <a:avLst/>
          </a:prstGeom>
          <a:solidFill>
            <a:schemeClr val="accent1"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0414E11-A882-49E2-8F85-4401811FD2B7}"/>
              </a:ext>
            </a:extLst>
          </p:cNvPr>
          <p:cNvSpPr/>
          <p:nvPr/>
        </p:nvSpPr>
        <p:spPr>
          <a:xfrm>
            <a:off x="5079956" y="1260568"/>
            <a:ext cx="1733384" cy="795130"/>
          </a:xfrm>
          <a:prstGeom prst="rect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xplosion: 14 Points 5">
            <a:extLst>
              <a:ext uri="{FF2B5EF4-FFF2-40B4-BE49-F238E27FC236}">
                <a16:creationId xmlns:a16="http://schemas.microsoft.com/office/drawing/2014/main" id="{8CE7881A-36D4-4E44-952F-F44823CACB21}"/>
              </a:ext>
            </a:extLst>
          </p:cNvPr>
          <p:cNvSpPr/>
          <p:nvPr/>
        </p:nvSpPr>
        <p:spPr>
          <a:xfrm rot="583265">
            <a:off x="8557395" y="942925"/>
            <a:ext cx="2081450" cy="1316138"/>
          </a:xfrm>
          <a:prstGeom prst="irregularSeal2">
            <a:avLst/>
          </a:prstGeom>
          <a:solidFill>
            <a:schemeClr val="accent1">
              <a:alpha val="5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179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1460</Words>
  <Application>Microsoft Office PowerPoint</Application>
  <PresentationFormat>Widescreen</PresentationFormat>
  <Paragraphs>96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Let‘s fly high…</vt:lpstr>
      <vt:lpstr>Read the abstract of Manuela Macedonia‘s article about VMIs.   Then look up any unknown words on vocabulary.com</vt:lpstr>
      <vt:lpstr>For all the following slides, follow these 3 steps:</vt:lpstr>
      <vt:lpstr>VMI:  Find a fitting gesture for each of these words.</vt:lpstr>
      <vt:lpstr>What color are these words in your mind?</vt:lpstr>
      <vt:lpstr>What sounds do you hear for these words?</vt:lpstr>
      <vt:lpstr>Find diagonal opposites:</vt:lpstr>
      <vt:lpstr>Lexical furniture: Where in your home do you find or do  these?</vt:lpstr>
      <vt:lpstr>Sort the highlighted words into these categories: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Let‘s fly high…</dc:title>
  <dc:creator>LP</dc:creator>
  <cp:lastModifiedBy>LP</cp:lastModifiedBy>
  <cp:revision>3</cp:revision>
  <dcterms:created xsi:type="dcterms:W3CDTF">2020-03-25T17:28:51Z</dcterms:created>
  <dcterms:modified xsi:type="dcterms:W3CDTF">2020-03-25T17:44:25Z</dcterms:modified>
</cp:coreProperties>
</file>