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&amp;ehk=7CQUj1efqqf2cC6Pbyoc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89" r:id="rId2"/>
    <p:sldId id="390" r:id="rId3"/>
    <p:sldId id="388" r:id="rId4"/>
    <p:sldId id="258" r:id="rId5"/>
    <p:sldId id="339" r:id="rId6"/>
    <p:sldId id="324" r:id="rId7"/>
    <p:sldId id="386" r:id="rId8"/>
    <p:sldId id="277" r:id="rId9"/>
    <p:sldId id="374" r:id="rId10"/>
    <p:sldId id="391" r:id="rId11"/>
    <p:sldId id="387" r:id="rId12"/>
    <p:sldId id="351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4660"/>
  </p:normalViewPr>
  <p:slideViewPr>
    <p:cSldViewPr snapToGrid="0">
      <p:cViewPr>
        <p:scale>
          <a:sx n="78" d="100"/>
          <a:sy n="78" d="100"/>
        </p:scale>
        <p:origin x="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72469-96D7-4D39-A56C-378C92EF060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31D77-F86C-424D-B9F4-17E78B4D0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59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principles</a:t>
            </a:r>
            <a:r>
              <a:rPr lang="en-US" baseline="0" dirty="0"/>
              <a:t> of learning Caine and Caine – </a:t>
            </a:r>
            <a:r>
              <a:rPr lang="en-US" baseline="0" dirty="0" err="1"/>
              <a:t>abgeändert</a:t>
            </a:r>
            <a:r>
              <a:rPr lang="en-US" baseline="0" dirty="0"/>
              <a:t> 1990 – 2000 --…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>
                <a:solidFill>
                  <a:prstClr val="black"/>
                </a:solidFill>
              </a:rPr>
              <a:t>Elisabeth Pölzleitner: Wie kommt die Sprache ins Gehirn?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>
                <a:solidFill>
                  <a:prstClr val="black"/>
                </a:solidFill>
              </a:rPr>
              <a:pPr/>
              <a:t>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92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Learning is BIOLOGY – not PSYCHOLOGY</a:t>
            </a:r>
          </a:p>
          <a:p>
            <a:endParaRPr lang="en-US" dirty="0"/>
          </a:p>
          <a:p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wolle</a:t>
            </a:r>
            <a:r>
              <a:rPr lang="en-US" baseline="0" dirty="0" err="1"/>
              <a:t>n</a:t>
            </a:r>
            <a:r>
              <a:rPr lang="en-US" baseline="0" dirty="0"/>
              <a:t> </a:t>
            </a:r>
            <a:r>
              <a:rPr lang="en-US" baseline="0" dirty="0" err="1"/>
              <a:t>uns</a:t>
            </a:r>
            <a:r>
              <a:rPr lang="en-US" baseline="0" dirty="0"/>
              <a:t> </a:t>
            </a:r>
            <a:r>
              <a:rPr lang="en-US" baseline="0" dirty="0" err="1"/>
              <a:t>heute</a:t>
            </a:r>
            <a:r>
              <a:rPr lang="en-US" baseline="0" dirty="0"/>
              <a:t> </a:t>
            </a:r>
            <a:r>
              <a:rPr lang="en-US" baseline="0" dirty="0" err="1"/>
              <a:t>anschauen</a:t>
            </a:r>
            <a:r>
              <a:rPr lang="en-US" baseline="0" dirty="0"/>
              <a:t> was das </a:t>
            </a:r>
            <a:r>
              <a:rPr lang="en-US" baseline="0" dirty="0" err="1"/>
              <a:t>bedeutet</a:t>
            </a:r>
            <a:r>
              <a:rPr lang="en-US" baseline="0" dirty="0"/>
              <a:t> und WIE </a:t>
            </a:r>
            <a:r>
              <a:rPr lang="en-US" baseline="0" dirty="0" err="1"/>
              <a:t>wir</a:t>
            </a:r>
            <a:r>
              <a:rPr lang="en-US" baseline="0" dirty="0"/>
              <a:t> das </a:t>
            </a:r>
            <a:r>
              <a:rPr lang="en-US" baseline="0" dirty="0" err="1"/>
              <a:t>als</a:t>
            </a:r>
            <a:r>
              <a:rPr lang="en-US" baseline="0" dirty="0"/>
              <a:t> </a:t>
            </a:r>
            <a:r>
              <a:rPr lang="en-US" baseline="0" dirty="0" err="1"/>
              <a:t>LehrererInnen</a:t>
            </a:r>
            <a:r>
              <a:rPr lang="en-US" baseline="0" dirty="0"/>
              <a:t> </a:t>
            </a:r>
            <a:r>
              <a:rPr lang="en-US" baseline="0" dirty="0" err="1"/>
              <a:t>tun</a:t>
            </a:r>
            <a:r>
              <a:rPr lang="en-US" baseline="0" dirty="0"/>
              <a:t> </a:t>
            </a:r>
            <a:r>
              <a:rPr lang="en-US" baseline="0" dirty="0" err="1"/>
              <a:t>können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Wir</a:t>
            </a:r>
            <a:r>
              <a:rPr lang="en-US" baseline="0" dirty="0"/>
              <a:t> </a:t>
            </a:r>
            <a:r>
              <a:rPr lang="en-US" baseline="0" dirty="0" err="1"/>
              <a:t>wollen</a:t>
            </a:r>
            <a:r>
              <a:rPr lang="en-US" baseline="0" dirty="0"/>
              <a:t> </a:t>
            </a:r>
            <a:r>
              <a:rPr lang="en-US" baseline="0" dirty="0" err="1"/>
              <a:t>uns</a:t>
            </a:r>
            <a:r>
              <a:rPr lang="en-US" baseline="0" dirty="0"/>
              <a:t> </a:t>
            </a:r>
            <a:r>
              <a:rPr lang="en-US" baseline="0" dirty="0" err="1"/>
              <a:t>anschauen</a:t>
            </a:r>
            <a:r>
              <a:rPr lang="en-US" baseline="0" dirty="0"/>
              <a:t> </a:t>
            </a:r>
            <a:r>
              <a:rPr lang="en-US" baseline="0" dirty="0" err="1"/>
              <a:t>warum</a:t>
            </a:r>
            <a:r>
              <a:rPr lang="en-US" baseline="0" dirty="0"/>
              <a:t> </a:t>
            </a:r>
            <a:r>
              <a:rPr lang="en-US" baseline="0" dirty="0" err="1"/>
              <a:t>gewisse</a:t>
            </a:r>
            <a:r>
              <a:rPr lang="en-US" baseline="0" dirty="0"/>
              <a:t> </a:t>
            </a:r>
            <a:r>
              <a:rPr lang="en-US" baseline="0" dirty="0" err="1"/>
              <a:t>Methoden</a:t>
            </a:r>
            <a:r>
              <a:rPr lang="en-US" baseline="0" dirty="0"/>
              <a:t> und </a:t>
            </a:r>
            <a:r>
              <a:rPr lang="en-US" baseline="0" dirty="0" err="1"/>
              <a:t>Übungstypen</a:t>
            </a:r>
            <a:r>
              <a:rPr lang="en-US" baseline="0" dirty="0"/>
              <a:t> </a:t>
            </a:r>
            <a:r>
              <a:rPr lang="en-US" baseline="0" dirty="0" err="1"/>
              <a:t>wirksamer</a:t>
            </a:r>
            <a:r>
              <a:rPr lang="en-US" baseline="0" dirty="0"/>
              <a:t> </a:t>
            </a:r>
            <a:r>
              <a:rPr lang="en-US" baseline="0" dirty="0" err="1"/>
              <a:t>sind</a:t>
            </a:r>
            <a:r>
              <a:rPr lang="en-US" baseline="0" dirty="0"/>
              <a:t> </a:t>
            </a:r>
            <a:r>
              <a:rPr lang="en-US" baseline="0" dirty="0" err="1"/>
              <a:t>als</a:t>
            </a:r>
            <a:r>
              <a:rPr lang="en-US" baseline="0" dirty="0"/>
              <a:t> </a:t>
            </a:r>
            <a:r>
              <a:rPr lang="en-US" baseline="0" dirty="0" err="1"/>
              <a:t>andere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Wir</a:t>
            </a:r>
            <a:r>
              <a:rPr lang="en-US" baseline="0" dirty="0"/>
              <a:t> </a:t>
            </a:r>
            <a:r>
              <a:rPr lang="en-US" baseline="0" dirty="0" err="1"/>
              <a:t>haben</a:t>
            </a:r>
            <a:r>
              <a:rPr lang="en-US" baseline="0" dirty="0"/>
              <a:t> </a:t>
            </a:r>
            <a:r>
              <a:rPr lang="en-US" baseline="0" dirty="0" err="1"/>
              <a:t>wenig</a:t>
            </a:r>
            <a:r>
              <a:rPr lang="en-US" baseline="0" dirty="0"/>
              <a:t> </a:t>
            </a:r>
            <a:r>
              <a:rPr lang="en-US" baseline="0" dirty="0" err="1"/>
              <a:t>Zeit</a:t>
            </a:r>
            <a:r>
              <a:rPr lang="en-US" baseline="0" dirty="0"/>
              <a:t> – </a:t>
            </a:r>
            <a:r>
              <a:rPr lang="en-US" baseline="0" dirty="0" err="1"/>
              <a:t>Kompetenzen</a:t>
            </a:r>
            <a:r>
              <a:rPr lang="en-US" baseline="0" dirty="0"/>
              <a:t> – Matura – </a:t>
            </a:r>
            <a:r>
              <a:rPr lang="en-US" baseline="0" dirty="0" err="1"/>
              <a:t>wir</a:t>
            </a:r>
            <a:r>
              <a:rPr lang="en-US" baseline="0" dirty="0"/>
              <a:t> </a:t>
            </a:r>
            <a:r>
              <a:rPr lang="en-US" baseline="0" dirty="0" err="1"/>
              <a:t>wollen</a:t>
            </a:r>
            <a:r>
              <a:rPr lang="en-US" baseline="0" dirty="0"/>
              <a:t> die </a:t>
            </a:r>
            <a:r>
              <a:rPr lang="en-US" baseline="0" dirty="0" err="1"/>
              <a:t>wenige</a:t>
            </a:r>
            <a:r>
              <a:rPr lang="en-US" baseline="0" dirty="0"/>
              <a:t> </a:t>
            </a:r>
            <a:r>
              <a:rPr lang="en-US" baseline="0" dirty="0" err="1"/>
              <a:t>Zeit</a:t>
            </a:r>
            <a:r>
              <a:rPr lang="en-US" baseline="0" dirty="0"/>
              <a:t> </a:t>
            </a:r>
            <a:r>
              <a:rPr lang="en-US" baseline="0" dirty="0" err="1"/>
              <a:t>im</a:t>
            </a:r>
            <a:r>
              <a:rPr lang="en-US" baseline="0" dirty="0"/>
              <a:t> </a:t>
            </a:r>
            <a:r>
              <a:rPr lang="en-US" baseline="0" dirty="0" err="1"/>
              <a:t>Unterricht</a:t>
            </a:r>
            <a:r>
              <a:rPr lang="en-US" baseline="0" dirty="0"/>
              <a:t> EFFIZIENT </a:t>
            </a:r>
            <a:r>
              <a:rPr lang="en-US" baseline="0" dirty="0" err="1"/>
              <a:t>nützen</a:t>
            </a:r>
            <a:r>
              <a:rPr lang="en-US" baseline="0" dirty="0"/>
              <a:t> und das  </a:t>
            </a:r>
            <a:r>
              <a:rPr lang="en-US" baseline="0" dirty="0" err="1"/>
              <a:t>lernen</a:t>
            </a:r>
            <a:r>
              <a:rPr lang="en-US" baseline="0" dirty="0"/>
              <a:t> </a:t>
            </a:r>
            <a:r>
              <a:rPr lang="en-US" baseline="0" dirty="0" err="1"/>
              <a:t>nicht</a:t>
            </a:r>
            <a:r>
              <a:rPr lang="en-US" baseline="0" dirty="0"/>
              <a:t> </a:t>
            </a:r>
            <a:r>
              <a:rPr lang="en-US" baseline="0" dirty="0" err="1"/>
              <a:t>nach</a:t>
            </a:r>
            <a:r>
              <a:rPr lang="en-US" baseline="0" dirty="0"/>
              <a:t> </a:t>
            </a:r>
            <a:r>
              <a:rPr lang="en-US" baseline="0" dirty="0" err="1"/>
              <a:t>Hause</a:t>
            </a:r>
            <a:r>
              <a:rPr lang="en-US" baseline="0" dirty="0"/>
              <a:t>  </a:t>
            </a:r>
            <a:r>
              <a:rPr lang="en-US" baseline="0" dirty="0" err="1"/>
              <a:t>auslagern</a:t>
            </a:r>
            <a:r>
              <a:rPr lang="en-US" baseline="0" dirty="0"/>
              <a:t>.</a:t>
            </a:r>
          </a:p>
          <a:p>
            <a:r>
              <a:rPr lang="en-US" baseline="0" dirty="0"/>
              <a:t>Die </a:t>
            </a:r>
            <a:r>
              <a:rPr lang="en-US" baseline="0" dirty="0" err="1"/>
              <a:t>Neurowiss</a:t>
            </a:r>
            <a:r>
              <a:rPr lang="en-US" baseline="0" dirty="0"/>
              <a:t>. </a:t>
            </a:r>
            <a:r>
              <a:rPr lang="en-US" baseline="0" dirty="0" err="1"/>
              <a:t>Können</a:t>
            </a:r>
            <a:r>
              <a:rPr lang="en-US" baseline="0" dirty="0"/>
              <a:t> </a:t>
            </a:r>
            <a:r>
              <a:rPr lang="en-US" baseline="0" dirty="0" err="1"/>
              <a:t>uns</a:t>
            </a:r>
            <a:r>
              <a:rPr lang="en-US" baseline="0" dirty="0"/>
              <a:t>  </a:t>
            </a:r>
            <a:r>
              <a:rPr lang="en-US" baseline="0" dirty="0" err="1"/>
              <a:t>Hinweise</a:t>
            </a:r>
            <a:r>
              <a:rPr lang="en-US" baseline="0" dirty="0"/>
              <a:t> </a:t>
            </a:r>
            <a:r>
              <a:rPr lang="en-US" baseline="0" dirty="0" err="1"/>
              <a:t>geben</a:t>
            </a:r>
            <a:r>
              <a:rPr lang="en-US" baseline="0" dirty="0"/>
              <a:t> was </a:t>
            </a:r>
            <a:r>
              <a:rPr lang="en-US" baseline="0" dirty="0" err="1"/>
              <a:t>wirkt</a:t>
            </a:r>
            <a:r>
              <a:rPr lang="en-US" baseline="0" dirty="0"/>
              <a:t> und wo “das </a:t>
            </a:r>
            <a:r>
              <a:rPr lang="en-US" baseline="0" dirty="0" err="1"/>
              <a:t>Hirn</a:t>
            </a:r>
            <a:r>
              <a:rPr lang="en-US" baseline="0" dirty="0"/>
              <a:t> </a:t>
            </a:r>
            <a:r>
              <a:rPr lang="en-US" baseline="0" dirty="0" err="1"/>
              <a:t>kalt</a:t>
            </a:r>
            <a:r>
              <a:rPr lang="en-US" baseline="0" dirty="0"/>
              <a:t> </a:t>
            </a:r>
            <a:r>
              <a:rPr lang="en-US" baseline="0" dirty="0" err="1"/>
              <a:t>bleibt</a:t>
            </a:r>
            <a:r>
              <a:rPr lang="en-US" baseline="0" dirty="0"/>
              <a:t>.”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1225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Was </a:t>
            </a:r>
            <a:r>
              <a:rPr lang="en-US" baseline="0" dirty="0" err="1"/>
              <a:t>bedeutet</a:t>
            </a:r>
            <a:r>
              <a:rPr lang="en-US" baseline="0" dirty="0"/>
              <a:t> das in der Praxis: </a:t>
            </a:r>
            <a:r>
              <a:rPr lang="en-US" baseline="0" dirty="0" err="1"/>
              <a:t>Wir</a:t>
            </a:r>
            <a:r>
              <a:rPr lang="en-US" baseline="0" dirty="0"/>
              <a:t> </a:t>
            </a:r>
            <a:r>
              <a:rPr lang="en-US" baseline="0" dirty="0" err="1"/>
              <a:t>wissen</a:t>
            </a:r>
            <a:r>
              <a:rPr lang="en-US" baseline="0" dirty="0"/>
              <a:t>: Neurons that fire together wire together… -- </a:t>
            </a:r>
            <a:r>
              <a:rPr lang="en-US" baseline="0" dirty="0" err="1"/>
              <a:t>d.h</a:t>
            </a:r>
            <a:r>
              <a:rPr lang="en-US" baseline="0" dirty="0"/>
              <a:t>. das </a:t>
            </a:r>
            <a:r>
              <a:rPr lang="en-US" baseline="0" dirty="0" err="1"/>
              <a:t>gesamte</a:t>
            </a:r>
            <a:r>
              <a:rPr lang="en-US" baseline="0" dirty="0"/>
              <a:t> </a:t>
            </a:r>
            <a:r>
              <a:rPr lang="en-US" baseline="0" dirty="0" err="1"/>
              <a:t>Netz</a:t>
            </a:r>
            <a:r>
              <a:rPr lang="en-US" baseline="0" dirty="0"/>
              <a:t> </a:t>
            </a:r>
            <a:r>
              <a:rPr lang="en-US" baseline="0" dirty="0" err="1"/>
              <a:t>wird</a:t>
            </a:r>
            <a:r>
              <a:rPr lang="en-US" baseline="0" dirty="0"/>
              <a:t> </a:t>
            </a:r>
            <a:r>
              <a:rPr lang="en-US" baseline="0" dirty="0" err="1"/>
              <a:t>aktiviert</a:t>
            </a:r>
            <a:r>
              <a:rPr lang="en-US" baseline="0" dirty="0"/>
              <a:t> </a:t>
            </a:r>
            <a:r>
              <a:rPr lang="en-US" baseline="0" dirty="0" err="1"/>
              <a:t>wenn</a:t>
            </a:r>
            <a:r>
              <a:rPr lang="en-US" baseline="0" dirty="0"/>
              <a:t> </a:t>
            </a:r>
            <a:r>
              <a:rPr lang="en-US" baseline="0" dirty="0" err="1"/>
              <a:t>es</a:t>
            </a:r>
            <a:r>
              <a:rPr lang="en-US" baseline="0" dirty="0"/>
              <a:t> an </a:t>
            </a:r>
            <a:r>
              <a:rPr lang="en-US" baseline="0" dirty="0" err="1"/>
              <a:t>einer</a:t>
            </a:r>
            <a:r>
              <a:rPr lang="en-US" baseline="0" dirty="0"/>
              <a:t> </a:t>
            </a:r>
            <a:r>
              <a:rPr lang="en-US" baseline="0" dirty="0" err="1"/>
              <a:t>Stelle</a:t>
            </a:r>
            <a:r>
              <a:rPr lang="en-US" baseline="0" dirty="0"/>
              <a:t> </a:t>
            </a:r>
            <a:r>
              <a:rPr lang="en-US" baseline="0" dirty="0" err="1"/>
              <a:t>ausgelöst</a:t>
            </a:r>
            <a:r>
              <a:rPr lang="en-US" baseline="0" dirty="0"/>
              <a:t> </a:t>
            </a:r>
            <a:r>
              <a:rPr lang="en-US" baseline="0" dirty="0" err="1"/>
              <a:t>wird</a:t>
            </a:r>
            <a:r>
              <a:rPr lang="en-US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Let’s try this out: </a:t>
            </a:r>
            <a:r>
              <a:rPr lang="en-US" baseline="0" dirty="0" err="1"/>
              <a:t>Schließen</a:t>
            </a:r>
            <a:r>
              <a:rPr lang="en-US" baseline="0" dirty="0"/>
              <a:t> </a:t>
            </a:r>
            <a:r>
              <a:rPr lang="en-US" baseline="0" dirty="0" err="1"/>
              <a:t>Sie</a:t>
            </a:r>
            <a:r>
              <a:rPr lang="en-US" baseline="0" dirty="0"/>
              <a:t> </a:t>
            </a:r>
            <a:r>
              <a:rPr lang="en-US" baseline="0" dirty="0" err="1"/>
              <a:t>kurz</a:t>
            </a:r>
            <a:r>
              <a:rPr lang="en-US" baseline="0" dirty="0"/>
              <a:t> die </a:t>
            </a:r>
            <a:r>
              <a:rPr lang="en-US" baseline="0" dirty="0" err="1"/>
              <a:t>Augen</a:t>
            </a:r>
            <a:r>
              <a:rPr lang="en-US" baseline="0" dirty="0"/>
              <a:t> und </a:t>
            </a:r>
            <a:r>
              <a:rPr lang="en-US" baseline="0" dirty="0" err="1"/>
              <a:t>denken</a:t>
            </a:r>
            <a:r>
              <a:rPr lang="en-US" baseline="0" dirty="0"/>
              <a:t> </a:t>
            </a:r>
            <a:r>
              <a:rPr lang="en-US" baseline="0" dirty="0" err="1"/>
              <a:t>Sie</a:t>
            </a:r>
            <a:r>
              <a:rPr lang="en-US" baseline="0" dirty="0"/>
              <a:t> an </a:t>
            </a:r>
            <a:r>
              <a:rPr lang="en-US" baseline="0" dirty="0" err="1"/>
              <a:t>Vannillekipferl</a:t>
            </a:r>
            <a:r>
              <a:rPr lang="en-US" baseline="0" dirty="0"/>
              <a:t>.      ……… </a:t>
            </a:r>
            <a:r>
              <a:rPr lang="en-US" baseline="0" dirty="0" err="1"/>
              <a:t>tauschen</a:t>
            </a:r>
            <a:r>
              <a:rPr lang="en-US" baseline="0" dirty="0"/>
              <a:t> </a:t>
            </a:r>
            <a:r>
              <a:rPr lang="en-US" baseline="0" dirty="0" err="1"/>
              <a:t>Sie</a:t>
            </a:r>
            <a:r>
              <a:rPr lang="en-US" baseline="0" dirty="0"/>
              <a:t> </a:t>
            </a:r>
            <a:r>
              <a:rPr lang="en-US" baseline="0" dirty="0" err="1"/>
              <a:t>ganz</a:t>
            </a:r>
            <a:r>
              <a:rPr lang="en-US" baseline="0" dirty="0"/>
              <a:t> </a:t>
            </a:r>
            <a:r>
              <a:rPr lang="en-US" baseline="0" dirty="0" err="1"/>
              <a:t>kurz</a:t>
            </a:r>
            <a:r>
              <a:rPr lang="en-US" baseline="0" dirty="0"/>
              <a:t> </a:t>
            </a:r>
            <a:r>
              <a:rPr lang="en-US" baseline="0" dirty="0" err="1"/>
              <a:t>aus.</a:t>
            </a:r>
            <a:r>
              <a:rPr lang="en-US" baseline="0" dirty="0"/>
              <a:t>.  (</a:t>
            </a:r>
            <a:r>
              <a:rPr lang="en-US" baseline="0" dirty="0" err="1"/>
              <a:t>sehen</a:t>
            </a:r>
            <a:r>
              <a:rPr lang="en-US" baseline="0" dirty="0"/>
              <a:t>, </a:t>
            </a:r>
            <a:r>
              <a:rPr lang="en-US" baseline="0" dirty="0" err="1"/>
              <a:t>schmecken</a:t>
            </a:r>
            <a:r>
              <a:rPr lang="en-US" baseline="0" dirty="0"/>
              <a:t>, </a:t>
            </a:r>
            <a:r>
              <a:rPr lang="en-US" baseline="0" dirty="0" err="1"/>
              <a:t>riechen</a:t>
            </a:r>
            <a:r>
              <a:rPr lang="en-US" baseline="0" dirty="0"/>
              <a:t>, x-mas, </a:t>
            </a:r>
            <a:r>
              <a:rPr lang="en-US" baseline="0" dirty="0" err="1"/>
              <a:t>bröselt</a:t>
            </a:r>
            <a:r>
              <a:rPr lang="en-US" baseline="0" dirty="0"/>
              <a:t>… …)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Bild</a:t>
            </a:r>
            <a:r>
              <a:rPr lang="en-US" dirty="0"/>
              <a:t>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Hohn</a:t>
            </a:r>
            <a:r>
              <a:rPr lang="en-US" dirty="0"/>
              <a:t> Hewitt,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real-time, non-invasive imaging of neurons forming a neural network”, </a:t>
            </a:r>
            <a:r>
              <a:rPr lang="en-US" dirty="0"/>
              <a:t>28.3. 2014, www.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ExttremeTech.com,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http://www.extremetech.com/extreme/179223-the-first-real-time-non-invasive-imaging-of-neurons-forming-a-neural-network am 03.10.2015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430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</a:rPr>
              <a:t>click</a:t>
            </a:r>
            <a:endParaRPr lang="fr-FR" dirty="0"/>
          </a:p>
          <a:p>
            <a:r>
              <a:rPr lang="fr-FR" sz="1200" dirty="0" err="1">
                <a:solidFill>
                  <a:schemeClr val="bg1"/>
                </a:solidFill>
              </a:rPr>
              <a:t>Let’s</a:t>
            </a:r>
            <a:r>
              <a:rPr lang="fr-FR" sz="1200" dirty="0">
                <a:solidFill>
                  <a:schemeClr val="bg1"/>
                </a:solidFill>
              </a:rPr>
              <a:t> follow the </a:t>
            </a:r>
            <a:r>
              <a:rPr lang="fr-FR" sz="1200" dirty="0" err="1">
                <a:solidFill>
                  <a:schemeClr val="bg1"/>
                </a:solidFill>
              </a:rPr>
              <a:t>brain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along</a:t>
            </a:r>
            <a:r>
              <a:rPr lang="fr-FR" sz="1200" dirty="0">
                <a:solidFill>
                  <a:schemeClr val="bg1"/>
                </a:solidFill>
              </a:rPr>
              <a:t> the </a:t>
            </a:r>
            <a:r>
              <a:rPr lang="fr-FR" sz="1200" dirty="0" err="1">
                <a:solidFill>
                  <a:schemeClr val="bg1"/>
                </a:solidFill>
              </a:rPr>
              <a:t>typical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steps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from</a:t>
            </a:r>
            <a:r>
              <a:rPr lang="fr-FR" sz="1200" dirty="0">
                <a:solidFill>
                  <a:schemeClr val="bg1"/>
                </a:solidFill>
              </a:rPr>
              <a:t> input to </a:t>
            </a:r>
            <a:r>
              <a:rPr lang="fr-FR" sz="1200" dirty="0" err="1">
                <a:solidFill>
                  <a:schemeClr val="bg1"/>
                </a:solidFill>
              </a:rPr>
              <a:t>learning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endParaRPr lang="fr-FR" sz="1200" b="1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A stimulus – in </a:t>
            </a:r>
            <a:r>
              <a:rPr lang="fr-FR" sz="1200" dirty="0" err="1">
                <a:solidFill>
                  <a:schemeClr val="bg1"/>
                </a:solidFill>
              </a:rPr>
              <a:t>this</a:t>
            </a:r>
            <a:r>
              <a:rPr lang="fr-FR" sz="1200" dirty="0">
                <a:solidFill>
                  <a:schemeClr val="bg1"/>
                </a:solidFill>
              </a:rPr>
              <a:t> case </a:t>
            </a:r>
            <a:r>
              <a:rPr lang="fr-FR" sz="1200" dirty="0" err="1">
                <a:solidFill>
                  <a:schemeClr val="bg1"/>
                </a:solidFill>
              </a:rPr>
              <a:t>let’s</a:t>
            </a:r>
            <a:r>
              <a:rPr lang="fr-FR" sz="1200" dirty="0">
                <a:solidFill>
                  <a:schemeClr val="bg1"/>
                </a:solidFill>
              </a:rPr>
              <a:t> assume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sound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waves</a:t>
            </a:r>
            <a:r>
              <a:rPr lang="fr-FR" sz="1200" dirty="0">
                <a:solidFill>
                  <a:schemeClr val="bg1"/>
                </a:solidFill>
              </a:rPr>
              <a:t> – the </a:t>
            </a:r>
            <a:r>
              <a:rPr lang="fr-FR" sz="1200" dirty="0" err="1">
                <a:solidFill>
                  <a:schemeClr val="bg1"/>
                </a:solidFill>
              </a:rPr>
              <a:t>teacher’s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voice</a:t>
            </a:r>
            <a:r>
              <a:rPr lang="fr-FR" sz="1200" dirty="0">
                <a:solidFill>
                  <a:schemeClr val="bg1"/>
                </a:solidFill>
              </a:rPr>
              <a:t> – </a:t>
            </a:r>
            <a:r>
              <a:rPr lang="fr-FR" sz="1200" dirty="0" err="1">
                <a:solidFill>
                  <a:schemeClr val="bg1"/>
                </a:solidFill>
              </a:rPr>
              <a:t>enters</a:t>
            </a:r>
            <a:r>
              <a:rPr lang="fr-FR" sz="1200" dirty="0">
                <a:solidFill>
                  <a:schemeClr val="bg1"/>
                </a:solidFill>
              </a:rPr>
              <a:t> the </a:t>
            </a:r>
            <a:r>
              <a:rPr lang="fr-FR" sz="1200" dirty="0" err="1">
                <a:solidFill>
                  <a:schemeClr val="bg1"/>
                </a:solidFill>
              </a:rPr>
              <a:t>brain</a:t>
            </a:r>
            <a:r>
              <a:rPr lang="fr-FR" sz="1200" dirty="0">
                <a:solidFill>
                  <a:schemeClr val="bg1"/>
                </a:solidFill>
              </a:rPr>
              <a:t> and </a:t>
            </a:r>
            <a:r>
              <a:rPr lang="fr-FR" sz="1200" dirty="0" err="1">
                <a:solidFill>
                  <a:schemeClr val="bg1"/>
                </a:solidFill>
              </a:rPr>
              <a:t>reaches</a:t>
            </a:r>
            <a:r>
              <a:rPr lang="fr-FR" sz="1200" dirty="0">
                <a:solidFill>
                  <a:schemeClr val="bg1"/>
                </a:solidFill>
              </a:rPr>
              <a:t> the </a:t>
            </a:r>
            <a:r>
              <a:rPr lang="fr-FR" sz="1200" b="1" dirty="0">
                <a:solidFill>
                  <a:schemeClr val="bg1"/>
                </a:solidFill>
              </a:rPr>
              <a:t>(click)  </a:t>
            </a:r>
            <a:r>
              <a:rPr lang="fr-FR" sz="1200" dirty="0">
                <a:solidFill>
                  <a:schemeClr val="bg1"/>
                </a:solidFill>
              </a:rPr>
              <a:t>Thalamus. The Thalamus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an important part of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limbic</a:t>
            </a:r>
            <a:r>
              <a:rPr lang="fr-FR" sz="1200" dirty="0">
                <a:solidFill>
                  <a:schemeClr val="bg1"/>
                </a:solidFill>
              </a:rPr>
              <a:t> system –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emotional</a:t>
            </a:r>
            <a:r>
              <a:rPr lang="fr-FR" sz="1200" dirty="0">
                <a:solidFill>
                  <a:schemeClr val="bg1"/>
                </a:solidFill>
              </a:rPr>
              <a:t> center.</a:t>
            </a:r>
          </a:p>
          <a:p>
            <a:r>
              <a:rPr lang="fr-FR" sz="1200" dirty="0" err="1">
                <a:solidFill>
                  <a:schemeClr val="bg1"/>
                </a:solidFill>
              </a:rPr>
              <a:t>Here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have 2 options: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The Thalamus </a:t>
            </a:r>
            <a:r>
              <a:rPr lang="fr-FR" sz="1200" dirty="0" err="1">
                <a:solidFill>
                  <a:schemeClr val="bg1"/>
                </a:solidFill>
              </a:rPr>
              <a:t>filters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information: if the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signal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marked</a:t>
            </a:r>
            <a:r>
              <a:rPr lang="fr-FR" sz="1200" dirty="0">
                <a:solidFill>
                  <a:schemeClr val="bg1"/>
                </a:solidFill>
              </a:rPr>
              <a:t> as </a:t>
            </a:r>
            <a:r>
              <a:rPr lang="fr-FR" sz="1200" dirty="0" err="1">
                <a:solidFill>
                  <a:schemeClr val="bg1"/>
                </a:solidFill>
              </a:rPr>
              <a:t>irrelevent</a:t>
            </a:r>
            <a:r>
              <a:rPr lang="fr-FR" sz="1200" dirty="0">
                <a:solidFill>
                  <a:schemeClr val="bg1"/>
                </a:solidFill>
              </a:rPr>
              <a:t>,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will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be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discarded</a:t>
            </a:r>
            <a:r>
              <a:rPr lang="fr-FR" sz="1200" dirty="0">
                <a:solidFill>
                  <a:schemeClr val="bg1"/>
                </a:solidFill>
              </a:rPr>
              <a:t> – in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picture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goes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into</a:t>
            </a:r>
            <a:r>
              <a:rPr lang="fr-FR" sz="1200" dirty="0">
                <a:solidFill>
                  <a:schemeClr val="bg1"/>
                </a:solidFill>
              </a:rPr>
              <a:t> the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bin. This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an important </a:t>
            </a:r>
            <a:r>
              <a:rPr lang="fr-FR" sz="1200" dirty="0" err="1">
                <a:solidFill>
                  <a:schemeClr val="bg1"/>
                </a:solidFill>
              </a:rPr>
              <a:t>filter</a:t>
            </a:r>
            <a:r>
              <a:rPr lang="fr-FR" sz="1200" dirty="0">
                <a:solidFill>
                  <a:schemeClr val="bg1"/>
                </a:solidFill>
              </a:rPr>
              <a:t> –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do not </a:t>
            </a:r>
            <a:r>
              <a:rPr lang="fr-FR" sz="1200" dirty="0" err="1">
                <a:solidFill>
                  <a:schemeClr val="bg1"/>
                </a:solidFill>
              </a:rPr>
              <a:t>want</a:t>
            </a:r>
            <a:r>
              <a:rPr lang="fr-FR" sz="1200" dirty="0">
                <a:solidFill>
                  <a:schemeClr val="bg1"/>
                </a:solidFill>
              </a:rPr>
              <a:t> to </a:t>
            </a:r>
            <a:r>
              <a:rPr lang="fr-FR" sz="1200" dirty="0" err="1">
                <a:solidFill>
                  <a:schemeClr val="bg1"/>
                </a:solidFill>
              </a:rPr>
              <a:t>worry</a:t>
            </a:r>
            <a:r>
              <a:rPr lang="fr-FR" sz="1200" dirty="0">
                <a:solidFill>
                  <a:schemeClr val="bg1"/>
                </a:solidFill>
              </a:rPr>
              <a:t> about all </a:t>
            </a:r>
            <a:r>
              <a:rPr lang="fr-FR" sz="1200" dirty="0" err="1">
                <a:solidFill>
                  <a:schemeClr val="bg1"/>
                </a:solidFill>
              </a:rPr>
              <a:t>kinds</a:t>
            </a:r>
            <a:r>
              <a:rPr lang="fr-FR" sz="1200" dirty="0">
                <a:solidFill>
                  <a:schemeClr val="bg1"/>
                </a:solidFill>
              </a:rPr>
              <a:t> of background noise, cars passing by and </a:t>
            </a:r>
            <a:r>
              <a:rPr lang="fr-FR" sz="1200" dirty="0" err="1">
                <a:solidFill>
                  <a:schemeClr val="bg1"/>
                </a:solidFill>
              </a:rPr>
              <a:t>other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irrelevant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signals</a:t>
            </a:r>
            <a:r>
              <a:rPr lang="fr-FR" sz="1200" dirty="0">
                <a:solidFill>
                  <a:schemeClr val="bg1"/>
                </a:solidFill>
              </a:rPr>
              <a:t> in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environment</a:t>
            </a:r>
            <a:r>
              <a:rPr lang="fr-FR" sz="1200" dirty="0">
                <a:solidFill>
                  <a:schemeClr val="bg1"/>
                </a:solidFill>
              </a:rPr>
              <a:t>.</a:t>
            </a:r>
          </a:p>
          <a:p>
            <a:r>
              <a:rPr lang="fr-FR" sz="1200" b="1" dirty="0">
                <a:solidFill>
                  <a:schemeClr val="bg1"/>
                </a:solidFill>
              </a:rPr>
              <a:t>(click) </a:t>
            </a:r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If the stimulus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perceived</a:t>
            </a:r>
            <a:r>
              <a:rPr lang="fr-FR" sz="1200" dirty="0">
                <a:solidFill>
                  <a:schemeClr val="bg1"/>
                </a:solidFill>
              </a:rPr>
              <a:t> as important –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 or at least </a:t>
            </a:r>
            <a:r>
              <a:rPr lang="fr-FR" sz="1200" dirty="0" err="1">
                <a:solidFill>
                  <a:schemeClr val="bg1"/>
                </a:solidFill>
              </a:rPr>
              <a:t>potentially</a:t>
            </a:r>
            <a:r>
              <a:rPr lang="fr-FR" sz="1200" dirty="0">
                <a:solidFill>
                  <a:schemeClr val="bg1"/>
                </a:solidFill>
              </a:rPr>
              <a:t> important, the Thalamus </a:t>
            </a:r>
            <a:r>
              <a:rPr lang="fr-FR" sz="1200" dirty="0" err="1">
                <a:solidFill>
                  <a:schemeClr val="bg1"/>
                </a:solidFill>
              </a:rPr>
              <a:t>will</a:t>
            </a:r>
            <a:r>
              <a:rPr lang="fr-FR" sz="1200" dirty="0">
                <a:solidFill>
                  <a:schemeClr val="bg1"/>
                </a:solidFill>
              </a:rPr>
              <a:t> let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through</a:t>
            </a:r>
            <a:r>
              <a:rPr lang="fr-FR" sz="1200" dirty="0">
                <a:solidFill>
                  <a:schemeClr val="bg1"/>
                </a:solidFill>
              </a:rPr>
              <a:t> – and </a:t>
            </a:r>
            <a:r>
              <a:rPr lang="fr-FR" sz="1200" dirty="0" err="1">
                <a:solidFill>
                  <a:schemeClr val="bg1"/>
                </a:solidFill>
              </a:rPr>
              <a:t>pass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on to the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>
                <a:solidFill>
                  <a:schemeClr val="bg1"/>
                </a:solidFill>
              </a:rPr>
              <a:t>Amygdala</a:t>
            </a:r>
            <a:r>
              <a:rPr lang="fr-FR" sz="1200" dirty="0">
                <a:solidFill>
                  <a:schemeClr val="bg1"/>
                </a:solidFill>
              </a:rPr>
              <a:t>. In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picture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see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two</a:t>
            </a:r>
            <a:r>
              <a:rPr lang="fr-FR" sz="1200" dirty="0">
                <a:solidFill>
                  <a:schemeClr val="bg1"/>
                </a:solidFill>
              </a:rPr>
              <a:t> of </a:t>
            </a:r>
            <a:r>
              <a:rPr lang="fr-FR" sz="1200" dirty="0" err="1">
                <a:solidFill>
                  <a:schemeClr val="bg1"/>
                </a:solidFill>
              </a:rPr>
              <a:t>these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yellow</a:t>
            </a:r>
            <a:r>
              <a:rPr lang="fr-FR" sz="1200" dirty="0">
                <a:solidFill>
                  <a:schemeClr val="bg1"/>
                </a:solidFill>
              </a:rPr>
              <a:t>, </a:t>
            </a:r>
            <a:r>
              <a:rPr lang="fr-FR" sz="1200" dirty="0" err="1">
                <a:solidFill>
                  <a:schemeClr val="bg1"/>
                </a:solidFill>
              </a:rPr>
              <a:t>almond-shaped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objects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Here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signals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checked</a:t>
            </a:r>
            <a:r>
              <a:rPr lang="fr-FR" sz="1200" dirty="0">
                <a:solidFill>
                  <a:schemeClr val="bg1"/>
                </a:solidFill>
              </a:rPr>
              <a:t> for </a:t>
            </a:r>
            <a:r>
              <a:rPr lang="fr-FR" sz="1200" dirty="0" err="1">
                <a:solidFill>
                  <a:schemeClr val="bg1"/>
                </a:solidFill>
              </a:rPr>
              <a:t>their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emotional</a:t>
            </a:r>
            <a:r>
              <a:rPr lang="fr-FR" sz="1200" dirty="0">
                <a:solidFill>
                  <a:schemeClr val="bg1"/>
                </a:solidFill>
              </a:rPr>
              <a:t> content. Is the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stimulus </a:t>
            </a:r>
            <a:r>
              <a:rPr lang="fr-FR" sz="1200" dirty="0" err="1">
                <a:solidFill>
                  <a:schemeClr val="bg1"/>
                </a:solidFill>
              </a:rPr>
              <a:t>associated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with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danger? … or </a:t>
            </a:r>
            <a:r>
              <a:rPr lang="fr-FR" sz="1200" dirty="0" err="1">
                <a:solidFill>
                  <a:schemeClr val="bg1"/>
                </a:solidFill>
              </a:rPr>
              <a:t>does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seem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>
                <a:solidFill>
                  <a:schemeClr val="bg1"/>
                </a:solidFill>
              </a:rPr>
              <a:t>harmless</a:t>
            </a:r>
            <a:r>
              <a:rPr lang="fr-FR" sz="1200" dirty="0">
                <a:solidFill>
                  <a:schemeClr val="bg1"/>
                </a:solidFill>
              </a:rPr>
              <a:t>? </a:t>
            </a:r>
            <a:r>
              <a:rPr lang="fr-FR" sz="1200" dirty="0" err="1">
                <a:solidFill>
                  <a:schemeClr val="bg1"/>
                </a:solidFill>
              </a:rPr>
              <a:t>Some</a:t>
            </a:r>
            <a:r>
              <a:rPr lang="fr-FR" sz="1200" dirty="0">
                <a:solidFill>
                  <a:schemeClr val="bg1"/>
                </a:solidFill>
              </a:rPr>
              <a:t> of </a:t>
            </a:r>
            <a:r>
              <a:rPr lang="fr-FR" sz="1200" dirty="0" err="1">
                <a:solidFill>
                  <a:schemeClr val="bg1"/>
                </a:solidFill>
              </a:rPr>
              <a:t>these</a:t>
            </a:r>
            <a:r>
              <a:rPr lang="fr-FR" sz="1200" dirty="0">
                <a:solidFill>
                  <a:schemeClr val="bg1"/>
                </a:solidFill>
              </a:rPr>
              <a:t> « danger » </a:t>
            </a:r>
            <a:r>
              <a:rPr lang="fr-FR" sz="1200" dirty="0" err="1">
                <a:solidFill>
                  <a:schemeClr val="bg1"/>
                </a:solidFill>
              </a:rPr>
              <a:t>signals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innate</a:t>
            </a:r>
            <a:r>
              <a:rPr lang="fr-FR" sz="1200" dirty="0">
                <a:solidFill>
                  <a:schemeClr val="bg1"/>
                </a:solidFill>
              </a:rPr>
              <a:t> –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born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with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them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Humans</a:t>
            </a:r>
            <a:r>
              <a:rPr lang="fr-FR" sz="1200" dirty="0">
                <a:solidFill>
                  <a:schemeClr val="bg1"/>
                </a:solidFill>
              </a:rPr>
              <a:t> and </a:t>
            </a:r>
            <a:r>
              <a:rPr lang="fr-FR" sz="1200" dirty="0" err="1">
                <a:solidFill>
                  <a:schemeClr val="bg1"/>
                </a:solidFill>
              </a:rPr>
              <a:t>many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animals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afraid</a:t>
            </a:r>
            <a:r>
              <a:rPr lang="fr-FR" sz="1200" dirty="0">
                <a:solidFill>
                  <a:schemeClr val="bg1"/>
                </a:solidFill>
              </a:rPr>
              <a:t> of </a:t>
            </a:r>
            <a:r>
              <a:rPr lang="fr-FR" sz="1200" dirty="0" err="1">
                <a:solidFill>
                  <a:schemeClr val="bg1"/>
                </a:solidFill>
              </a:rPr>
              <a:t>fire</a:t>
            </a:r>
            <a:r>
              <a:rPr lang="fr-FR" sz="1200" dirty="0">
                <a:solidFill>
                  <a:schemeClr val="bg1"/>
                </a:solidFill>
              </a:rPr>
              <a:t> – </a:t>
            </a:r>
            <a:r>
              <a:rPr lang="fr-FR" sz="1200" dirty="0" err="1">
                <a:solidFill>
                  <a:schemeClr val="bg1"/>
                </a:solidFill>
              </a:rPr>
              <a:t>even</a:t>
            </a:r>
            <a:r>
              <a:rPr lang="fr-FR" sz="1200" dirty="0">
                <a:solidFill>
                  <a:schemeClr val="bg1"/>
                </a:solidFill>
              </a:rPr>
              <a:t> if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have not </a:t>
            </a:r>
            <a:r>
              <a:rPr lang="fr-FR" sz="1200" dirty="0" err="1">
                <a:solidFill>
                  <a:schemeClr val="bg1"/>
                </a:solidFill>
              </a:rPr>
              <a:t>yet</a:t>
            </a:r>
            <a:r>
              <a:rPr lang="fr-FR" sz="1200" dirty="0">
                <a:solidFill>
                  <a:schemeClr val="bg1"/>
                </a:solidFill>
              </a:rPr>
              <a:t> been </a:t>
            </a:r>
            <a:r>
              <a:rPr lang="fr-FR" sz="1200" dirty="0" err="1">
                <a:solidFill>
                  <a:schemeClr val="bg1"/>
                </a:solidFill>
              </a:rPr>
              <a:t>burned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Other</a:t>
            </a:r>
            <a:r>
              <a:rPr lang="fr-FR" sz="1200" dirty="0">
                <a:solidFill>
                  <a:schemeClr val="bg1"/>
                </a:solidFill>
              </a:rPr>
              <a:t> dangers </a:t>
            </a:r>
            <a:r>
              <a:rPr lang="fr-FR" sz="1200" dirty="0" err="1">
                <a:solidFill>
                  <a:schemeClr val="bg1"/>
                </a:solidFill>
              </a:rPr>
              <a:t>need</a:t>
            </a:r>
            <a:r>
              <a:rPr lang="fr-FR" sz="1200" dirty="0">
                <a:solidFill>
                  <a:schemeClr val="bg1"/>
                </a:solidFill>
              </a:rPr>
              <a:t> to </a:t>
            </a:r>
            <a:r>
              <a:rPr lang="fr-FR" sz="1200" dirty="0" err="1">
                <a:solidFill>
                  <a:schemeClr val="bg1"/>
                </a:solidFill>
              </a:rPr>
              <a:t>be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learned</a:t>
            </a:r>
            <a:r>
              <a:rPr lang="fr-FR" sz="1200" dirty="0">
                <a:solidFill>
                  <a:schemeClr val="bg1"/>
                </a:solidFill>
              </a:rPr>
              <a:t> and </a:t>
            </a:r>
            <a:r>
              <a:rPr lang="fr-FR" sz="1200" dirty="0" err="1">
                <a:solidFill>
                  <a:schemeClr val="bg1"/>
                </a:solidFill>
              </a:rPr>
              <a:t>acquired</a:t>
            </a:r>
            <a:r>
              <a:rPr lang="fr-FR" sz="1200" dirty="0">
                <a:solidFill>
                  <a:schemeClr val="bg1"/>
                </a:solidFill>
              </a:rPr>
              <a:t> in the course of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lives</a:t>
            </a:r>
            <a:r>
              <a:rPr lang="fr-FR" sz="1200" dirty="0">
                <a:solidFill>
                  <a:schemeClr val="bg1"/>
                </a:solidFill>
              </a:rPr>
              <a:t>.</a:t>
            </a:r>
          </a:p>
          <a:p>
            <a:r>
              <a:rPr lang="fr-FR" sz="1200" dirty="0" err="1">
                <a:solidFill>
                  <a:schemeClr val="bg1"/>
                </a:solidFill>
              </a:rPr>
              <a:t>Whenever</a:t>
            </a:r>
            <a:r>
              <a:rPr lang="fr-FR" sz="1200" dirty="0">
                <a:solidFill>
                  <a:schemeClr val="bg1"/>
                </a:solidFill>
              </a:rPr>
              <a:t> an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stimulus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marked</a:t>
            </a:r>
            <a:r>
              <a:rPr lang="fr-FR" sz="1200" dirty="0">
                <a:solidFill>
                  <a:schemeClr val="bg1"/>
                </a:solidFill>
              </a:rPr>
              <a:t> as </a:t>
            </a:r>
            <a:r>
              <a:rPr lang="fr-FR" sz="1200" dirty="0" err="1">
                <a:solidFill>
                  <a:schemeClr val="bg1"/>
                </a:solidFill>
              </a:rPr>
              <a:t>dangerous</a:t>
            </a:r>
            <a:r>
              <a:rPr lang="fr-FR" sz="1200" dirty="0">
                <a:solidFill>
                  <a:schemeClr val="bg1"/>
                </a:solidFill>
              </a:rPr>
              <a:t>, the </a:t>
            </a:r>
            <a:r>
              <a:rPr lang="fr-FR" sz="1200" dirty="0" err="1">
                <a:solidFill>
                  <a:schemeClr val="bg1"/>
                </a:solidFill>
              </a:rPr>
              <a:t>amagdala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sends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signals</a:t>
            </a:r>
            <a:r>
              <a:rPr lang="fr-FR" sz="1200" dirty="0">
                <a:solidFill>
                  <a:schemeClr val="bg1"/>
                </a:solidFill>
              </a:rPr>
              <a:t> to the Hypothalamus and the </a:t>
            </a:r>
            <a:r>
              <a:rPr lang="fr-FR" sz="1200" dirty="0" err="1">
                <a:solidFill>
                  <a:schemeClr val="bg1"/>
                </a:solidFill>
              </a:rPr>
              <a:t>brain</a:t>
            </a:r>
            <a:r>
              <a:rPr lang="fr-FR" sz="1200" dirty="0">
                <a:solidFill>
                  <a:schemeClr val="bg1"/>
                </a:solidFill>
              </a:rPr>
              <a:t> stem and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body </a:t>
            </a:r>
            <a:r>
              <a:rPr lang="fr-FR" sz="1200" dirty="0" err="1">
                <a:solidFill>
                  <a:schemeClr val="bg1"/>
                </a:solidFill>
              </a:rPr>
              <a:t>prepares</a:t>
            </a:r>
            <a:r>
              <a:rPr lang="fr-FR" sz="1200" dirty="0">
                <a:solidFill>
                  <a:schemeClr val="bg1"/>
                </a:solidFill>
              </a:rPr>
              <a:t> for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flight or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>
                <a:solidFill>
                  <a:schemeClr val="bg1"/>
                </a:solidFill>
              </a:rPr>
              <a:t>fight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Adrenalin</a:t>
            </a:r>
            <a:r>
              <a:rPr lang="fr-FR" sz="1200" dirty="0">
                <a:solidFill>
                  <a:schemeClr val="bg1"/>
                </a:solidFill>
              </a:rPr>
              <a:t> and </a:t>
            </a:r>
            <a:r>
              <a:rPr lang="fr-FR" sz="1200" dirty="0" err="1">
                <a:solidFill>
                  <a:schemeClr val="bg1"/>
                </a:solidFill>
              </a:rPr>
              <a:t>other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neurotransmitters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released</a:t>
            </a:r>
            <a:r>
              <a:rPr lang="fr-FR" sz="1200" dirty="0">
                <a:solidFill>
                  <a:schemeClr val="bg1"/>
                </a:solidFill>
              </a:rPr>
              <a:t>, 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blood</a:t>
            </a:r>
            <a:r>
              <a:rPr lang="fr-FR" sz="1200" dirty="0">
                <a:solidFill>
                  <a:schemeClr val="bg1"/>
                </a:solidFill>
              </a:rPr>
              <a:t> pressure and pulse </a:t>
            </a:r>
            <a:r>
              <a:rPr lang="fr-FR" sz="1200" dirty="0" err="1">
                <a:solidFill>
                  <a:schemeClr val="bg1"/>
                </a:solidFill>
              </a:rPr>
              <a:t>frequence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rise</a:t>
            </a:r>
            <a:r>
              <a:rPr lang="fr-FR" sz="1200" dirty="0">
                <a:solidFill>
                  <a:schemeClr val="bg1"/>
                </a:solidFill>
              </a:rPr>
              <a:t>, </a:t>
            </a:r>
            <a:r>
              <a:rPr lang="fr-FR" sz="1200" dirty="0" err="1">
                <a:solidFill>
                  <a:schemeClr val="bg1"/>
                </a:solidFill>
              </a:rPr>
              <a:t>oru</a:t>
            </a:r>
            <a:r>
              <a:rPr lang="fr-FR" sz="1200" dirty="0">
                <a:solidFill>
                  <a:schemeClr val="bg1"/>
                </a:solidFill>
              </a:rPr>
              <a:t> muscle tonus </a:t>
            </a:r>
            <a:r>
              <a:rPr lang="fr-FR" sz="1200" dirty="0" err="1">
                <a:solidFill>
                  <a:schemeClr val="bg1"/>
                </a:solidFill>
              </a:rPr>
              <a:t>rises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endParaRPr lang="fr-FR" sz="1200" dirty="0">
              <a:solidFill>
                <a:schemeClr val="bg1"/>
              </a:solidFill>
            </a:endParaRPr>
          </a:p>
          <a:p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As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body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preparing</a:t>
            </a:r>
            <a:r>
              <a:rPr lang="fr-FR" sz="1200" dirty="0">
                <a:solidFill>
                  <a:schemeClr val="bg1"/>
                </a:solidFill>
              </a:rPr>
              <a:t> for </a:t>
            </a:r>
            <a:r>
              <a:rPr lang="fr-FR" sz="1200" dirty="0" err="1">
                <a:solidFill>
                  <a:schemeClr val="bg1"/>
                </a:solidFill>
              </a:rPr>
              <a:t>fight</a:t>
            </a:r>
            <a:r>
              <a:rPr lang="fr-FR" sz="1200" dirty="0">
                <a:solidFill>
                  <a:schemeClr val="bg1"/>
                </a:solidFill>
              </a:rPr>
              <a:t> or flight reflexes – </a:t>
            </a:r>
            <a:r>
              <a:rPr lang="fr-FR" sz="1200" dirty="0" err="1">
                <a:solidFill>
                  <a:schemeClr val="bg1"/>
                </a:solidFill>
              </a:rPr>
              <a:t>higher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order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thinking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turned</a:t>
            </a:r>
            <a:r>
              <a:rPr lang="fr-FR" sz="1200" dirty="0">
                <a:solidFill>
                  <a:schemeClr val="bg1"/>
                </a:solidFill>
              </a:rPr>
              <a:t> off.</a:t>
            </a:r>
          </a:p>
          <a:p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This cycle </a:t>
            </a:r>
            <a:r>
              <a:rPr lang="fr-FR" sz="1200" dirty="0" err="1">
                <a:solidFill>
                  <a:schemeClr val="bg1"/>
                </a:solidFill>
              </a:rPr>
              <a:t>can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save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lives</a:t>
            </a:r>
            <a:r>
              <a:rPr lang="fr-FR" sz="1200" dirty="0">
                <a:solidFill>
                  <a:schemeClr val="bg1"/>
                </a:solidFill>
              </a:rPr>
              <a:t> (in the </a:t>
            </a:r>
            <a:r>
              <a:rPr lang="fr-FR" sz="1200" dirty="0" err="1">
                <a:solidFill>
                  <a:schemeClr val="bg1"/>
                </a:solidFill>
              </a:rPr>
              <a:t>wild</a:t>
            </a:r>
            <a:r>
              <a:rPr lang="fr-FR" sz="1200" dirty="0">
                <a:solidFill>
                  <a:schemeClr val="bg1"/>
                </a:solidFill>
              </a:rPr>
              <a:t>!!) but </a:t>
            </a:r>
            <a:r>
              <a:rPr lang="fr-FR" sz="1200" dirty="0" err="1">
                <a:solidFill>
                  <a:schemeClr val="bg1"/>
                </a:solidFill>
              </a:rPr>
              <a:t>does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help in exams?</a:t>
            </a:r>
          </a:p>
          <a:p>
            <a:pPr marL="0" indent="0">
              <a:buNone/>
            </a:pPr>
            <a:r>
              <a:rPr lang="fr-FR" sz="1800" b="0" dirty="0"/>
              <a:t>I like to call </a:t>
            </a:r>
            <a:r>
              <a:rPr lang="fr-FR" sz="1800" b="0" dirty="0" err="1"/>
              <a:t>this</a:t>
            </a:r>
            <a:r>
              <a:rPr lang="fr-FR" sz="1800" b="0" dirty="0"/>
              <a:t> the AAA </a:t>
            </a:r>
            <a:r>
              <a:rPr lang="fr-FR" sz="1800" b="0" dirty="0" err="1"/>
              <a:t>reaction</a:t>
            </a:r>
            <a:r>
              <a:rPr lang="fr-FR" sz="1800" b="0" dirty="0"/>
              <a:t>: </a:t>
            </a:r>
            <a:r>
              <a:rPr lang="fr-FR" sz="1400" b="1" dirty="0" err="1"/>
              <a:t>Amygdala-Adrenalin-Anxiety</a:t>
            </a:r>
            <a:endParaRPr lang="fr-FR" sz="1400" b="1" dirty="0"/>
          </a:p>
          <a:p>
            <a:pPr marL="0" indent="0">
              <a:buNone/>
            </a:pPr>
            <a:r>
              <a:rPr lang="fr-FR" sz="1400" b="0" dirty="0"/>
              <a:t>It </a:t>
            </a:r>
            <a:r>
              <a:rPr lang="fr-FR" sz="1400" b="0" dirty="0" err="1"/>
              <a:t>p</a:t>
            </a:r>
            <a:r>
              <a:rPr lang="fr-FR" sz="1200" b="0" dirty="0" err="1"/>
              <a:t>roduces</a:t>
            </a:r>
            <a:r>
              <a:rPr lang="fr-FR" sz="1200" b="0" dirty="0"/>
              <a:t> </a:t>
            </a:r>
            <a:r>
              <a:rPr lang="fr-FR" sz="1200" dirty="0"/>
              <a:t>a cognitive style </a:t>
            </a:r>
            <a:r>
              <a:rPr lang="fr-FR" sz="1200" dirty="0" err="1"/>
              <a:t>that</a:t>
            </a:r>
            <a:r>
              <a:rPr lang="fr-FR" sz="1200" dirty="0"/>
              <a:t> </a:t>
            </a:r>
            <a:r>
              <a:rPr lang="fr-FR" sz="1200" dirty="0" err="1"/>
              <a:t>facilitates</a:t>
            </a:r>
            <a:r>
              <a:rPr lang="fr-FR" sz="1200" dirty="0"/>
              <a:t> basic, </a:t>
            </a:r>
            <a:r>
              <a:rPr lang="fr-FR" sz="1200" dirty="0" err="1"/>
              <a:t>automatic</a:t>
            </a:r>
            <a:r>
              <a:rPr lang="fr-FR" sz="1200" dirty="0"/>
              <a:t> routines</a:t>
            </a:r>
          </a:p>
          <a:p>
            <a:pPr marL="0" indent="0">
              <a:buNone/>
            </a:pPr>
            <a:r>
              <a:rPr lang="fr-FR" sz="1200" dirty="0"/>
              <a:t>but </a:t>
            </a:r>
            <a:r>
              <a:rPr lang="fr-FR" sz="1200" dirty="0" err="1"/>
              <a:t>prevents</a:t>
            </a:r>
            <a:r>
              <a:rPr lang="fr-FR" sz="1200" dirty="0"/>
              <a:t> free associations and </a:t>
            </a:r>
            <a:r>
              <a:rPr lang="fr-FR" sz="1200" dirty="0" err="1"/>
              <a:t>higher</a:t>
            </a:r>
            <a:r>
              <a:rPr lang="fr-FR" sz="1200" dirty="0"/>
              <a:t> </a:t>
            </a:r>
            <a:r>
              <a:rPr lang="fr-FR" sz="1200" dirty="0" err="1"/>
              <a:t>order</a:t>
            </a:r>
            <a:r>
              <a:rPr lang="fr-FR" sz="1200" dirty="0"/>
              <a:t> </a:t>
            </a:r>
            <a:r>
              <a:rPr lang="fr-FR" sz="1200" dirty="0" err="1"/>
              <a:t>thinking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endParaRPr lang="fr-FR" sz="1200" dirty="0"/>
          </a:p>
          <a:p>
            <a:pPr marL="0" indent="0">
              <a:buNone/>
            </a:pPr>
            <a:r>
              <a:rPr lang="fr-FR" sz="1200" dirty="0" err="1"/>
              <a:t>Let’s</a:t>
            </a:r>
            <a:r>
              <a:rPr lang="fr-FR" sz="1200" dirty="0"/>
              <a:t> go back to the </a:t>
            </a:r>
            <a:r>
              <a:rPr lang="fr-FR" sz="1200" dirty="0" err="1"/>
              <a:t>incoming</a:t>
            </a:r>
            <a:r>
              <a:rPr lang="fr-FR" sz="1200" dirty="0"/>
              <a:t> signal and assume </a:t>
            </a:r>
            <a:r>
              <a:rPr lang="fr-FR" sz="1200" dirty="0" err="1"/>
              <a:t>that</a:t>
            </a:r>
            <a:r>
              <a:rPr lang="fr-FR" sz="1200" dirty="0"/>
              <a:t> the </a:t>
            </a:r>
            <a:r>
              <a:rPr lang="fr-FR" sz="1200" dirty="0" err="1"/>
              <a:t>amygdala</a:t>
            </a:r>
            <a:r>
              <a:rPr lang="fr-FR" sz="1200" dirty="0"/>
              <a:t> has </a:t>
            </a:r>
            <a:r>
              <a:rPr lang="fr-FR" sz="1200" dirty="0" err="1"/>
              <a:t>decided</a:t>
            </a:r>
            <a:r>
              <a:rPr lang="fr-FR" sz="1200" dirty="0"/>
              <a:t> </a:t>
            </a:r>
            <a:r>
              <a:rPr lang="fr-FR" sz="1200" dirty="0" err="1"/>
              <a:t>that</a:t>
            </a:r>
            <a:r>
              <a:rPr lang="fr-FR" sz="1200" dirty="0"/>
              <a:t> </a:t>
            </a:r>
            <a:r>
              <a:rPr lang="fr-FR" sz="1200" dirty="0" err="1"/>
              <a:t>it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/>
              <a:t> </a:t>
            </a:r>
            <a:r>
              <a:rPr lang="fr-FR" sz="1200" dirty="0" err="1"/>
              <a:t>harmless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r>
              <a:rPr lang="fr-FR" sz="1200" dirty="0" err="1"/>
              <a:t>Only</a:t>
            </a:r>
            <a:r>
              <a:rPr lang="fr-FR" sz="1200" dirty="0"/>
              <a:t> </a:t>
            </a:r>
            <a:r>
              <a:rPr lang="fr-FR" sz="1200" dirty="0" err="1"/>
              <a:t>then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dirty="0"/>
              <a:t> the stimulus </a:t>
            </a:r>
            <a:r>
              <a:rPr lang="fr-FR" sz="1200" dirty="0" err="1"/>
              <a:t>passed</a:t>
            </a:r>
            <a:r>
              <a:rPr lang="fr-FR" sz="1200" dirty="0"/>
              <a:t> on to the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/>
              <a:t>hippocampus</a:t>
            </a:r>
            <a:r>
              <a:rPr lang="fr-FR" sz="1200" dirty="0"/>
              <a:t> and the cortex and </a:t>
            </a:r>
            <a:r>
              <a:rPr lang="fr-FR" sz="1200" dirty="0" err="1"/>
              <a:t>only</a:t>
            </a:r>
            <a:r>
              <a:rPr lang="fr-FR" sz="1200" dirty="0"/>
              <a:t> </a:t>
            </a:r>
            <a:r>
              <a:rPr lang="fr-FR" sz="1200" dirty="0" err="1"/>
              <a:t>then</a:t>
            </a:r>
            <a:r>
              <a:rPr lang="fr-FR" sz="1200" dirty="0"/>
              <a:t> </a:t>
            </a:r>
            <a:r>
              <a:rPr lang="fr-FR" sz="1200" dirty="0" err="1"/>
              <a:t>will</a:t>
            </a:r>
            <a:r>
              <a:rPr lang="fr-FR" sz="1200" dirty="0"/>
              <a:t> </a:t>
            </a:r>
            <a:r>
              <a:rPr lang="fr-FR" sz="1200" dirty="0" err="1"/>
              <a:t>any</a:t>
            </a:r>
            <a:r>
              <a:rPr lang="fr-FR" sz="1200" dirty="0"/>
              <a:t>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/>
              <a:t>higher</a:t>
            </a:r>
            <a:r>
              <a:rPr lang="fr-FR" sz="1200" dirty="0"/>
              <a:t> </a:t>
            </a:r>
            <a:r>
              <a:rPr lang="fr-FR" sz="1200" dirty="0" err="1"/>
              <a:t>order</a:t>
            </a:r>
            <a:r>
              <a:rPr lang="fr-FR" sz="1200" dirty="0"/>
              <a:t> </a:t>
            </a:r>
            <a:r>
              <a:rPr lang="fr-FR" sz="1200" dirty="0" err="1"/>
              <a:t>processing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/>
              <a:t> </a:t>
            </a:r>
            <a:r>
              <a:rPr lang="fr-FR" sz="1200" dirty="0" err="1"/>
              <a:t>take</a:t>
            </a:r>
            <a:r>
              <a:rPr lang="fr-FR" sz="1200" dirty="0"/>
              <a:t> place in the cortex.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endParaRPr lang="fr-FR" sz="1200" dirty="0"/>
          </a:p>
          <a:p>
            <a:pPr marL="0" indent="0">
              <a:buNone/>
            </a:pPr>
            <a:r>
              <a:rPr lang="fr-FR" sz="1200" dirty="0" err="1"/>
              <a:t>What</a:t>
            </a:r>
            <a:r>
              <a:rPr lang="fr-FR" sz="1200" dirty="0"/>
              <a:t> </a:t>
            </a:r>
            <a:r>
              <a:rPr lang="fr-FR" sz="1200" dirty="0" err="1"/>
              <a:t>does</a:t>
            </a:r>
            <a:r>
              <a:rPr lang="fr-FR" sz="1200" dirty="0"/>
              <a:t> </a:t>
            </a:r>
            <a:r>
              <a:rPr lang="fr-FR" sz="1200" dirty="0" err="1"/>
              <a:t>this</a:t>
            </a:r>
            <a:r>
              <a:rPr lang="fr-FR" sz="1200" dirty="0"/>
              <a:t> </a:t>
            </a:r>
            <a:r>
              <a:rPr lang="fr-FR" sz="1200" dirty="0" err="1"/>
              <a:t>mean</a:t>
            </a:r>
            <a:r>
              <a:rPr lang="fr-FR" sz="1200" dirty="0"/>
              <a:t>: </a:t>
            </a:r>
            <a:r>
              <a:rPr lang="fr-FR" sz="1200" dirty="0" err="1"/>
              <a:t>fear</a:t>
            </a:r>
            <a:r>
              <a:rPr lang="fr-FR" sz="1200" dirty="0"/>
              <a:t> and </a:t>
            </a:r>
            <a:r>
              <a:rPr lang="fr-FR" sz="1200" dirty="0" err="1"/>
              <a:t>anxiety</a:t>
            </a:r>
            <a:r>
              <a:rPr lang="fr-FR" sz="1200" dirty="0"/>
              <a:t> </a:t>
            </a:r>
            <a:r>
              <a:rPr lang="fr-FR" sz="1200" dirty="0" err="1"/>
              <a:t>prevent</a:t>
            </a:r>
            <a:r>
              <a:rPr lang="fr-FR" sz="1200" dirty="0"/>
              <a:t> </a:t>
            </a:r>
            <a:r>
              <a:rPr lang="fr-FR" sz="1200" dirty="0" err="1"/>
              <a:t>learning</a:t>
            </a:r>
            <a:r>
              <a:rPr lang="fr-FR" sz="1200" dirty="0"/>
              <a:t> – </a:t>
            </a:r>
            <a:r>
              <a:rPr lang="fr-FR" sz="1200" dirty="0" err="1"/>
              <a:t>we</a:t>
            </a:r>
            <a:r>
              <a:rPr lang="fr-FR" sz="1200" dirty="0"/>
              <a:t> must </a:t>
            </a:r>
            <a:r>
              <a:rPr lang="fr-FR" sz="1200" dirty="0" err="1"/>
              <a:t>create</a:t>
            </a:r>
            <a:r>
              <a:rPr lang="fr-FR" sz="1200" dirty="0"/>
              <a:t> a </a:t>
            </a:r>
            <a:r>
              <a:rPr lang="fr-FR" sz="1200" dirty="0" err="1"/>
              <a:t>relaxed</a:t>
            </a:r>
            <a:r>
              <a:rPr lang="fr-FR" sz="1200" dirty="0"/>
              <a:t>, </a:t>
            </a:r>
            <a:r>
              <a:rPr lang="fr-FR" sz="1200" dirty="0" err="1"/>
              <a:t>safe</a:t>
            </a:r>
            <a:r>
              <a:rPr lang="fr-FR" sz="1200" dirty="0"/>
              <a:t> </a:t>
            </a:r>
            <a:r>
              <a:rPr lang="fr-FR" sz="1200" dirty="0" err="1"/>
              <a:t>atmosphere</a:t>
            </a:r>
            <a:r>
              <a:rPr lang="fr-FR" sz="1200" dirty="0"/>
              <a:t> to open </a:t>
            </a:r>
            <a:r>
              <a:rPr lang="fr-FR" sz="1200" dirty="0" err="1"/>
              <a:t>our</a:t>
            </a:r>
            <a:r>
              <a:rPr lang="fr-FR" sz="1200" dirty="0"/>
              <a:t> </a:t>
            </a:r>
            <a:r>
              <a:rPr lang="fr-FR" sz="1200" dirty="0" err="1"/>
              <a:t>learners</a:t>
            </a:r>
            <a:r>
              <a:rPr lang="fr-FR" sz="1200" dirty="0"/>
              <a:t>’ </a:t>
            </a:r>
            <a:r>
              <a:rPr lang="fr-FR" sz="1200" dirty="0" err="1"/>
              <a:t>brains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r>
              <a:rPr lang="fr-FR" sz="1200" dirty="0"/>
              <a:t>This </a:t>
            </a:r>
            <a:r>
              <a:rPr lang="fr-FR" sz="1200" dirty="0" err="1"/>
              <a:t>is</a:t>
            </a:r>
            <a:r>
              <a:rPr lang="fr-FR" sz="1200" dirty="0"/>
              <a:t> </a:t>
            </a:r>
            <a:r>
              <a:rPr lang="fr-FR" sz="1200" dirty="0" err="1"/>
              <a:t>really</a:t>
            </a:r>
            <a:r>
              <a:rPr lang="fr-FR" sz="1200" dirty="0"/>
              <a:t> important for </a:t>
            </a:r>
            <a:r>
              <a:rPr lang="fr-FR" sz="1200" dirty="0" err="1"/>
              <a:t>speaking</a:t>
            </a:r>
            <a:r>
              <a:rPr lang="fr-FR" sz="1200" dirty="0"/>
              <a:t> </a:t>
            </a:r>
            <a:r>
              <a:rPr lang="fr-FR" sz="1200" dirty="0" err="1"/>
              <a:t>activities</a:t>
            </a:r>
            <a:r>
              <a:rPr lang="fr-FR" sz="1200" dirty="0"/>
              <a:t> – </a:t>
            </a:r>
            <a:r>
              <a:rPr lang="fr-FR" sz="1200" dirty="0" err="1"/>
              <a:t>here</a:t>
            </a:r>
            <a:r>
              <a:rPr lang="fr-FR" sz="1200" dirty="0"/>
              <a:t> danger </a:t>
            </a:r>
            <a:r>
              <a:rPr lang="fr-FR" sz="1200" dirty="0" err="1"/>
              <a:t>may</a:t>
            </a:r>
            <a:r>
              <a:rPr lang="fr-FR" sz="1200" dirty="0"/>
              <a:t> not </a:t>
            </a:r>
            <a:r>
              <a:rPr lang="fr-FR" sz="1200" dirty="0" err="1"/>
              <a:t>only</a:t>
            </a:r>
            <a:r>
              <a:rPr lang="fr-FR" sz="1200" dirty="0"/>
              <a:t> come </a:t>
            </a:r>
            <a:r>
              <a:rPr lang="fr-FR" sz="1200" dirty="0" err="1"/>
              <a:t>from</a:t>
            </a:r>
            <a:r>
              <a:rPr lang="fr-FR" sz="1200" dirty="0"/>
              <a:t> a </a:t>
            </a:r>
            <a:r>
              <a:rPr lang="fr-FR" sz="1200" dirty="0" err="1"/>
              <a:t>teacher</a:t>
            </a:r>
            <a:r>
              <a:rPr lang="fr-FR" sz="1200" dirty="0"/>
              <a:t> </a:t>
            </a:r>
            <a:r>
              <a:rPr lang="fr-FR" sz="1200" dirty="0" err="1"/>
              <a:t>who</a:t>
            </a:r>
            <a:r>
              <a:rPr lang="fr-FR" sz="1200" dirty="0"/>
              <a:t> </a:t>
            </a:r>
            <a:r>
              <a:rPr lang="fr-FR" sz="1200" dirty="0" err="1"/>
              <a:t>penalizes</a:t>
            </a:r>
            <a:r>
              <a:rPr lang="fr-FR" sz="1200" dirty="0"/>
              <a:t> </a:t>
            </a:r>
            <a:r>
              <a:rPr lang="fr-FR" sz="1200" dirty="0" err="1"/>
              <a:t>every</a:t>
            </a:r>
            <a:r>
              <a:rPr lang="fr-FR" sz="1200" dirty="0"/>
              <a:t> </a:t>
            </a:r>
            <a:r>
              <a:rPr lang="fr-FR" sz="1200" dirty="0" err="1"/>
              <a:t>little</a:t>
            </a:r>
            <a:r>
              <a:rPr lang="fr-FR" sz="1200" dirty="0"/>
              <a:t> </a:t>
            </a:r>
            <a:r>
              <a:rPr lang="fr-FR" sz="1200" dirty="0" err="1"/>
              <a:t>mistake</a:t>
            </a:r>
            <a:r>
              <a:rPr lang="fr-FR" sz="1200" dirty="0"/>
              <a:t> – danger </a:t>
            </a:r>
            <a:r>
              <a:rPr lang="fr-FR" sz="1200" dirty="0" err="1"/>
              <a:t>might</a:t>
            </a:r>
            <a:r>
              <a:rPr lang="fr-FR" sz="1200" dirty="0"/>
              <a:t> </a:t>
            </a:r>
            <a:r>
              <a:rPr lang="fr-FR" sz="1200" dirty="0" err="1"/>
              <a:t>also</a:t>
            </a:r>
            <a:r>
              <a:rPr lang="fr-FR" sz="1200" dirty="0"/>
              <a:t> come </a:t>
            </a:r>
            <a:r>
              <a:rPr lang="fr-FR" sz="1200" dirty="0" err="1"/>
              <a:t>from</a:t>
            </a:r>
            <a:r>
              <a:rPr lang="fr-FR" sz="1200" dirty="0"/>
              <a:t> </a:t>
            </a:r>
            <a:r>
              <a:rPr lang="fr-FR" sz="1200" dirty="0" err="1"/>
              <a:t>classmates</a:t>
            </a:r>
            <a:r>
              <a:rPr lang="fr-FR" sz="1200" dirty="0"/>
              <a:t>, </a:t>
            </a:r>
            <a:r>
              <a:rPr lang="fr-FR" sz="1200" dirty="0" err="1"/>
              <a:t>who</a:t>
            </a:r>
            <a:r>
              <a:rPr lang="fr-FR" sz="1200" dirty="0"/>
              <a:t> </a:t>
            </a:r>
            <a:r>
              <a:rPr lang="fr-FR" sz="1200" dirty="0" err="1"/>
              <a:t>laugh</a:t>
            </a:r>
            <a:r>
              <a:rPr lang="fr-FR" sz="1200" dirty="0"/>
              <a:t> at </a:t>
            </a:r>
            <a:r>
              <a:rPr lang="fr-FR" sz="1200" dirty="0" err="1"/>
              <a:t>you</a:t>
            </a:r>
            <a:r>
              <a:rPr lang="fr-FR" sz="1200" dirty="0"/>
              <a:t> or </a:t>
            </a:r>
            <a:r>
              <a:rPr lang="fr-FR" sz="1200" dirty="0" err="1"/>
              <a:t>find</a:t>
            </a:r>
            <a:r>
              <a:rPr lang="fr-FR" sz="1200" dirty="0"/>
              <a:t> </a:t>
            </a:r>
            <a:r>
              <a:rPr lang="fr-FR" sz="1200" dirty="0" err="1"/>
              <a:t>fault</a:t>
            </a:r>
            <a:r>
              <a:rPr lang="fr-FR" sz="1200" dirty="0"/>
              <a:t> in </a:t>
            </a:r>
            <a:r>
              <a:rPr lang="fr-FR" sz="1200" dirty="0" err="1"/>
              <a:t>your</a:t>
            </a:r>
            <a:r>
              <a:rPr lang="fr-FR" sz="1200" dirty="0"/>
              <a:t> </a:t>
            </a:r>
            <a:r>
              <a:rPr lang="fr-FR" sz="1200" dirty="0" err="1"/>
              <a:t>presentation</a:t>
            </a:r>
            <a:r>
              <a:rPr lang="fr-FR" sz="1200" dirty="0"/>
              <a:t>. In all </a:t>
            </a:r>
            <a:r>
              <a:rPr lang="fr-FR" sz="1200" dirty="0" err="1"/>
              <a:t>these</a:t>
            </a:r>
            <a:r>
              <a:rPr lang="fr-FR" sz="1200" dirty="0"/>
              <a:t> cases no </a:t>
            </a:r>
            <a:r>
              <a:rPr lang="fr-FR" sz="1200" dirty="0" err="1"/>
              <a:t>learning</a:t>
            </a:r>
            <a:r>
              <a:rPr lang="fr-FR" sz="1200" dirty="0"/>
              <a:t> </a:t>
            </a:r>
            <a:r>
              <a:rPr lang="fr-FR" sz="1200" dirty="0" err="1"/>
              <a:t>will</a:t>
            </a:r>
            <a:r>
              <a:rPr lang="fr-FR" sz="1200" dirty="0"/>
              <a:t> </a:t>
            </a:r>
            <a:r>
              <a:rPr lang="fr-FR" sz="1200" dirty="0" err="1"/>
              <a:t>happen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endParaRPr lang="fr-FR" sz="1200" b="1" dirty="0"/>
          </a:p>
          <a:p>
            <a:pPr marL="0" indent="0">
              <a:buNone/>
            </a:pPr>
            <a:endParaRPr lang="fr-FR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05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8113" y="514350"/>
            <a:ext cx="4570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Stolz</a:t>
            </a:r>
            <a:r>
              <a:rPr lang="fr-FR" dirty="0"/>
              <a:t>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Erfolgserlebnisse</a:t>
            </a:r>
            <a:r>
              <a:rPr lang="fr-FR" dirty="0"/>
              <a:t>:</a:t>
            </a:r>
            <a:r>
              <a:rPr lang="fr-FR" baseline="0" dirty="0"/>
              <a:t> </a:t>
            </a:r>
            <a:r>
              <a:rPr lang="fr-FR" baseline="0" dirty="0" err="1"/>
              <a:t>Dopamindusche</a:t>
            </a:r>
            <a:r>
              <a:rPr lang="fr-FR" baseline="0" dirty="0"/>
              <a:t> – </a:t>
            </a:r>
            <a:r>
              <a:rPr lang="fr-FR" baseline="0" dirty="0" err="1"/>
              <a:t>verlangt</a:t>
            </a:r>
            <a:r>
              <a:rPr lang="fr-FR" baseline="0" dirty="0"/>
              <a:t> </a:t>
            </a:r>
            <a:r>
              <a:rPr lang="fr-FR" baseline="0" dirty="0" err="1"/>
              <a:t>nach</a:t>
            </a:r>
            <a:r>
              <a:rPr lang="fr-FR" baseline="0" dirty="0"/>
              <a:t> </a:t>
            </a:r>
            <a:r>
              <a:rPr lang="fr-FR" baseline="0" dirty="0" err="1"/>
              <a:t>Wiederholung</a:t>
            </a:r>
            <a:r>
              <a:rPr lang="fr-FR" baseline="0" dirty="0"/>
              <a:t>! – positive </a:t>
            </a:r>
            <a:r>
              <a:rPr lang="fr-FR" baseline="0" dirty="0" err="1"/>
              <a:t>Motivationsspirale</a:t>
            </a:r>
            <a:r>
              <a:rPr lang="fr-FR" baseline="0" dirty="0"/>
              <a:t> .. Internes </a:t>
            </a:r>
            <a:r>
              <a:rPr lang="fr-FR" baseline="0" dirty="0" err="1"/>
              <a:t>Belohnungssysstem</a:t>
            </a:r>
            <a:endParaRPr lang="fr-FR" baseline="0" dirty="0"/>
          </a:p>
          <a:p>
            <a:endParaRPr lang="fr-FR" baseline="0" dirty="0"/>
          </a:p>
          <a:p>
            <a:r>
              <a:rPr lang="fr-FR" baseline="0" dirty="0"/>
              <a:t>Portfolios (</a:t>
            </a:r>
            <a:r>
              <a:rPr lang="fr-FR" baseline="0" dirty="0" err="1"/>
              <a:t>epep</a:t>
            </a:r>
            <a:r>
              <a:rPr lang="fr-FR" baseline="0" dirty="0"/>
              <a:t>)</a:t>
            </a:r>
          </a:p>
          <a:p>
            <a:r>
              <a:rPr lang="fr-FR" baseline="0" dirty="0" err="1"/>
              <a:t>und</a:t>
            </a:r>
            <a:r>
              <a:rPr lang="fr-FR" baseline="0" dirty="0"/>
              <a:t> </a:t>
            </a:r>
            <a:r>
              <a:rPr lang="fr-FR" baseline="0" dirty="0" err="1"/>
              <a:t>Tall</a:t>
            </a:r>
            <a:r>
              <a:rPr lang="fr-FR" baseline="0" dirty="0"/>
              <a:t> Tales (</a:t>
            </a:r>
            <a:r>
              <a:rPr lang="fr-FR" baseline="0" dirty="0" err="1"/>
              <a:t>epep</a:t>
            </a:r>
            <a:r>
              <a:rPr lang="fr-FR" baseline="0" dirty="0"/>
              <a:t>) </a:t>
            </a:r>
            <a:r>
              <a:rPr lang="fr-FR" baseline="0" dirty="0" err="1"/>
              <a:t>Klick</a:t>
            </a:r>
            <a:r>
              <a:rPr lang="fr-FR" baseline="0" dirty="0"/>
              <a:t> on </a:t>
            </a:r>
            <a:r>
              <a:rPr lang="fr-FR" baseline="0" dirty="0" err="1"/>
              <a:t>pictures</a:t>
            </a:r>
            <a:r>
              <a:rPr lang="fr-FR" baseline="0" dirty="0"/>
              <a:t> – </a:t>
            </a:r>
            <a:r>
              <a:rPr lang="fr-FR" baseline="0" dirty="0" err="1"/>
              <a:t>hyperlinks</a:t>
            </a:r>
            <a:r>
              <a:rPr lang="fr-FR" baseline="0" dirty="0"/>
              <a:t>!</a:t>
            </a:r>
          </a:p>
          <a:p>
            <a:endParaRPr lang="fr-FR" baseline="0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680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6525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principles</a:t>
            </a:r>
            <a:r>
              <a:rPr lang="en-US" baseline="0" dirty="0"/>
              <a:t> of learning Caine and Caine – </a:t>
            </a:r>
            <a:r>
              <a:rPr lang="en-US" baseline="0" dirty="0" err="1"/>
              <a:t>abgeändert</a:t>
            </a:r>
            <a:r>
              <a:rPr lang="en-US" baseline="0" dirty="0"/>
              <a:t> 1990 – 2000 –</a:t>
            </a:r>
          </a:p>
          <a:p>
            <a:r>
              <a:rPr lang="en-US" baseline="0" dirty="0"/>
              <a:t> </a:t>
            </a:r>
            <a:r>
              <a:rPr lang="en-US" baseline="0" dirty="0" err="1"/>
              <a:t>Vergleiche</a:t>
            </a:r>
            <a:r>
              <a:rPr lang="en-US" baseline="0" dirty="0"/>
              <a:t> </a:t>
            </a:r>
            <a:r>
              <a:rPr lang="en-US" baseline="0" dirty="0" err="1"/>
              <a:t>meine</a:t>
            </a:r>
            <a:r>
              <a:rPr lang="en-US" baseline="0" dirty="0"/>
              <a:t> </a:t>
            </a:r>
            <a:r>
              <a:rPr lang="en-US" baseline="0" dirty="0" err="1"/>
              <a:t>Checkliste</a:t>
            </a:r>
            <a:r>
              <a:rPr lang="en-US" baseline="0" dirty="0"/>
              <a:t> </a:t>
            </a:r>
            <a:r>
              <a:rPr lang="en-US" baseline="0" dirty="0" err="1"/>
              <a:t>für</a:t>
            </a:r>
            <a:r>
              <a:rPr lang="en-US" baseline="0" dirty="0"/>
              <a:t> </a:t>
            </a:r>
            <a:r>
              <a:rPr lang="en-US" baseline="0" dirty="0" err="1"/>
              <a:t>gehirngerechten</a:t>
            </a:r>
            <a:r>
              <a:rPr lang="en-US" baseline="0" dirty="0"/>
              <a:t> </a:t>
            </a:r>
            <a:r>
              <a:rPr lang="en-US" baseline="0" dirty="0" err="1"/>
              <a:t>Unterricht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143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5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20.11.2023</a:t>
            </a:fld>
            <a:endParaRPr lang="de-A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9452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4456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20.11.2023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607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5072" y="639165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1216" y="3009903"/>
            <a:ext cx="609600" cy="441325"/>
          </a:xfrm>
        </p:spPr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20.11.2023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3"/>
            <a:ext cx="1930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5085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20.11.2023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74"/>
            <a:ext cx="609600" cy="441325"/>
          </a:xfrm>
        </p:spPr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90471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9" y="2743202"/>
            <a:ext cx="8640233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5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20.11.2023</a:t>
            </a:fld>
            <a:endParaRPr lang="de-AT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99452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7273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C5059103-57EF-4955-B694-EF924D68BCD6}" type="datetimeFigureOut">
              <a:rPr lang="de-AT" smtClean="0"/>
              <a:pPr/>
              <a:t>20.11.2023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6084109" y="1575654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69043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8" y="1524001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2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20.11.2023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de-AT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4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1042418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2446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20.11.2023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022"/>
            <a:ext cx="609600" cy="441325"/>
          </a:xfrm>
        </p:spPr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9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5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20.11.2023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A5F6EB0-0ACF-47C8-8809-594A32352EA2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1940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2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40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9136" y="638838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20.11.2023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2244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40"/>
            <a:ext cx="609600" cy="441325"/>
          </a:xfrm>
        </p:spPr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8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C5059103-57EF-4955-B694-EF924D68BCD6}" type="datetimeFigureOut">
              <a:rPr lang="de-AT" smtClean="0"/>
              <a:pPr/>
              <a:t>20.11.2023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4902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2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8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5059103-57EF-4955-B694-EF924D68BCD6}" type="datetimeFigureOut">
              <a:rPr lang="de-AT" smtClean="0"/>
              <a:pPr/>
              <a:t>20.11.2023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de-AT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40176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2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JPG"/><Relationship Id="rId4" Type="http://schemas.openxmlformats.org/officeDocument/2006/relationships/image" Target="../media/image48.jpeg"/><Relationship Id="rId9" Type="http://schemas.openxmlformats.org/officeDocument/2006/relationships/image" Target="../media/image53.png"/><Relationship Id="rId14" Type="http://schemas.openxmlformats.org/officeDocument/2006/relationships/hyperlink" Target="https://www.pngall.com/keys-png/download/58230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9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1003650" TargetMode="External"/><Relationship Id="rId13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12" Type="http://schemas.openxmlformats.org/officeDocument/2006/relationships/hyperlink" Target="http://pngimg.com/download/775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exels.com/photo/brown-and-white-espresso-in-white-coffee-mug-beside-coffee-beans-160834/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8.jpeg"/><Relationship Id="rId10" Type="http://schemas.openxmlformats.org/officeDocument/2006/relationships/hyperlink" Target="https://en.wikipedia.org/wiki/Scissors" TargetMode="External"/><Relationship Id="rId4" Type="http://schemas.openxmlformats.org/officeDocument/2006/relationships/hyperlink" Target="http://commons.wikimedia.org/wiki/File:Oxygen15.04.1-computer-laptop.svg" TargetMode="External"/><Relationship Id="rId9" Type="http://schemas.openxmlformats.org/officeDocument/2006/relationships/image" Target="../media/image10.jpeg"/><Relationship Id="rId14" Type="http://schemas.openxmlformats.org/officeDocument/2006/relationships/hyperlink" Target="http://cateatsinsg.blogspot.com/2014/07/platypus-kitchen-lunch-set-meals.html?spref=p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whats-on-your-mind-today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g&amp;ehk=7CQUj1efqqf2cC6Pbyoc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://epep.at/?page_id=49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jpeg"/><Relationship Id="rId4" Type="http://schemas.openxmlformats.org/officeDocument/2006/relationships/hyperlink" Target="http://www.gibster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5C6EC-7791-4BD5-87A9-382DBCF07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Welcome to…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C92C4-6828-4F01-9F12-677C2688D36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AT" sz="3600" dirty="0">
                <a:latin typeface="Comic Sans MS" panose="030F0702030302020204" pitchFamily="66" charset="0"/>
              </a:rPr>
              <a:t>Writing between Creativity and Task Achievement</a:t>
            </a:r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48688E-8A72-4290-B167-7913606DF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20" y="2696656"/>
            <a:ext cx="4568152" cy="3453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8B11C8-8710-445A-81D0-4AB8881FB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498" y="2741748"/>
            <a:ext cx="4074398" cy="2898042"/>
          </a:xfrm>
          <a:prstGeom prst="rect">
            <a:avLst/>
          </a:prstGeom>
        </p:spPr>
      </p:pic>
      <p:pic>
        <p:nvPicPr>
          <p:cNvPr id="7" name="Picture 6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8DAB6F15-0BBD-4335-A32E-9902DB516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8249">
            <a:off x="6521913" y="3144441"/>
            <a:ext cx="1877244" cy="280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56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9C8233BB-B9FB-FBA9-1111-126FD16BF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149" y="4785172"/>
            <a:ext cx="2352869" cy="1584802"/>
          </a:xfrm>
          <a:prstGeom prst="rect">
            <a:avLst/>
          </a:prstGeom>
        </p:spPr>
      </p:pic>
      <p:pic>
        <p:nvPicPr>
          <p:cNvPr id="29" name="Picture 28" descr="A group of pictures on a wall&#10;&#10;Description automatically generated">
            <a:extLst>
              <a:ext uri="{FF2B5EF4-FFF2-40B4-BE49-F238E27FC236}">
                <a16:creationId xmlns:a16="http://schemas.microsoft.com/office/drawing/2014/main" id="{C09F27BC-1BA0-0D1F-4728-7E12C1D30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796" y="3131617"/>
            <a:ext cx="2452739" cy="1807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8FB7D4-EEB2-D70B-880F-81DC0AF5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 to high quality writing</a:t>
            </a:r>
            <a:endParaRPr lang="en-AT" dirty="0"/>
          </a:p>
        </p:txBody>
      </p:sp>
      <p:pic>
        <p:nvPicPr>
          <p:cNvPr id="9" name="Content Placeholder 8" descr="A person writing on a book&#10;&#10;Description automatically generated">
            <a:extLst>
              <a:ext uri="{FF2B5EF4-FFF2-40B4-BE49-F238E27FC236}">
                <a16:creationId xmlns:a16="http://schemas.microsoft.com/office/drawing/2014/main" id="{95A629FD-DA82-E919-2428-9E96E99102F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" y="1528508"/>
            <a:ext cx="2921695" cy="1669540"/>
          </a:xfrm>
        </p:spPr>
      </p:pic>
      <p:pic>
        <p:nvPicPr>
          <p:cNvPr id="14" name="Picture 13" descr="A brown file folder with a white label&#10;&#10;Description automatically generated">
            <a:extLst>
              <a:ext uri="{FF2B5EF4-FFF2-40B4-BE49-F238E27FC236}">
                <a16:creationId xmlns:a16="http://schemas.microsoft.com/office/drawing/2014/main" id="{C4694D72-2926-5FC4-0341-0A21D15B02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36" y="3429000"/>
            <a:ext cx="1917348" cy="262481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9E2FB7-73F5-DDE9-1A33-E886C3DB9966}"/>
              </a:ext>
            </a:extLst>
          </p:cNvPr>
          <p:cNvCxnSpPr/>
          <p:nvPr/>
        </p:nvCxnSpPr>
        <p:spPr>
          <a:xfrm>
            <a:off x="461613" y="1529073"/>
            <a:ext cx="3110593" cy="435564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BE20A41-8CD8-B669-6761-9D80DC7A28E6}"/>
              </a:ext>
            </a:extLst>
          </p:cNvPr>
          <p:cNvCxnSpPr/>
          <p:nvPr/>
        </p:nvCxnSpPr>
        <p:spPr>
          <a:xfrm flipH="1">
            <a:off x="779689" y="1135701"/>
            <a:ext cx="2408465" cy="442009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Picture 20" descr="A close-up of various writing on a white board&#10;&#10;Description automatically generated">
            <a:extLst>
              <a:ext uri="{FF2B5EF4-FFF2-40B4-BE49-F238E27FC236}">
                <a16:creationId xmlns:a16="http://schemas.microsoft.com/office/drawing/2014/main" id="{FE9EC5F1-962F-A0E2-7414-EB3903BA00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458" y="1528508"/>
            <a:ext cx="1602227" cy="2265730"/>
          </a:xfrm>
          <a:prstGeom prst="rect">
            <a:avLst/>
          </a:prstGeom>
        </p:spPr>
      </p:pic>
      <p:pic>
        <p:nvPicPr>
          <p:cNvPr id="23" name="Picture 22" descr="A group of magazines on a carpet&#10;&#10;Description automatically generated">
            <a:extLst>
              <a:ext uri="{FF2B5EF4-FFF2-40B4-BE49-F238E27FC236}">
                <a16:creationId xmlns:a16="http://schemas.microsoft.com/office/drawing/2014/main" id="{903B0D92-A78C-CB69-AEDE-19661C2532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194" y="1528508"/>
            <a:ext cx="2540000" cy="1905000"/>
          </a:xfrm>
          <a:prstGeom prst="rect">
            <a:avLst/>
          </a:prstGeom>
        </p:spPr>
      </p:pic>
      <p:pic>
        <p:nvPicPr>
          <p:cNvPr id="25" name="Picture 24" descr="A purple face with white eyes&#10;&#10;Description automatically generated">
            <a:extLst>
              <a:ext uri="{FF2B5EF4-FFF2-40B4-BE49-F238E27FC236}">
                <a16:creationId xmlns:a16="http://schemas.microsoft.com/office/drawing/2014/main" id="{B0C8C9EF-427D-FA07-BA90-8AB979A930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8" y="4600575"/>
            <a:ext cx="1833495" cy="1753280"/>
          </a:xfrm>
          <a:prstGeom prst="rect">
            <a:avLst/>
          </a:prstGeom>
        </p:spPr>
      </p:pic>
      <p:pic>
        <p:nvPicPr>
          <p:cNvPr id="27" name="Picture 26" descr="A yellow smiley face with pink cheeks and a black background&#10;&#10;Description automatically generated">
            <a:extLst>
              <a:ext uri="{FF2B5EF4-FFF2-40B4-BE49-F238E27FC236}">
                <a16:creationId xmlns:a16="http://schemas.microsoft.com/office/drawing/2014/main" id="{C5D8153C-F36B-8842-E910-E4BE8F946E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76" y="987552"/>
            <a:ext cx="1957088" cy="1706336"/>
          </a:xfrm>
          <a:prstGeom prst="rect">
            <a:avLst/>
          </a:prstGeom>
        </p:spPr>
      </p:pic>
      <p:pic>
        <p:nvPicPr>
          <p:cNvPr id="31" name="Picture 30" descr="A group of people working on computers&#10;&#10;Description automatically generated">
            <a:extLst>
              <a:ext uri="{FF2B5EF4-FFF2-40B4-BE49-F238E27FC236}">
                <a16:creationId xmlns:a16="http://schemas.microsoft.com/office/drawing/2014/main" id="{3490CB7B-97CA-E824-9699-171D23F892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230" y="4213588"/>
            <a:ext cx="3680681" cy="143484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DC17BB8-2B9F-2804-1EB6-9F5E3D951C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3747" y="2583408"/>
            <a:ext cx="3454142" cy="15246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9A222A1-71C2-B0AD-D042-17935D9DC9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0372" y="4384023"/>
            <a:ext cx="1689784" cy="1969832"/>
          </a:xfrm>
          <a:prstGeom prst="rect">
            <a:avLst/>
          </a:prstGeom>
        </p:spPr>
      </p:pic>
      <p:pic>
        <p:nvPicPr>
          <p:cNvPr id="38" name="Picture 37" descr="A yellow key on a black background&#10;&#10;Description automatically generated">
            <a:extLst>
              <a:ext uri="{FF2B5EF4-FFF2-40B4-BE49-F238E27FC236}">
                <a16:creationId xmlns:a16="http://schemas.microsoft.com/office/drawing/2014/main" id="{3271B994-5764-F5D0-34D7-3AE5D4913E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rot="4852912">
            <a:off x="1775475" y="-5921"/>
            <a:ext cx="1282939" cy="135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4642-434D-4B0F-8B1E-FFC1D8659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 The GRASPS Frame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3DABEB-D2DC-4B89-8A44-393B15C30BD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410140" y="987552"/>
            <a:ext cx="7248588" cy="5334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03FEAB-C10E-401C-AE27-313684A3FCBF}"/>
              </a:ext>
            </a:extLst>
          </p:cNvPr>
          <p:cNvSpPr txBox="1"/>
          <p:nvPr/>
        </p:nvSpPr>
        <p:spPr>
          <a:xfrm>
            <a:off x="7642204" y="6375484"/>
            <a:ext cx="41393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50" dirty="0"/>
              <a:t>Source: Understanding by Design, Wiggins and McTighe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403348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5098805" y="381553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T"/>
          </a:p>
        </p:txBody>
      </p:sp>
      <p:sp>
        <p:nvSpPr>
          <p:cNvPr id="21" name="Oval 20"/>
          <p:cNvSpPr/>
          <p:nvPr/>
        </p:nvSpPr>
        <p:spPr>
          <a:xfrm>
            <a:off x="6898374" y="1583323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T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40456" y="263032"/>
            <a:ext cx="8534400" cy="620788"/>
          </a:xfrm>
        </p:spPr>
        <p:txBody>
          <a:bodyPr>
            <a:normAutofit/>
          </a:bodyPr>
          <a:lstStyle/>
          <a:p>
            <a:r>
              <a:rPr lang="en-US" sz="2800" dirty="0"/>
              <a:t>To cut the long story short… Learning works best if…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206" y="1658332"/>
            <a:ext cx="1828800" cy="177092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154" y="890762"/>
            <a:ext cx="1828800" cy="177092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562" y="2311278"/>
            <a:ext cx="2665856" cy="26736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944574" y="6440997"/>
            <a:ext cx="253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403" y="962124"/>
            <a:ext cx="1828800" cy="1771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4420" y="2987536"/>
            <a:ext cx="1888370" cy="1828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4371" y="4151250"/>
            <a:ext cx="1828800" cy="17709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7816" y="4409423"/>
            <a:ext cx="1888565" cy="1828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8750" y="4276290"/>
            <a:ext cx="1917799" cy="1923406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6573803" y="1672009"/>
            <a:ext cx="1595218" cy="1566772"/>
          </a:xfrm>
          <a:custGeom>
            <a:avLst/>
            <a:gdLst>
              <a:gd name="connsiteX0" fmla="*/ 0 w 1441436"/>
              <a:gd name="connsiteY0" fmla="*/ 720800 h 1441600"/>
              <a:gd name="connsiteX1" fmla="*/ 720718 w 1441436"/>
              <a:gd name="connsiteY1" fmla="*/ 0 h 1441600"/>
              <a:gd name="connsiteX2" fmla="*/ 1441436 w 1441436"/>
              <a:gd name="connsiteY2" fmla="*/ 720800 h 1441600"/>
              <a:gd name="connsiteX3" fmla="*/ 720718 w 1441436"/>
              <a:gd name="connsiteY3" fmla="*/ 1441600 h 1441600"/>
              <a:gd name="connsiteX4" fmla="*/ 0 w 1441436"/>
              <a:gd name="connsiteY4" fmla="*/ 720800 h 14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1436" h="1441600">
                <a:moveTo>
                  <a:pt x="0" y="720800"/>
                </a:moveTo>
                <a:cubicBezTo>
                  <a:pt x="0" y="322713"/>
                  <a:pt x="322676" y="0"/>
                  <a:pt x="720718" y="0"/>
                </a:cubicBezTo>
                <a:cubicBezTo>
                  <a:pt x="1118760" y="0"/>
                  <a:pt x="1441436" y="322713"/>
                  <a:pt x="1441436" y="720800"/>
                </a:cubicBezTo>
                <a:cubicBezTo>
                  <a:pt x="1441436" y="1118887"/>
                  <a:pt x="1118760" y="1441600"/>
                  <a:pt x="720718" y="1441600"/>
                </a:cubicBezTo>
                <a:cubicBezTo>
                  <a:pt x="322676" y="1441600"/>
                  <a:pt x="0" y="1118887"/>
                  <a:pt x="0" y="720800"/>
                </a:cubicBezTo>
                <a:close/>
              </a:path>
            </a:pathLst>
          </a:cu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053" tIns="272077" rIns="272053" bIns="272077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dirty="0">
              <a:solidFill>
                <a:schemeClr val="tx1"/>
              </a:solidFill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dirty="0">
              <a:solidFill>
                <a:schemeClr val="tx1"/>
              </a:solidFill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err="1">
                <a:solidFill>
                  <a:srgbClr val="FF0000"/>
                </a:solidFill>
              </a:rPr>
              <a:t>Speicherung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12"/>
          <a:stretch>
            <a:fillRect/>
          </a:stretch>
        </p:blipFill>
        <p:spPr>
          <a:xfrm>
            <a:off x="6769167" y="2225113"/>
            <a:ext cx="1828800" cy="18637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69167" y="3326881"/>
            <a:ext cx="1828800" cy="18230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6" name="Oval 15"/>
          <p:cNvSpPr/>
          <p:nvPr/>
        </p:nvSpPr>
        <p:spPr>
          <a:xfrm>
            <a:off x="8464787" y="1196693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T"/>
          </a:p>
        </p:txBody>
      </p:sp>
      <p:sp>
        <p:nvSpPr>
          <p:cNvPr id="17" name="Oval 16"/>
          <p:cNvSpPr/>
          <p:nvPr/>
        </p:nvSpPr>
        <p:spPr>
          <a:xfrm>
            <a:off x="2652756" y="4311280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T"/>
          </a:p>
        </p:txBody>
      </p:sp>
      <p:sp>
        <p:nvSpPr>
          <p:cNvPr id="18" name="Oval 17"/>
          <p:cNvSpPr/>
          <p:nvPr/>
        </p:nvSpPr>
        <p:spPr>
          <a:xfrm>
            <a:off x="9725320" y="381553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T"/>
          </a:p>
        </p:txBody>
      </p:sp>
      <p:sp>
        <p:nvSpPr>
          <p:cNvPr id="19" name="Oval 18"/>
          <p:cNvSpPr/>
          <p:nvPr/>
        </p:nvSpPr>
        <p:spPr>
          <a:xfrm>
            <a:off x="2898766" y="119579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T"/>
          </a:p>
        </p:txBody>
      </p:sp>
      <p:sp>
        <p:nvSpPr>
          <p:cNvPr id="20" name="Oval 19"/>
          <p:cNvSpPr/>
          <p:nvPr/>
        </p:nvSpPr>
        <p:spPr>
          <a:xfrm>
            <a:off x="8751239" y="5376343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T"/>
          </a:p>
        </p:txBody>
      </p:sp>
      <p:sp>
        <p:nvSpPr>
          <p:cNvPr id="22" name="Oval 21"/>
          <p:cNvSpPr/>
          <p:nvPr/>
        </p:nvSpPr>
        <p:spPr>
          <a:xfrm>
            <a:off x="2301012" y="241270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T"/>
          </a:p>
        </p:txBody>
      </p:sp>
      <p:sp>
        <p:nvSpPr>
          <p:cNvPr id="23" name="Oval 22"/>
          <p:cNvSpPr/>
          <p:nvPr/>
        </p:nvSpPr>
        <p:spPr>
          <a:xfrm>
            <a:off x="9193924" y="2371546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90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808" y="319291"/>
            <a:ext cx="4244470" cy="595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7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E8C1A-3ED2-4402-8755-A29218C64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Let‘s get ready…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26ADC-499B-48D6-8EDD-B6D3CFC2E7D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AT" dirty="0"/>
              <a:t>Today, you will need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F76694-8725-4CA5-9646-65942747A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84" y="2226474"/>
            <a:ext cx="2728617" cy="3872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983E1-FDE3-4BB9-B8FE-251F2B9A4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52934" y="1804527"/>
            <a:ext cx="2476248" cy="2476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28E566-2B21-4322-A653-BCF4C39522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45899" t="14400" r="2886" b="14084"/>
          <a:stretch/>
        </p:blipFill>
        <p:spPr>
          <a:xfrm>
            <a:off x="7087442" y="2213115"/>
            <a:ext cx="1215002" cy="1131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BF8F45-7702-4BA9-811E-CF74D5884D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13936" r="20899"/>
          <a:stretch/>
        </p:blipFill>
        <p:spPr>
          <a:xfrm>
            <a:off x="4390303" y="4252537"/>
            <a:ext cx="1701633" cy="1740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air of scissors&#10;&#10;Description automatically generated">
            <a:extLst>
              <a:ext uri="{FF2B5EF4-FFF2-40B4-BE49-F238E27FC236}">
                <a16:creationId xmlns:a16="http://schemas.microsoft.com/office/drawing/2014/main" id="{0B731A25-D6F3-49BF-8711-4A8ACEE287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4006309">
            <a:off x="9199920" y="4828911"/>
            <a:ext cx="997160" cy="830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23D2D4-B998-4B56-BAE5-BA2EDB6FAB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996338" y="4214627"/>
            <a:ext cx="1816650" cy="1816650"/>
          </a:xfrm>
          <a:prstGeom prst="rect">
            <a:avLst/>
          </a:prstGeom>
        </p:spPr>
      </p:pic>
      <p:pic>
        <p:nvPicPr>
          <p:cNvPr id="20" name="Picture 19" descr="A picture containing table, food, plate, indoor&#10;&#10;Description automatically generated">
            <a:extLst>
              <a:ext uri="{FF2B5EF4-FFF2-40B4-BE49-F238E27FC236}">
                <a16:creationId xmlns:a16="http://schemas.microsoft.com/office/drawing/2014/main" id="{0864B81C-8B4D-42FD-A5FD-ADCEBE4FDE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248354" y="2020531"/>
            <a:ext cx="2262851" cy="1697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31827C-3FEE-46B9-B685-959BFE25EBF6}"/>
              </a:ext>
            </a:extLst>
          </p:cNvPr>
          <p:cNvSpPr txBox="1"/>
          <p:nvPr/>
        </p:nvSpPr>
        <p:spPr>
          <a:xfrm>
            <a:off x="9248353" y="3900544"/>
            <a:ext cx="2262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Lunchbreak: 12:30 – 14:00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116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E52C8DF-72F5-4826-8BCA-037E847A6CF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00674" y="1581676"/>
            <a:ext cx="7746415" cy="4572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335F1A-3A02-452B-B63F-AAD8287EE682}"/>
              </a:ext>
            </a:extLst>
          </p:cNvPr>
          <p:cNvSpPr txBox="1"/>
          <p:nvPr/>
        </p:nvSpPr>
        <p:spPr>
          <a:xfrm>
            <a:off x="2344911" y="3761187"/>
            <a:ext cx="6817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hlinkClick r:id="rId3"/>
              </a:rPr>
              <a:t>https://tinyurl.com/whats-on-your-mind-today</a:t>
            </a:r>
            <a:endParaRPr lang="en-US" sz="3600" dirty="0">
              <a:solidFill>
                <a:schemeClr val="bg2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3D5759-EBDF-4C78-B585-57F492D63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What‘s on your mind?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CD6C7A-5C31-4171-A427-2E74015EDBC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064" y="2590802"/>
            <a:ext cx="1928213" cy="1170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F7954E-D30D-4183-A45D-23C2CC42B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2550" y="2590801"/>
            <a:ext cx="103641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72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5098805" y="381553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T"/>
          </a:p>
        </p:txBody>
      </p:sp>
      <p:sp>
        <p:nvSpPr>
          <p:cNvPr id="21" name="Oval 20"/>
          <p:cNvSpPr/>
          <p:nvPr/>
        </p:nvSpPr>
        <p:spPr>
          <a:xfrm>
            <a:off x="6898374" y="1583323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T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51598" y="201582"/>
            <a:ext cx="8928992" cy="758825"/>
          </a:xfrm>
          <a:solidFill>
            <a:schemeClr val="accent3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How does our brain learn?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44574" y="6440997"/>
            <a:ext cx="253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467856" y="3410715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T"/>
          </a:p>
        </p:txBody>
      </p:sp>
      <p:sp>
        <p:nvSpPr>
          <p:cNvPr id="17" name="Oval 16"/>
          <p:cNvSpPr/>
          <p:nvPr/>
        </p:nvSpPr>
        <p:spPr>
          <a:xfrm>
            <a:off x="2652756" y="4311280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T"/>
          </a:p>
        </p:txBody>
      </p:sp>
      <p:sp>
        <p:nvSpPr>
          <p:cNvPr id="19" name="Oval 18"/>
          <p:cNvSpPr/>
          <p:nvPr/>
        </p:nvSpPr>
        <p:spPr>
          <a:xfrm>
            <a:off x="2898766" y="119579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T"/>
          </a:p>
        </p:txBody>
      </p:sp>
      <p:sp>
        <p:nvSpPr>
          <p:cNvPr id="22" name="Oval 21"/>
          <p:cNvSpPr/>
          <p:nvPr/>
        </p:nvSpPr>
        <p:spPr>
          <a:xfrm>
            <a:off x="2301012" y="241270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T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9026110" y="2806398"/>
            <a:ext cx="1554480" cy="15841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angle 2"/>
          <p:cNvSpPr/>
          <p:nvPr/>
        </p:nvSpPr>
        <p:spPr>
          <a:xfrm>
            <a:off x="1694377" y="1123817"/>
            <a:ext cx="657676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Learning is a chemical process </a:t>
            </a:r>
          </a:p>
          <a:p>
            <a:r>
              <a:rPr lang="en-US" sz="2400" b="1" dirty="0">
                <a:solidFill>
                  <a:prstClr val="black"/>
                </a:solidFill>
              </a:rPr>
              <a:t>that changes the brain.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4378" y="3147284"/>
            <a:ext cx="3921266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Turning the brain “on”:</a:t>
            </a:r>
          </a:p>
          <a:p>
            <a:r>
              <a:rPr lang="en-US" sz="2400" b="1" dirty="0">
                <a:solidFill>
                  <a:prstClr val="black"/>
                </a:solidFill>
              </a:rPr>
              <a:t>The role of the limbic</a:t>
            </a:r>
          </a:p>
          <a:p>
            <a:r>
              <a:rPr lang="en-US" sz="2400" b="1" dirty="0">
                <a:solidFill>
                  <a:prstClr val="black"/>
                </a:solidFill>
              </a:rPr>
              <a:t>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1694378" y="5170428"/>
            <a:ext cx="4445448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Constructing new concepts</a:t>
            </a:r>
          </a:p>
          <a:p>
            <a:r>
              <a:rPr lang="en-US" sz="2400" b="1" dirty="0">
                <a:solidFill>
                  <a:prstClr val="black"/>
                </a:solidFill>
              </a:rPr>
              <a:t>and knowledge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972" y="900161"/>
            <a:ext cx="1641122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344" y="2901433"/>
            <a:ext cx="1554480" cy="150528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215" y="4890831"/>
            <a:ext cx="1554480" cy="15590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4573" y="4910045"/>
            <a:ext cx="1554480" cy="15052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6817" y="4890831"/>
            <a:ext cx="1554480" cy="15052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6110" y="4916340"/>
            <a:ext cx="1554480" cy="15054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6019" y="931502"/>
            <a:ext cx="1605279" cy="1554480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9037690" y="944252"/>
            <a:ext cx="1463040" cy="1463040"/>
          </a:xfrm>
          <a:custGeom>
            <a:avLst/>
            <a:gdLst>
              <a:gd name="connsiteX0" fmla="*/ 0 w 1441436"/>
              <a:gd name="connsiteY0" fmla="*/ 720800 h 1441600"/>
              <a:gd name="connsiteX1" fmla="*/ 720718 w 1441436"/>
              <a:gd name="connsiteY1" fmla="*/ 0 h 1441600"/>
              <a:gd name="connsiteX2" fmla="*/ 1441436 w 1441436"/>
              <a:gd name="connsiteY2" fmla="*/ 720800 h 1441600"/>
              <a:gd name="connsiteX3" fmla="*/ 720718 w 1441436"/>
              <a:gd name="connsiteY3" fmla="*/ 1441600 h 1441600"/>
              <a:gd name="connsiteX4" fmla="*/ 0 w 1441436"/>
              <a:gd name="connsiteY4" fmla="*/ 720800 h 14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1436" h="1441600">
                <a:moveTo>
                  <a:pt x="0" y="720800"/>
                </a:moveTo>
                <a:cubicBezTo>
                  <a:pt x="0" y="322713"/>
                  <a:pt x="322676" y="0"/>
                  <a:pt x="720718" y="0"/>
                </a:cubicBezTo>
                <a:cubicBezTo>
                  <a:pt x="1118760" y="0"/>
                  <a:pt x="1441436" y="322713"/>
                  <a:pt x="1441436" y="720800"/>
                </a:cubicBezTo>
                <a:cubicBezTo>
                  <a:pt x="1441436" y="1118887"/>
                  <a:pt x="1118760" y="1441600"/>
                  <a:pt x="720718" y="1441600"/>
                </a:cubicBezTo>
                <a:cubicBezTo>
                  <a:pt x="322676" y="1441600"/>
                  <a:pt x="0" y="1118887"/>
                  <a:pt x="0" y="720800"/>
                </a:cubicBezTo>
                <a:close/>
              </a:path>
            </a:pathLst>
          </a:cu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053" tIns="272077" rIns="272053" bIns="272077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dirty="0">
              <a:solidFill>
                <a:prstClr val="black"/>
              </a:solidFill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dirty="0">
              <a:solidFill>
                <a:prstClr val="black"/>
              </a:solidFill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err="1">
                <a:solidFill>
                  <a:srgbClr val="FF0000"/>
                </a:solidFill>
              </a:rPr>
              <a:t>Speicherung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2299" y="2884286"/>
            <a:ext cx="1605114" cy="15544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77068" y="2816552"/>
            <a:ext cx="1554480" cy="15495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6566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332656"/>
            <a:ext cx="8784976" cy="576064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Part 1: Learning is a physical-chemical process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9536" y="1723214"/>
            <a:ext cx="3960440" cy="387798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“Teaching is the art of changing the brain. …. I mean, creating conditions that lead to change in a learner’s brain.”</a:t>
            </a:r>
          </a:p>
          <a:p>
            <a:r>
              <a:rPr lang="en-US" dirty="0"/>
              <a:t>James E. </a:t>
            </a:r>
            <a:r>
              <a:rPr lang="en-US" dirty="0" err="1"/>
              <a:t>Zull</a:t>
            </a:r>
            <a:r>
              <a:rPr lang="en-US" dirty="0"/>
              <a:t>, p.5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r="49674"/>
          <a:stretch/>
        </p:blipFill>
        <p:spPr>
          <a:xfrm>
            <a:off x="6240017" y="1701276"/>
            <a:ext cx="3985788" cy="39599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84032" y="5877272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© MPI von </a:t>
            </a:r>
            <a:r>
              <a:rPr lang="en-US" sz="800" dirty="0" err="1"/>
              <a:t>Neurobiologie</a:t>
            </a:r>
            <a:r>
              <a:rPr lang="en-US" sz="800" dirty="0"/>
              <a:t> Meyer, in http://www.news-medical.net/news/20140422/791/German.aspx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4047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452261">
            <a:off x="1826570" y="1048095"/>
            <a:ext cx="2357672" cy="1119271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What are the practical consequences?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847528" y="2492897"/>
            <a:ext cx="2362200" cy="3577723"/>
          </a:xfrm>
        </p:spPr>
        <p:txBody>
          <a:bodyPr/>
          <a:lstStyle/>
          <a:p>
            <a:endParaRPr lang="en-US" dirty="0"/>
          </a:p>
          <a:p>
            <a:r>
              <a:rPr lang="en-US" sz="2000" b="1" dirty="0"/>
              <a:t>A little experiment….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648200" y="1851088"/>
            <a:ext cx="5638800" cy="3522128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888088" y="548680"/>
            <a:ext cx="3528392" cy="1944216"/>
          </a:xfrm>
          <a:prstGeom prst="cloudCallout">
            <a:avLst>
              <a:gd name="adj1" fmla="val -32180"/>
              <a:gd name="adj2" fmla="val 109532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Neurons that fire together </a:t>
            </a:r>
          </a:p>
          <a:p>
            <a:pPr algn="ctr"/>
            <a:r>
              <a:rPr lang="en-US" sz="2800" dirty="0"/>
              <a:t>wire together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39816" y="6453336"/>
            <a:ext cx="59766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http://www.extremetech.com/extreme/179223-the-first-real-time-non-invasive-imaging-of-neurons-forming-a-neural-network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4173066"/>
            <a:ext cx="1200150" cy="1200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632" y="200633"/>
            <a:ext cx="696094" cy="6960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36077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442" y="2597892"/>
            <a:ext cx="1939201" cy="1582461"/>
          </a:xfrm>
          <a:prstGeom prst="rect">
            <a:avLst/>
          </a:prstGeom>
        </p:spPr>
      </p:pic>
      <p:pic>
        <p:nvPicPr>
          <p:cNvPr id="26" name="Picture 25" descr="The &lt;strong&gt;amygdala&lt;/strong&gt;: a full brain integrator in the face of fear | Knowing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35" y="2596692"/>
            <a:ext cx="1940088" cy="15848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Emotions are the                    to the brain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972">
            <a:off x="5662772" y="632119"/>
            <a:ext cx="2099285" cy="1045797"/>
          </a:xfrm>
          <a:prstGeom prst="rect">
            <a:avLst/>
          </a:prstGeom>
        </p:spPr>
      </p:pic>
      <p:pic>
        <p:nvPicPr>
          <p:cNvPr id="6" name="Picture 5" descr="&lt;strong&gt;Music&lt;/strong&gt; Notes Stock by bassgeisha on DeviantAr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14" y="2570500"/>
            <a:ext cx="1437113" cy="713418"/>
          </a:xfrm>
          <a:prstGeom prst="rect">
            <a:avLst/>
          </a:prstGeom>
        </p:spPr>
      </p:pic>
      <p:pic>
        <p:nvPicPr>
          <p:cNvPr id="14" name="Picture 13" descr="EwwGrosser - &lt;strong&gt;Thalamus&lt;/strong&gt; - Period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32" y="2570502"/>
            <a:ext cx="1593927" cy="15939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94459" y="2221789"/>
            <a:ext cx="114329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dirty="0"/>
              <a:t>Stimulus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799416" y="2214788"/>
            <a:ext cx="12576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dirty="0"/>
              <a:t>Thalamus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799309" y="2255340"/>
            <a:ext cx="14862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dirty="0"/>
              <a:t>Amygdala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296462" y="2279259"/>
            <a:ext cx="320123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dirty="0"/>
              <a:t>Hippocampus and Cortex</a:t>
            </a:r>
            <a:endParaRPr lang="en-US" dirty="0"/>
          </a:p>
        </p:txBody>
      </p:sp>
      <p:sp>
        <p:nvSpPr>
          <p:cNvPr id="22" name="Arrow: Right 21"/>
          <p:cNvSpPr/>
          <p:nvPr/>
        </p:nvSpPr>
        <p:spPr>
          <a:xfrm>
            <a:off x="3287469" y="2892380"/>
            <a:ext cx="1143298" cy="342989"/>
          </a:xfrm>
          <a:prstGeom prst="rightArrow">
            <a:avLst>
              <a:gd name="adj1" fmla="val 52837"/>
              <a:gd name="adj2" fmla="val 50000"/>
            </a:avLst>
          </a:prstGeom>
          <a:solidFill>
            <a:srgbClr val="A7EA52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Arrow: Right 23"/>
          <p:cNvSpPr/>
          <p:nvPr/>
        </p:nvSpPr>
        <p:spPr>
          <a:xfrm rot="889129">
            <a:off x="4963335" y="3085805"/>
            <a:ext cx="1354880" cy="400154"/>
          </a:xfrm>
          <a:prstGeom prst="rightArrow">
            <a:avLst>
              <a:gd name="adj1" fmla="val 50000"/>
              <a:gd name="adj2" fmla="val 48784"/>
            </a:avLst>
          </a:prstGeom>
          <a:solidFill>
            <a:srgbClr val="A7EA52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solidFill>
                  <a:schemeClr val="accent5">
                    <a:lumMod val="75000"/>
                  </a:schemeClr>
                </a:solidFill>
              </a:rPr>
              <a:t>Important</a:t>
            </a:r>
            <a:endParaRPr lang="en-US" sz="13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" name="Arrow: Right 29"/>
          <p:cNvSpPr/>
          <p:nvPr/>
        </p:nvSpPr>
        <p:spPr>
          <a:xfrm rot="3425316">
            <a:off x="4453629" y="3673056"/>
            <a:ext cx="1335444" cy="412333"/>
          </a:xfrm>
          <a:prstGeom prst="rightArrow">
            <a:avLst>
              <a:gd name="adj1" fmla="val 52837"/>
              <a:gd name="adj2" fmla="val 50000"/>
            </a:avLst>
          </a:prstGeom>
          <a:solidFill>
            <a:srgbClr val="A7EA52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solidFill>
                  <a:schemeClr val="accent5">
                    <a:lumMod val="75000"/>
                  </a:schemeClr>
                </a:solidFill>
              </a:rPr>
              <a:t>unimportant</a:t>
            </a:r>
            <a:endParaRPr lang="en-US" sz="135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6" name="Picture 35" descr="Ver la imagen en su resolución original ‎ ((Imagen SVG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34" y="4434675"/>
            <a:ext cx="841715" cy="841715"/>
          </a:xfrm>
          <a:prstGeom prst="rect">
            <a:avLst/>
          </a:prstGeom>
        </p:spPr>
      </p:pic>
      <p:sp>
        <p:nvSpPr>
          <p:cNvPr id="37" name="Arrow: Right 36"/>
          <p:cNvSpPr/>
          <p:nvPr/>
        </p:nvSpPr>
        <p:spPr>
          <a:xfrm>
            <a:off x="6953474" y="3481966"/>
            <a:ext cx="2115101" cy="342989"/>
          </a:xfrm>
          <a:prstGeom prst="rightArrow">
            <a:avLst>
              <a:gd name="adj1" fmla="val 52837"/>
              <a:gd name="adj2" fmla="val 50000"/>
            </a:avLst>
          </a:prstGeom>
          <a:solidFill>
            <a:srgbClr val="A7EA52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solidFill>
                  <a:schemeClr val="accent5">
                    <a:lumMod val="75000"/>
                  </a:schemeClr>
                </a:solidFill>
              </a:rPr>
              <a:t>Ok, harmless</a:t>
            </a:r>
            <a:endParaRPr lang="en-US" sz="13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0" name="Explosion: 8 Points 39"/>
          <p:cNvSpPr/>
          <p:nvPr/>
        </p:nvSpPr>
        <p:spPr>
          <a:xfrm>
            <a:off x="8729397" y="2729216"/>
            <a:ext cx="402803" cy="395986"/>
          </a:xfrm>
          <a:prstGeom prst="irregularSeal1">
            <a:avLst/>
          </a:prstGeom>
          <a:solidFill>
            <a:srgbClr val="A7EA52"/>
          </a:solidFill>
          <a:ln>
            <a:solidFill>
              <a:srgbClr val="D269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Explosion: 8 Points 41"/>
          <p:cNvSpPr/>
          <p:nvPr/>
        </p:nvSpPr>
        <p:spPr>
          <a:xfrm>
            <a:off x="9303360" y="2852485"/>
            <a:ext cx="402803" cy="395986"/>
          </a:xfrm>
          <a:prstGeom prst="irregularSeal1">
            <a:avLst/>
          </a:prstGeom>
          <a:solidFill>
            <a:srgbClr val="A7EA52"/>
          </a:solidFill>
          <a:ln>
            <a:solidFill>
              <a:srgbClr val="D269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Explosion: 8 Points 42"/>
          <p:cNvSpPr/>
          <p:nvPr/>
        </p:nvSpPr>
        <p:spPr>
          <a:xfrm>
            <a:off x="8086178" y="2892380"/>
            <a:ext cx="472058" cy="458303"/>
          </a:xfrm>
          <a:prstGeom prst="irregularSeal1">
            <a:avLst/>
          </a:prstGeom>
          <a:solidFill>
            <a:srgbClr val="A7EA52"/>
          </a:solidFill>
          <a:ln>
            <a:solidFill>
              <a:srgbClr val="D269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Arrow: Right 43"/>
          <p:cNvSpPr/>
          <p:nvPr/>
        </p:nvSpPr>
        <p:spPr>
          <a:xfrm rot="3221630">
            <a:off x="6672945" y="4050635"/>
            <a:ext cx="1246981" cy="342989"/>
          </a:xfrm>
          <a:prstGeom prst="rightArrow">
            <a:avLst>
              <a:gd name="adj1" fmla="val 52837"/>
              <a:gd name="adj2" fmla="val 50000"/>
            </a:avLst>
          </a:prstGeom>
          <a:solidFill>
            <a:schemeClr val="accent5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solidFill>
                  <a:schemeClr val="tx1"/>
                </a:solidFill>
              </a:rPr>
              <a:t>dangerous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7" name="Arrow: Right 46"/>
          <p:cNvSpPr/>
          <p:nvPr/>
        </p:nvSpPr>
        <p:spPr>
          <a:xfrm rot="21156273">
            <a:off x="8079004" y="4877103"/>
            <a:ext cx="896930" cy="342989"/>
          </a:xfrm>
          <a:prstGeom prst="rightArrow">
            <a:avLst>
              <a:gd name="adj1" fmla="val 52837"/>
              <a:gd name="adj2" fmla="val 50000"/>
            </a:avLst>
          </a:prstGeom>
          <a:solidFill>
            <a:schemeClr val="accent5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solidFill>
                  <a:schemeClr val="tx1"/>
                </a:solidFill>
              </a:rPr>
              <a:t>fight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8" name="Arrow: Right 47"/>
          <p:cNvSpPr/>
          <p:nvPr/>
        </p:nvSpPr>
        <p:spPr>
          <a:xfrm rot="850794">
            <a:off x="8061766" y="5278129"/>
            <a:ext cx="896930" cy="342989"/>
          </a:xfrm>
          <a:prstGeom prst="rightArrow">
            <a:avLst>
              <a:gd name="adj1" fmla="val 52837"/>
              <a:gd name="adj2" fmla="val 50000"/>
            </a:avLst>
          </a:prstGeom>
          <a:solidFill>
            <a:schemeClr val="accent5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solidFill>
                  <a:schemeClr val="tx1"/>
                </a:solidFill>
              </a:rPr>
              <a:t>flight</a:t>
            </a: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8103" y="4721237"/>
            <a:ext cx="1112558" cy="1127903"/>
          </a:xfrm>
          <a:prstGeom prst="rect">
            <a:avLst/>
          </a:prstGeom>
        </p:spPr>
      </p:pic>
      <p:sp>
        <p:nvSpPr>
          <p:cNvPr id="50" name="Explosion 1 5"/>
          <p:cNvSpPr/>
          <p:nvPr/>
        </p:nvSpPr>
        <p:spPr>
          <a:xfrm rot="752760">
            <a:off x="8444738" y="4532274"/>
            <a:ext cx="2186618" cy="1411714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</a:rPr>
              <a:t>Alarm-system!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9956" y="983911"/>
            <a:ext cx="663170" cy="64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2" grpId="0" animBg="1"/>
      <p:bldP spid="24" grpId="0" animBg="1"/>
      <p:bldP spid="30" grpId="0" animBg="1"/>
      <p:bldP spid="37" grpId="0" animBg="1"/>
      <p:bldP spid="37" grpId="1" animBg="1"/>
      <p:bldP spid="40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19514" y="705806"/>
            <a:ext cx="2880320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32656"/>
            <a:ext cx="2362200" cy="2880320"/>
          </a:xfrm>
        </p:spPr>
        <p:txBody>
          <a:bodyPr/>
          <a:lstStyle/>
          <a:p>
            <a:br>
              <a:rPr lang="fr-FR" dirty="0">
                <a:solidFill>
                  <a:srgbClr val="FFC000"/>
                </a:solidFill>
              </a:rPr>
            </a:br>
            <a:br>
              <a:rPr lang="fr-FR" dirty="0">
                <a:solidFill>
                  <a:srgbClr val="FFC000"/>
                </a:solidFill>
              </a:rPr>
            </a:br>
            <a:br>
              <a:rPr lang="fr-FR" dirty="0">
                <a:solidFill>
                  <a:srgbClr val="FFC000"/>
                </a:solidFill>
              </a:rPr>
            </a:br>
            <a:r>
              <a:rPr lang="fr-FR" dirty="0" err="1">
                <a:solidFill>
                  <a:srgbClr val="FFC000"/>
                </a:solidFill>
              </a:rPr>
              <a:t>Yes</a:t>
            </a:r>
            <a:r>
              <a:rPr lang="fr-FR" dirty="0">
                <a:solidFill>
                  <a:srgbClr val="FFC000"/>
                </a:solidFill>
              </a:rPr>
              <a:t>, I </a:t>
            </a:r>
            <a:r>
              <a:rPr lang="fr-FR" dirty="0" err="1">
                <a:solidFill>
                  <a:srgbClr val="FFC000"/>
                </a:solidFill>
              </a:rPr>
              <a:t>did</a:t>
            </a:r>
            <a:r>
              <a:rPr lang="fr-FR" dirty="0">
                <a:solidFill>
                  <a:srgbClr val="FFC000"/>
                </a:solidFill>
              </a:rPr>
              <a:t> </a:t>
            </a:r>
            <a:r>
              <a:rPr lang="fr-FR" dirty="0" err="1">
                <a:solidFill>
                  <a:srgbClr val="FFC000"/>
                </a:solidFill>
              </a:rPr>
              <a:t>it!</a:t>
            </a:r>
            <a:br>
              <a:rPr lang="fr-FR" dirty="0">
                <a:solidFill>
                  <a:srgbClr val="FFC000"/>
                </a:solidFill>
              </a:rPr>
            </a:br>
            <a:br>
              <a:rPr lang="fr-FR" dirty="0">
                <a:solidFill>
                  <a:srgbClr val="FFC000"/>
                </a:solidFill>
              </a:rPr>
            </a:b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905000" y="3068962"/>
            <a:ext cx="2362200" cy="3057203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8" y="3212976"/>
            <a:ext cx="23526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5" y="3068961"/>
            <a:ext cx="1748885" cy="263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00541" y="663078"/>
            <a:ext cx="554461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5th </a:t>
            </a:r>
            <a:r>
              <a:rPr lang="fr-FR" sz="2800" dirty="0" err="1"/>
              <a:t>Principle</a:t>
            </a:r>
            <a:endParaRPr lang="fr-FR" sz="2800" dirty="0"/>
          </a:p>
          <a:p>
            <a:endParaRPr lang="fr-FR" sz="2800" dirty="0"/>
          </a:p>
          <a:p>
            <a:r>
              <a:rPr lang="fr-FR" sz="2000" dirty="0"/>
              <a:t>Challenge and </a:t>
            </a:r>
            <a:r>
              <a:rPr lang="fr-FR" sz="2000" dirty="0" err="1"/>
              <a:t>success</a:t>
            </a:r>
            <a:r>
              <a:rPr lang="fr-FR" sz="2000" dirty="0"/>
              <a:t> </a:t>
            </a:r>
            <a:r>
              <a:rPr lang="fr-FR" sz="2000" dirty="0" err="1"/>
              <a:t>facilitate</a:t>
            </a:r>
            <a:r>
              <a:rPr lang="fr-FR" sz="2000" dirty="0"/>
              <a:t> </a:t>
            </a:r>
            <a:r>
              <a:rPr lang="fr-FR" sz="2000" dirty="0" err="1"/>
              <a:t>learning</a:t>
            </a:r>
            <a:r>
              <a:rPr lang="fr-FR" sz="2000" dirty="0"/>
              <a:t> and </a:t>
            </a:r>
            <a:r>
              <a:rPr lang="fr-FR" sz="2000" dirty="0" err="1"/>
              <a:t>motivate</a:t>
            </a:r>
            <a:r>
              <a:rPr lang="fr-FR" sz="2000" dirty="0"/>
              <a:t> </a:t>
            </a:r>
            <a:r>
              <a:rPr lang="fr-FR" sz="2000" dirty="0" err="1"/>
              <a:t>learners</a:t>
            </a:r>
            <a:r>
              <a:rPr lang="fr-FR" sz="2000" dirty="0"/>
              <a:t> to </a:t>
            </a:r>
            <a:r>
              <a:rPr lang="fr-FR" sz="2000" dirty="0" err="1"/>
              <a:t>take</a:t>
            </a:r>
            <a:r>
              <a:rPr lang="fr-FR" sz="2000" dirty="0"/>
              <a:t> up the </a:t>
            </a:r>
            <a:r>
              <a:rPr lang="fr-FR" sz="2000" dirty="0" err="1"/>
              <a:t>next</a:t>
            </a:r>
            <a:r>
              <a:rPr lang="fr-FR" sz="2000" dirty="0"/>
              <a:t> challenge</a:t>
            </a:r>
            <a:r>
              <a:rPr lang="fr-FR" sz="2400" dirty="0"/>
              <a:t>.</a:t>
            </a:r>
          </a:p>
          <a:p>
            <a:r>
              <a:rPr lang="fr-FR" sz="2400" dirty="0"/>
              <a:t>                              </a:t>
            </a:r>
            <a:r>
              <a:rPr lang="fr-FR" sz="2000" dirty="0"/>
              <a:t>« Dopamine-cycle »</a:t>
            </a:r>
          </a:p>
          <a:p>
            <a:endParaRPr lang="fr-FR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625" y="163666"/>
            <a:ext cx="762933" cy="75816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8</a:t>
            </a:fld>
            <a:endParaRPr lang="de-AT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"/>
          </p:nvPr>
        </p:nvPicPr>
        <p:blipFill>
          <a:blip r:embed="rId7"/>
          <a:stretch>
            <a:fillRect/>
          </a:stretch>
        </p:blipFill>
        <p:spPr>
          <a:xfrm>
            <a:off x="6816081" y="3429000"/>
            <a:ext cx="3152643" cy="23644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3728" y="2276872"/>
            <a:ext cx="5356144" cy="401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3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47576"/>
            <a:ext cx="2362200" cy="1887265"/>
          </a:xfrm>
        </p:spPr>
        <p:txBody>
          <a:bodyPr/>
          <a:lstStyle/>
          <a:p>
            <a:r>
              <a:rPr lang="en-US" sz="4400" dirty="0"/>
              <a:t>FIP</a:t>
            </a:r>
            <a:br>
              <a:rPr lang="en-US" dirty="0"/>
            </a:br>
            <a:r>
              <a:rPr lang="en-US" dirty="0"/>
              <a:t>format</a:t>
            </a:r>
            <a:br>
              <a:rPr lang="en-US" dirty="0"/>
            </a:br>
            <a:r>
              <a:rPr lang="en-US" dirty="0"/>
              <a:t>imagination</a:t>
            </a:r>
            <a:br>
              <a:rPr lang="en-US" dirty="0"/>
            </a:br>
            <a:r>
              <a:rPr lang="en-US" dirty="0"/>
              <a:t>pride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34493" y="620688"/>
            <a:ext cx="5847184" cy="541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…under the „dopamine shower“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407" y="668455"/>
            <a:ext cx="804096" cy="904087"/>
          </a:xfrm>
          <a:prstGeom prst="rect">
            <a:avLst/>
          </a:prstGeom>
        </p:spPr>
      </p:pic>
      <p:sp>
        <p:nvSpPr>
          <p:cNvPr id="10" name="Explosion 1 9"/>
          <p:cNvSpPr/>
          <p:nvPr/>
        </p:nvSpPr>
        <p:spPr>
          <a:xfrm rot="20667077">
            <a:off x="1947357" y="2573534"/>
            <a:ext cx="2592292" cy="2710521"/>
          </a:xfrm>
          <a:prstGeom prst="irregularSeal1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Our stuff is cool enough to be published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90683" y="6422190"/>
            <a:ext cx="52359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http://www.cainelearning.com/wp-content/uploads/2013/08/Principles-Wheel.png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1505" y="5809569"/>
            <a:ext cx="297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www.gibsters.com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9</a:t>
            </a:fld>
            <a:endParaRPr lang="de-AT"/>
          </a:p>
        </p:txBody>
      </p:sp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36" y="1572542"/>
            <a:ext cx="5776099" cy="43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817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1144</Words>
  <Application>Microsoft Office PowerPoint</Application>
  <PresentationFormat>Widescreen</PresentationFormat>
  <Paragraphs>115</Paragraphs>
  <Slides>13</Slides>
  <Notes>7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Comic Sans MS</vt:lpstr>
      <vt:lpstr>Georgia</vt:lpstr>
      <vt:lpstr>Wingdings</vt:lpstr>
      <vt:lpstr>Wingdings 2</vt:lpstr>
      <vt:lpstr>Civic</vt:lpstr>
      <vt:lpstr>Welcome to…</vt:lpstr>
      <vt:lpstr>Let‘s get ready…</vt:lpstr>
      <vt:lpstr>What‘s on your mind?</vt:lpstr>
      <vt:lpstr>How does our brain learn?</vt:lpstr>
      <vt:lpstr>Part 1: Learning is a physical-chemical process</vt:lpstr>
      <vt:lpstr>  What are the practical consequences?</vt:lpstr>
      <vt:lpstr>Emotions are the                    to the brain</vt:lpstr>
      <vt:lpstr>   Yes, I did it!  </vt:lpstr>
      <vt:lpstr>FIP format imagination pride</vt:lpstr>
      <vt:lpstr>The key to high quality writing</vt:lpstr>
      <vt:lpstr> The GRASPS Frame</vt:lpstr>
      <vt:lpstr>To cut the long story short… Learning works best if…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does our brain learn?</dc:title>
  <dc:creator>Lis Polzleitner</dc:creator>
  <cp:lastModifiedBy>Lis Polzleitner</cp:lastModifiedBy>
  <cp:revision>22</cp:revision>
  <dcterms:created xsi:type="dcterms:W3CDTF">2016-01-24T17:08:33Z</dcterms:created>
  <dcterms:modified xsi:type="dcterms:W3CDTF">2023-11-20T10:37:01Z</dcterms:modified>
</cp:coreProperties>
</file>