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7CQUj1efqqf2cC6Pbyoc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89" r:id="rId2"/>
    <p:sldId id="390" r:id="rId3"/>
    <p:sldId id="388" r:id="rId4"/>
    <p:sldId id="258" r:id="rId5"/>
    <p:sldId id="339" r:id="rId6"/>
    <p:sldId id="324" r:id="rId7"/>
    <p:sldId id="386" r:id="rId8"/>
    <p:sldId id="277" r:id="rId9"/>
    <p:sldId id="374" r:id="rId10"/>
    <p:sldId id="387" r:id="rId11"/>
    <p:sldId id="351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46" d="100"/>
          <a:sy n="46" d="100"/>
        </p:scale>
        <p:origin x="3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2469-96D7-4D39-A56C-378C92EF0606}" type="datetimeFigureOut">
              <a:rPr lang="en-US" smtClean="0"/>
              <a:t>07-Nov-20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31D77-F86C-424D-B9F4-17E78B4D0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2000 --…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>
                <a:solidFill>
                  <a:prstClr val="black"/>
                </a:solidFill>
              </a:rPr>
              <a:t>Elisabeth Pölzleitner: Wie kommt die Sprache ins Gehirn?</a:t>
            </a: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9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is BIOLOGY – not PSYCHOLOGY</a:t>
            </a:r>
          </a:p>
          <a:p>
            <a:endParaRPr lang="en-US" dirty="0"/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wolle</a:t>
            </a:r>
            <a:r>
              <a:rPr lang="en-US" baseline="0" dirty="0" err="1"/>
              <a:t>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</a:t>
            </a:r>
            <a:r>
              <a:rPr lang="en-US" baseline="0" dirty="0" err="1"/>
              <a:t>heute</a:t>
            </a:r>
            <a:r>
              <a:rPr lang="en-US" baseline="0" dirty="0"/>
              <a:t> </a:t>
            </a:r>
            <a:r>
              <a:rPr lang="en-US" baseline="0" dirty="0" err="1"/>
              <a:t>anschauen</a:t>
            </a:r>
            <a:r>
              <a:rPr lang="en-US" baseline="0" dirty="0"/>
              <a:t> was das </a:t>
            </a:r>
            <a:r>
              <a:rPr lang="en-US" baseline="0" dirty="0" err="1"/>
              <a:t>bedeutet</a:t>
            </a:r>
            <a:r>
              <a:rPr lang="en-US" baseline="0" dirty="0"/>
              <a:t> und WIE </a:t>
            </a:r>
            <a:r>
              <a:rPr lang="en-US" baseline="0" dirty="0" err="1"/>
              <a:t>wir</a:t>
            </a:r>
            <a:r>
              <a:rPr lang="en-US" baseline="0" dirty="0"/>
              <a:t> das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LehrererInnen</a:t>
            </a:r>
            <a:r>
              <a:rPr lang="en-US" baseline="0" dirty="0"/>
              <a:t> </a:t>
            </a:r>
            <a:r>
              <a:rPr lang="en-US" baseline="0" dirty="0" err="1"/>
              <a:t>tun</a:t>
            </a:r>
            <a:r>
              <a:rPr lang="en-US" baseline="0" dirty="0"/>
              <a:t> </a:t>
            </a:r>
            <a:r>
              <a:rPr lang="en-US" baseline="0" dirty="0" err="1"/>
              <a:t>können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wollen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</a:t>
            </a:r>
            <a:r>
              <a:rPr lang="en-US" baseline="0" dirty="0" err="1"/>
              <a:t>anschauen</a:t>
            </a:r>
            <a:r>
              <a:rPr lang="en-US" baseline="0" dirty="0"/>
              <a:t> </a:t>
            </a:r>
            <a:r>
              <a:rPr lang="en-US" baseline="0" dirty="0" err="1"/>
              <a:t>warum</a:t>
            </a:r>
            <a:r>
              <a:rPr lang="en-US" baseline="0" dirty="0"/>
              <a:t> </a:t>
            </a:r>
            <a:r>
              <a:rPr lang="en-US" baseline="0" dirty="0" err="1"/>
              <a:t>gewisse</a:t>
            </a:r>
            <a:r>
              <a:rPr lang="en-US" baseline="0" dirty="0"/>
              <a:t> </a:t>
            </a:r>
            <a:r>
              <a:rPr lang="en-US" baseline="0" dirty="0" err="1"/>
              <a:t>Methoden</a:t>
            </a:r>
            <a:r>
              <a:rPr lang="en-US" baseline="0" dirty="0"/>
              <a:t> und </a:t>
            </a:r>
            <a:r>
              <a:rPr lang="en-US" baseline="0" dirty="0" err="1"/>
              <a:t>Übungstypen</a:t>
            </a:r>
            <a:r>
              <a:rPr lang="en-US" baseline="0" dirty="0"/>
              <a:t> </a:t>
            </a:r>
            <a:r>
              <a:rPr lang="en-US" baseline="0" dirty="0" err="1"/>
              <a:t>wirksamer</a:t>
            </a:r>
            <a:r>
              <a:rPr lang="en-US" baseline="0" dirty="0"/>
              <a:t> </a:t>
            </a:r>
            <a:r>
              <a:rPr lang="en-US" baseline="0" dirty="0" err="1"/>
              <a:t>sind</a:t>
            </a:r>
            <a:r>
              <a:rPr lang="en-US" baseline="0" dirty="0"/>
              <a:t> </a:t>
            </a:r>
            <a:r>
              <a:rPr lang="en-US" baseline="0" dirty="0" err="1"/>
              <a:t>als</a:t>
            </a:r>
            <a:r>
              <a:rPr lang="en-US" baseline="0" dirty="0"/>
              <a:t> </a:t>
            </a:r>
            <a:r>
              <a:rPr lang="en-US" baseline="0" dirty="0" err="1"/>
              <a:t>andere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haben</a:t>
            </a:r>
            <a:r>
              <a:rPr lang="en-US" baseline="0" dirty="0"/>
              <a:t> </a:t>
            </a:r>
            <a:r>
              <a:rPr lang="en-US" baseline="0" dirty="0" err="1"/>
              <a:t>wenig</a:t>
            </a:r>
            <a:r>
              <a:rPr lang="en-US" baseline="0" dirty="0"/>
              <a:t> </a:t>
            </a:r>
            <a:r>
              <a:rPr lang="en-US" baseline="0" dirty="0" err="1"/>
              <a:t>Zeit</a:t>
            </a:r>
            <a:r>
              <a:rPr lang="en-US" baseline="0" dirty="0"/>
              <a:t> – </a:t>
            </a:r>
            <a:r>
              <a:rPr lang="en-US" baseline="0" dirty="0" err="1"/>
              <a:t>Kompetenzen</a:t>
            </a:r>
            <a:r>
              <a:rPr lang="en-US" baseline="0" dirty="0"/>
              <a:t> – Matura – </a:t>
            </a:r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wollen</a:t>
            </a:r>
            <a:r>
              <a:rPr lang="en-US" baseline="0" dirty="0"/>
              <a:t> die </a:t>
            </a:r>
            <a:r>
              <a:rPr lang="en-US" baseline="0" dirty="0" err="1"/>
              <a:t>wenige</a:t>
            </a:r>
            <a:r>
              <a:rPr lang="en-US" baseline="0" dirty="0"/>
              <a:t> </a:t>
            </a:r>
            <a:r>
              <a:rPr lang="en-US" baseline="0" dirty="0" err="1"/>
              <a:t>Zeit</a:t>
            </a:r>
            <a:r>
              <a:rPr lang="en-US" baseline="0" dirty="0"/>
              <a:t> </a:t>
            </a:r>
            <a:r>
              <a:rPr lang="en-US" baseline="0" dirty="0" err="1"/>
              <a:t>im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 EFFIZIENT </a:t>
            </a:r>
            <a:r>
              <a:rPr lang="en-US" baseline="0" dirty="0" err="1"/>
              <a:t>nützen</a:t>
            </a:r>
            <a:r>
              <a:rPr lang="en-US" baseline="0" dirty="0"/>
              <a:t> und das  </a:t>
            </a:r>
            <a:r>
              <a:rPr lang="en-US" baseline="0" dirty="0" err="1"/>
              <a:t>lernen</a:t>
            </a:r>
            <a:r>
              <a:rPr lang="en-US" baseline="0" dirty="0"/>
              <a:t> </a:t>
            </a:r>
            <a:r>
              <a:rPr lang="en-US" baseline="0" dirty="0" err="1"/>
              <a:t>nicht</a:t>
            </a:r>
            <a:r>
              <a:rPr lang="en-US" baseline="0" dirty="0"/>
              <a:t> </a:t>
            </a:r>
            <a:r>
              <a:rPr lang="en-US" baseline="0" dirty="0" err="1"/>
              <a:t>nach</a:t>
            </a:r>
            <a:r>
              <a:rPr lang="en-US" baseline="0" dirty="0"/>
              <a:t> </a:t>
            </a:r>
            <a:r>
              <a:rPr lang="en-US" baseline="0" dirty="0" err="1"/>
              <a:t>Hause</a:t>
            </a:r>
            <a:r>
              <a:rPr lang="en-US" baseline="0" dirty="0"/>
              <a:t>  </a:t>
            </a:r>
            <a:r>
              <a:rPr lang="en-US" baseline="0" dirty="0" err="1"/>
              <a:t>auslagern</a:t>
            </a:r>
            <a:r>
              <a:rPr lang="en-US" baseline="0" dirty="0"/>
              <a:t>.</a:t>
            </a:r>
          </a:p>
          <a:p>
            <a:r>
              <a:rPr lang="en-US" baseline="0" dirty="0"/>
              <a:t>Die </a:t>
            </a:r>
            <a:r>
              <a:rPr lang="en-US" baseline="0" dirty="0" err="1"/>
              <a:t>Neurowiss</a:t>
            </a:r>
            <a:r>
              <a:rPr lang="en-US" baseline="0" dirty="0"/>
              <a:t>. </a:t>
            </a:r>
            <a:r>
              <a:rPr lang="en-US" baseline="0" dirty="0" err="1"/>
              <a:t>Können</a:t>
            </a:r>
            <a:r>
              <a:rPr lang="en-US" baseline="0" dirty="0"/>
              <a:t> </a:t>
            </a:r>
            <a:r>
              <a:rPr lang="en-US" baseline="0" dirty="0" err="1"/>
              <a:t>uns</a:t>
            </a:r>
            <a:r>
              <a:rPr lang="en-US" baseline="0" dirty="0"/>
              <a:t>  </a:t>
            </a:r>
            <a:r>
              <a:rPr lang="en-US" baseline="0" dirty="0" err="1"/>
              <a:t>Hinweise</a:t>
            </a:r>
            <a:r>
              <a:rPr lang="en-US" baseline="0" dirty="0"/>
              <a:t> </a:t>
            </a:r>
            <a:r>
              <a:rPr lang="en-US" baseline="0" dirty="0" err="1"/>
              <a:t>geben</a:t>
            </a:r>
            <a:r>
              <a:rPr lang="en-US" baseline="0" dirty="0"/>
              <a:t> was </a:t>
            </a:r>
            <a:r>
              <a:rPr lang="en-US" baseline="0" dirty="0" err="1"/>
              <a:t>wirkt</a:t>
            </a:r>
            <a:r>
              <a:rPr lang="en-US" baseline="0" dirty="0"/>
              <a:t> und wo “das </a:t>
            </a:r>
            <a:r>
              <a:rPr lang="en-US" baseline="0" dirty="0" err="1"/>
              <a:t>Hirn</a:t>
            </a:r>
            <a:r>
              <a:rPr lang="en-US" baseline="0" dirty="0"/>
              <a:t> </a:t>
            </a:r>
            <a:r>
              <a:rPr lang="en-US" baseline="0" dirty="0" err="1"/>
              <a:t>kalt</a:t>
            </a:r>
            <a:r>
              <a:rPr lang="en-US" baseline="0" dirty="0"/>
              <a:t> </a:t>
            </a:r>
            <a:r>
              <a:rPr lang="en-US" baseline="0" dirty="0" err="1"/>
              <a:t>bleibt</a:t>
            </a:r>
            <a:r>
              <a:rPr lang="en-US" baseline="0" dirty="0"/>
              <a:t>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2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Was </a:t>
            </a:r>
            <a:r>
              <a:rPr lang="en-US" baseline="0" dirty="0" err="1"/>
              <a:t>bedeutet</a:t>
            </a:r>
            <a:r>
              <a:rPr lang="en-US" baseline="0" dirty="0"/>
              <a:t> das in der Praxis: </a:t>
            </a:r>
            <a:r>
              <a:rPr lang="en-US" baseline="0" dirty="0" err="1"/>
              <a:t>Wir</a:t>
            </a:r>
            <a:r>
              <a:rPr lang="en-US" baseline="0" dirty="0"/>
              <a:t> </a:t>
            </a:r>
            <a:r>
              <a:rPr lang="en-US" baseline="0" dirty="0" err="1"/>
              <a:t>wissen</a:t>
            </a:r>
            <a:r>
              <a:rPr lang="en-US" baseline="0" dirty="0"/>
              <a:t>: Neurons that fire together wire together… -- </a:t>
            </a:r>
            <a:r>
              <a:rPr lang="en-US" baseline="0" dirty="0" err="1"/>
              <a:t>d.h</a:t>
            </a:r>
            <a:r>
              <a:rPr lang="en-US" baseline="0" dirty="0"/>
              <a:t>. das </a:t>
            </a:r>
            <a:r>
              <a:rPr lang="en-US" baseline="0" dirty="0" err="1"/>
              <a:t>gesamte</a:t>
            </a:r>
            <a:r>
              <a:rPr lang="en-US" baseline="0" dirty="0"/>
              <a:t> </a:t>
            </a:r>
            <a:r>
              <a:rPr lang="en-US" baseline="0" dirty="0" err="1"/>
              <a:t>Netz</a:t>
            </a:r>
            <a:r>
              <a:rPr lang="en-US" baseline="0" dirty="0"/>
              <a:t> </a:t>
            </a:r>
            <a:r>
              <a:rPr lang="en-US" baseline="0" dirty="0" err="1"/>
              <a:t>wird</a:t>
            </a:r>
            <a:r>
              <a:rPr lang="en-US" baseline="0" dirty="0"/>
              <a:t> </a:t>
            </a:r>
            <a:r>
              <a:rPr lang="en-US" baseline="0" dirty="0" err="1"/>
              <a:t>aktiviert</a:t>
            </a:r>
            <a:r>
              <a:rPr lang="en-US" baseline="0" dirty="0"/>
              <a:t> </a:t>
            </a:r>
            <a:r>
              <a:rPr lang="en-US" baseline="0" dirty="0" err="1"/>
              <a:t>wenn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an </a:t>
            </a:r>
            <a:r>
              <a:rPr lang="en-US" baseline="0" dirty="0" err="1"/>
              <a:t>einer</a:t>
            </a:r>
            <a:r>
              <a:rPr lang="en-US" baseline="0" dirty="0"/>
              <a:t> </a:t>
            </a:r>
            <a:r>
              <a:rPr lang="en-US" baseline="0" dirty="0" err="1"/>
              <a:t>Stelle</a:t>
            </a:r>
            <a:r>
              <a:rPr lang="en-US" baseline="0" dirty="0"/>
              <a:t> </a:t>
            </a:r>
            <a:r>
              <a:rPr lang="en-US" baseline="0" dirty="0" err="1"/>
              <a:t>ausgelöst</a:t>
            </a:r>
            <a:r>
              <a:rPr lang="en-US" baseline="0" dirty="0"/>
              <a:t> </a:t>
            </a:r>
            <a:r>
              <a:rPr lang="en-US" baseline="0" dirty="0" err="1"/>
              <a:t>wird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Let’s try this out: </a:t>
            </a:r>
            <a:r>
              <a:rPr lang="en-US" baseline="0" dirty="0" err="1"/>
              <a:t>Schließen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kurz</a:t>
            </a:r>
            <a:r>
              <a:rPr lang="en-US" baseline="0" dirty="0"/>
              <a:t> die </a:t>
            </a:r>
            <a:r>
              <a:rPr lang="en-US" baseline="0" dirty="0" err="1"/>
              <a:t>Augen</a:t>
            </a:r>
            <a:r>
              <a:rPr lang="en-US" baseline="0" dirty="0"/>
              <a:t> und </a:t>
            </a:r>
            <a:r>
              <a:rPr lang="en-US" baseline="0" dirty="0" err="1"/>
              <a:t>denken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an </a:t>
            </a:r>
            <a:r>
              <a:rPr lang="en-US" baseline="0" dirty="0" err="1"/>
              <a:t>Vannillekipferl</a:t>
            </a:r>
            <a:r>
              <a:rPr lang="en-US" baseline="0" dirty="0"/>
              <a:t>.      ……… </a:t>
            </a:r>
            <a:r>
              <a:rPr lang="en-US" baseline="0" dirty="0" err="1"/>
              <a:t>tauschen</a:t>
            </a:r>
            <a:r>
              <a:rPr lang="en-US" baseline="0" dirty="0"/>
              <a:t> </a:t>
            </a:r>
            <a:r>
              <a:rPr lang="en-US" baseline="0" dirty="0" err="1"/>
              <a:t>Sie</a:t>
            </a:r>
            <a:r>
              <a:rPr lang="en-US" baseline="0" dirty="0"/>
              <a:t> </a:t>
            </a:r>
            <a:r>
              <a:rPr lang="en-US" baseline="0" dirty="0" err="1"/>
              <a:t>ganz</a:t>
            </a:r>
            <a:r>
              <a:rPr lang="en-US" baseline="0" dirty="0"/>
              <a:t> </a:t>
            </a:r>
            <a:r>
              <a:rPr lang="en-US" baseline="0" dirty="0" err="1"/>
              <a:t>kurz</a:t>
            </a:r>
            <a:r>
              <a:rPr lang="en-US" baseline="0" dirty="0"/>
              <a:t> </a:t>
            </a:r>
            <a:r>
              <a:rPr lang="en-US" baseline="0" dirty="0" err="1"/>
              <a:t>aus.</a:t>
            </a:r>
            <a:r>
              <a:rPr lang="en-US" baseline="0" dirty="0"/>
              <a:t>.  (</a:t>
            </a:r>
            <a:r>
              <a:rPr lang="en-US" baseline="0" dirty="0" err="1"/>
              <a:t>sehen</a:t>
            </a:r>
            <a:r>
              <a:rPr lang="en-US" baseline="0" dirty="0"/>
              <a:t>, </a:t>
            </a:r>
            <a:r>
              <a:rPr lang="en-US" baseline="0" dirty="0" err="1"/>
              <a:t>schmecken</a:t>
            </a:r>
            <a:r>
              <a:rPr lang="en-US" baseline="0" dirty="0"/>
              <a:t>, </a:t>
            </a:r>
            <a:r>
              <a:rPr lang="en-US" baseline="0" dirty="0" err="1"/>
              <a:t>riechen</a:t>
            </a:r>
            <a:r>
              <a:rPr lang="en-US" baseline="0" dirty="0"/>
              <a:t>, x-mas, </a:t>
            </a:r>
            <a:r>
              <a:rPr lang="en-US" baseline="0" dirty="0" err="1"/>
              <a:t>bröselt</a:t>
            </a:r>
            <a:r>
              <a:rPr lang="en-US" baseline="0" dirty="0"/>
              <a:t>… 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Bild</a:t>
            </a:r>
            <a:r>
              <a:rPr lang="en-US" dirty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Hohn</a:t>
            </a:r>
            <a:r>
              <a:rPr lang="en-US" dirty="0"/>
              <a:t> Hewitt,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real-time, non-invasive imaging of neurons forming a neural network”, </a:t>
            </a:r>
            <a:r>
              <a:rPr lang="en-US" dirty="0"/>
              <a:t>28.3. 2014, www.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ExttremeTech.com,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http://www.extremetech.com/extreme/179223-the-first-real-time-non-invasive-imaging-of-neurons-forming-a-neural-network am 03.10.2015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43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</a:rPr>
              <a:t>click</a:t>
            </a:r>
            <a:endParaRPr lang="fr-FR" dirty="0"/>
          </a:p>
          <a:p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follow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along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typical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steps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from</a:t>
            </a:r>
            <a:r>
              <a:rPr lang="fr-FR" sz="1200" dirty="0">
                <a:solidFill>
                  <a:schemeClr val="bg1"/>
                </a:solidFill>
              </a:rPr>
              <a:t> input to </a:t>
            </a:r>
            <a:r>
              <a:rPr lang="fr-FR" sz="1200" dirty="0" err="1">
                <a:solidFill>
                  <a:schemeClr val="bg1"/>
                </a:solidFill>
              </a:rPr>
              <a:t>learning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endParaRPr lang="fr-FR" sz="1200" b="1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 stimulus – in </a:t>
            </a:r>
            <a:r>
              <a:rPr lang="fr-FR" sz="1200" dirty="0" err="1">
                <a:solidFill>
                  <a:schemeClr val="bg1"/>
                </a:solidFill>
              </a:rPr>
              <a:t>this</a:t>
            </a:r>
            <a:r>
              <a:rPr lang="fr-FR" sz="1200" dirty="0">
                <a:solidFill>
                  <a:schemeClr val="bg1"/>
                </a:solidFill>
              </a:rPr>
              <a:t> case </a:t>
            </a:r>
            <a:r>
              <a:rPr lang="fr-FR" sz="1200" dirty="0" err="1">
                <a:solidFill>
                  <a:schemeClr val="bg1"/>
                </a:solidFill>
              </a:rPr>
              <a:t>let’s</a:t>
            </a:r>
            <a:r>
              <a:rPr lang="fr-FR" sz="1200" dirty="0">
                <a:solidFill>
                  <a:schemeClr val="bg1"/>
                </a:solidFill>
              </a:rPr>
              <a:t> assume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sound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waves</a:t>
            </a:r>
            <a:r>
              <a:rPr lang="fr-FR" sz="1200" dirty="0">
                <a:solidFill>
                  <a:schemeClr val="bg1"/>
                </a:solidFill>
              </a:rPr>
              <a:t> – the </a:t>
            </a:r>
            <a:r>
              <a:rPr lang="fr-FR" sz="1200" dirty="0" err="1">
                <a:solidFill>
                  <a:schemeClr val="bg1"/>
                </a:solidFill>
              </a:rPr>
              <a:t>teacher’s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voice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enters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reaches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 </a:t>
            </a:r>
            <a:r>
              <a:rPr lang="fr-FR" sz="1200" dirty="0">
                <a:solidFill>
                  <a:schemeClr val="bg1"/>
                </a:solidFill>
              </a:rPr>
              <a:t>Thalamus. The Thalamus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part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limbic</a:t>
            </a:r>
            <a:r>
              <a:rPr lang="fr-FR" sz="1200" dirty="0">
                <a:solidFill>
                  <a:schemeClr val="bg1"/>
                </a:solidFill>
              </a:rPr>
              <a:t> system –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center.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2 options: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The Thalamus </a:t>
            </a:r>
            <a:r>
              <a:rPr lang="fr-FR" sz="1200" dirty="0" err="1">
                <a:solidFill>
                  <a:schemeClr val="bg1"/>
                </a:solidFill>
              </a:rPr>
              <a:t>filters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information: if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signal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irrelevent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discarded</a:t>
            </a:r>
            <a:r>
              <a:rPr lang="fr-FR" sz="1200" dirty="0">
                <a:solidFill>
                  <a:schemeClr val="bg1"/>
                </a:solidFill>
              </a:rPr>
              <a:t> –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goes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into</a:t>
            </a:r>
            <a:r>
              <a:rPr lang="fr-FR" sz="1200" dirty="0">
                <a:solidFill>
                  <a:schemeClr val="bg1"/>
                </a:solidFill>
              </a:rPr>
              <a:t>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bin. This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an important </a:t>
            </a:r>
            <a:r>
              <a:rPr lang="fr-FR" sz="1200" dirty="0" err="1">
                <a:solidFill>
                  <a:schemeClr val="bg1"/>
                </a:solidFill>
              </a:rPr>
              <a:t>filter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do not </a:t>
            </a:r>
            <a:r>
              <a:rPr lang="fr-FR" sz="1200" dirty="0" err="1">
                <a:solidFill>
                  <a:schemeClr val="bg1"/>
                </a:solidFill>
              </a:rPr>
              <a:t>want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worry</a:t>
            </a:r>
            <a:r>
              <a:rPr lang="fr-FR" sz="1200" dirty="0">
                <a:solidFill>
                  <a:schemeClr val="bg1"/>
                </a:solidFill>
              </a:rPr>
              <a:t> about all </a:t>
            </a:r>
            <a:r>
              <a:rPr lang="fr-FR" sz="1200" dirty="0" err="1">
                <a:solidFill>
                  <a:schemeClr val="bg1"/>
                </a:solidFill>
              </a:rPr>
              <a:t>kinds</a:t>
            </a:r>
            <a:r>
              <a:rPr lang="fr-FR" sz="1200" dirty="0">
                <a:solidFill>
                  <a:schemeClr val="bg1"/>
                </a:solidFill>
              </a:rPr>
              <a:t> of background noise, cars passing by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irrelevant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environment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If the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perceived</a:t>
            </a:r>
            <a:r>
              <a:rPr lang="fr-FR" sz="1200" dirty="0">
                <a:solidFill>
                  <a:schemeClr val="bg1"/>
                </a:solidFill>
              </a:rPr>
              <a:t> as important –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 or at least </a:t>
            </a:r>
            <a:r>
              <a:rPr lang="fr-FR" sz="1200" dirty="0" err="1">
                <a:solidFill>
                  <a:schemeClr val="bg1"/>
                </a:solidFill>
              </a:rPr>
              <a:t>potentially</a:t>
            </a:r>
            <a:r>
              <a:rPr lang="fr-FR" sz="1200" dirty="0">
                <a:solidFill>
                  <a:schemeClr val="bg1"/>
                </a:solidFill>
              </a:rPr>
              <a:t> important, the Thalamus </a:t>
            </a:r>
            <a:r>
              <a:rPr lang="fr-FR" sz="1200" dirty="0" err="1">
                <a:solidFill>
                  <a:schemeClr val="bg1"/>
                </a:solidFill>
              </a:rPr>
              <a:t>will</a:t>
            </a:r>
            <a:r>
              <a:rPr lang="fr-FR" sz="1200" dirty="0">
                <a:solidFill>
                  <a:schemeClr val="bg1"/>
                </a:solidFill>
              </a:rPr>
              <a:t> let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through</a:t>
            </a:r>
            <a:r>
              <a:rPr lang="fr-FR" sz="1200" dirty="0">
                <a:solidFill>
                  <a:schemeClr val="bg1"/>
                </a:solidFill>
              </a:rPr>
              <a:t> – and </a:t>
            </a:r>
            <a:r>
              <a:rPr lang="fr-FR" sz="1200" dirty="0" err="1">
                <a:solidFill>
                  <a:schemeClr val="bg1"/>
                </a:solidFill>
              </a:rPr>
              <a:t>pass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Amygdala</a:t>
            </a:r>
            <a:r>
              <a:rPr lang="fr-FR" sz="1200" dirty="0">
                <a:solidFill>
                  <a:schemeClr val="bg1"/>
                </a:solidFill>
              </a:rPr>
              <a:t>. In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picture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two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yellow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almond-shaped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objects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Here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checked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their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emotional</a:t>
            </a:r>
            <a:r>
              <a:rPr lang="fr-FR" sz="1200" dirty="0">
                <a:solidFill>
                  <a:schemeClr val="bg1"/>
                </a:solidFill>
              </a:rPr>
              <a:t> content. Is the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associated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danger? … or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seem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harmless</a:t>
            </a:r>
            <a:r>
              <a:rPr lang="fr-FR" sz="1200" dirty="0">
                <a:solidFill>
                  <a:schemeClr val="bg1"/>
                </a:solidFill>
              </a:rPr>
              <a:t>? </a:t>
            </a:r>
            <a:r>
              <a:rPr lang="fr-FR" sz="1200" dirty="0" err="1">
                <a:solidFill>
                  <a:schemeClr val="bg1"/>
                </a:solidFill>
              </a:rPr>
              <a:t>Some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these</a:t>
            </a:r>
            <a:r>
              <a:rPr lang="fr-FR" sz="1200" dirty="0">
                <a:solidFill>
                  <a:schemeClr val="bg1"/>
                </a:solidFill>
              </a:rPr>
              <a:t> « danger »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innate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born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them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Humans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many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animals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afraid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fire</a:t>
            </a:r>
            <a:r>
              <a:rPr lang="fr-FR" sz="1200" dirty="0">
                <a:solidFill>
                  <a:schemeClr val="bg1"/>
                </a:solidFill>
              </a:rPr>
              <a:t> – </a:t>
            </a:r>
            <a:r>
              <a:rPr lang="fr-FR" sz="1200" dirty="0" err="1">
                <a:solidFill>
                  <a:schemeClr val="bg1"/>
                </a:solidFill>
              </a:rPr>
              <a:t>even</a:t>
            </a:r>
            <a:r>
              <a:rPr lang="fr-FR" sz="1200" dirty="0">
                <a:solidFill>
                  <a:schemeClr val="bg1"/>
                </a:solidFill>
              </a:rPr>
              <a:t> if </a:t>
            </a:r>
            <a:r>
              <a:rPr lang="fr-FR" sz="1200" dirty="0" err="1">
                <a:solidFill>
                  <a:schemeClr val="bg1"/>
                </a:solidFill>
              </a:rPr>
              <a:t>we</a:t>
            </a:r>
            <a:r>
              <a:rPr lang="fr-FR" sz="1200" dirty="0">
                <a:solidFill>
                  <a:schemeClr val="bg1"/>
                </a:solidFill>
              </a:rPr>
              <a:t> have not </a:t>
            </a:r>
            <a:r>
              <a:rPr lang="fr-FR" sz="1200" dirty="0" err="1">
                <a:solidFill>
                  <a:schemeClr val="bg1"/>
                </a:solidFill>
              </a:rPr>
              <a:t>yet</a:t>
            </a:r>
            <a:r>
              <a:rPr lang="fr-FR" sz="1200" dirty="0">
                <a:solidFill>
                  <a:schemeClr val="bg1"/>
                </a:solidFill>
              </a:rPr>
              <a:t> been </a:t>
            </a:r>
            <a:r>
              <a:rPr lang="fr-FR" sz="1200" dirty="0" err="1">
                <a:solidFill>
                  <a:schemeClr val="bg1"/>
                </a:solidFill>
              </a:rPr>
              <a:t>burned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dangers </a:t>
            </a:r>
            <a:r>
              <a:rPr lang="fr-FR" sz="1200" dirty="0" err="1">
                <a:solidFill>
                  <a:schemeClr val="bg1"/>
                </a:solidFill>
              </a:rPr>
              <a:t>need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be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learned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acquired</a:t>
            </a:r>
            <a:r>
              <a:rPr lang="fr-FR" sz="1200" dirty="0">
                <a:solidFill>
                  <a:schemeClr val="bg1"/>
                </a:solidFill>
              </a:rPr>
              <a:t> in the course of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.</a:t>
            </a:r>
          </a:p>
          <a:p>
            <a:r>
              <a:rPr lang="fr-FR" sz="1200" dirty="0" err="1">
                <a:solidFill>
                  <a:schemeClr val="bg1"/>
                </a:solidFill>
              </a:rPr>
              <a:t>Whenever</a:t>
            </a:r>
            <a:r>
              <a:rPr lang="fr-FR" sz="1200" dirty="0">
                <a:solidFill>
                  <a:schemeClr val="bg1"/>
                </a:solidFill>
              </a:rPr>
              <a:t> an </a:t>
            </a:r>
            <a:r>
              <a:rPr lang="fr-FR" sz="1200" dirty="0" err="1">
                <a:solidFill>
                  <a:schemeClr val="bg1"/>
                </a:solidFill>
              </a:rPr>
              <a:t>incoming</a:t>
            </a:r>
            <a:r>
              <a:rPr lang="fr-FR" sz="1200" dirty="0">
                <a:solidFill>
                  <a:schemeClr val="bg1"/>
                </a:solidFill>
              </a:rPr>
              <a:t> stimulus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marked</a:t>
            </a:r>
            <a:r>
              <a:rPr lang="fr-FR" sz="1200" dirty="0">
                <a:solidFill>
                  <a:schemeClr val="bg1"/>
                </a:solidFill>
              </a:rPr>
              <a:t> as </a:t>
            </a:r>
            <a:r>
              <a:rPr lang="fr-FR" sz="1200" dirty="0" err="1">
                <a:solidFill>
                  <a:schemeClr val="bg1"/>
                </a:solidFill>
              </a:rPr>
              <a:t>dangerous</a:t>
            </a:r>
            <a:r>
              <a:rPr lang="fr-FR" sz="1200" dirty="0">
                <a:solidFill>
                  <a:schemeClr val="bg1"/>
                </a:solidFill>
              </a:rPr>
              <a:t>, the </a:t>
            </a:r>
            <a:r>
              <a:rPr lang="fr-FR" sz="1200" dirty="0" err="1">
                <a:solidFill>
                  <a:schemeClr val="bg1"/>
                </a:solidFill>
              </a:rPr>
              <a:t>amagdala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sends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signals</a:t>
            </a:r>
            <a:r>
              <a:rPr lang="fr-FR" sz="1200" dirty="0">
                <a:solidFill>
                  <a:schemeClr val="bg1"/>
                </a:solidFill>
              </a:rPr>
              <a:t> to the Hypothalamus and the </a:t>
            </a:r>
            <a:r>
              <a:rPr lang="fr-FR" sz="1200" dirty="0" err="1">
                <a:solidFill>
                  <a:schemeClr val="bg1"/>
                </a:solidFill>
              </a:rPr>
              <a:t>brain</a:t>
            </a:r>
            <a:r>
              <a:rPr lang="fr-FR" sz="1200" dirty="0">
                <a:solidFill>
                  <a:schemeClr val="bg1"/>
                </a:solidFill>
              </a:rPr>
              <a:t> stem and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prepares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>
                <a:solidFill>
                  <a:schemeClr val="bg1"/>
                </a:solidFill>
              </a:rPr>
              <a:t>flight or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Adrenalin</a:t>
            </a:r>
            <a:r>
              <a:rPr lang="fr-FR" sz="1200" dirty="0">
                <a:solidFill>
                  <a:schemeClr val="bg1"/>
                </a:solidFill>
              </a:rPr>
              <a:t> and </a:t>
            </a:r>
            <a:r>
              <a:rPr lang="fr-FR" sz="1200" dirty="0" err="1">
                <a:solidFill>
                  <a:schemeClr val="bg1"/>
                </a:solidFill>
              </a:rPr>
              <a:t>other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neurotransmitters</a:t>
            </a:r>
            <a:r>
              <a:rPr lang="fr-FR" sz="1200" dirty="0">
                <a:solidFill>
                  <a:schemeClr val="bg1"/>
                </a:solidFill>
              </a:rPr>
              <a:t> are </a:t>
            </a:r>
            <a:r>
              <a:rPr lang="fr-FR" sz="1200" dirty="0" err="1">
                <a:solidFill>
                  <a:schemeClr val="bg1"/>
                </a:solidFill>
              </a:rPr>
              <a:t>released</a:t>
            </a:r>
            <a:r>
              <a:rPr lang="fr-FR" sz="1200" dirty="0">
                <a:solidFill>
                  <a:schemeClr val="bg1"/>
                </a:solidFill>
              </a:rPr>
              <a:t>, 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blood</a:t>
            </a:r>
            <a:r>
              <a:rPr lang="fr-FR" sz="1200" dirty="0">
                <a:solidFill>
                  <a:schemeClr val="bg1"/>
                </a:solidFill>
              </a:rPr>
              <a:t> pressure and pulse </a:t>
            </a:r>
            <a:r>
              <a:rPr lang="fr-FR" sz="1200" dirty="0" err="1">
                <a:solidFill>
                  <a:schemeClr val="bg1"/>
                </a:solidFill>
              </a:rPr>
              <a:t>frequence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rise</a:t>
            </a:r>
            <a:r>
              <a:rPr lang="fr-FR" sz="1200" dirty="0">
                <a:solidFill>
                  <a:schemeClr val="bg1"/>
                </a:solidFill>
              </a:rPr>
              <a:t>, </a:t>
            </a:r>
            <a:r>
              <a:rPr lang="fr-FR" sz="1200" dirty="0" err="1">
                <a:solidFill>
                  <a:schemeClr val="bg1"/>
                </a:solidFill>
              </a:rPr>
              <a:t>oru</a:t>
            </a:r>
            <a:r>
              <a:rPr lang="fr-FR" sz="1200" dirty="0">
                <a:solidFill>
                  <a:schemeClr val="bg1"/>
                </a:solidFill>
              </a:rPr>
              <a:t> muscle tonus </a:t>
            </a:r>
            <a:r>
              <a:rPr lang="fr-FR" sz="1200" dirty="0" err="1">
                <a:solidFill>
                  <a:schemeClr val="bg1"/>
                </a:solidFill>
              </a:rPr>
              <a:t>rises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As </a:t>
            </a:r>
            <a:r>
              <a:rPr lang="fr-FR" sz="1200" dirty="0" err="1">
                <a:solidFill>
                  <a:schemeClr val="bg1"/>
                </a:solidFill>
              </a:rPr>
              <a:t>our</a:t>
            </a:r>
            <a:r>
              <a:rPr lang="fr-FR" sz="1200" dirty="0">
                <a:solidFill>
                  <a:schemeClr val="bg1"/>
                </a:solidFill>
              </a:rPr>
              <a:t> body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preparing</a:t>
            </a:r>
            <a:r>
              <a:rPr lang="fr-FR" sz="1200" dirty="0">
                <a:solidFill>
                  <a:schemeClr val="bg1"/>
                </a:solidFill>
              </a:rPr>
              <a:t> for </a:t>
            </a:r>
            <a:r>
              <a:rPr lang="fr-FR" sz="1200" dirty="0" err="1">
                <a:solidFill>
                  <a:schemeClr val="bg1"/>
                </a:solidFill>
              </a:rPr>
              <a:t>fight</a:t>
            </a:r>
            <a:r>
              <a:rPr lang="fr-FR" sz="1200" dirty="0">
                <a:solidFill>
                  <a:schemeClr val="bg1"/>
                </a:solidFill>
              </a:rPr>
              <a:t> or flight reflexes – </a:t>
            </a:r>
            <a:r>
              <a:rPr lang="fr-FR" sz="1200" dirty="0" err="1">
                <a:solidFill>
                  <a:schemeClr val="bg1"/>
                </a:solidFill>
              </a:rPr>
              <a:t>higher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order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thinking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turned</a:t>
            </a:r>
            <a:r>
              <a:rPr lang="fr-FR" sz="1200" dirty="0">
                <a:solidFill>
                  <a:schemeClr val="bg1"/>
                </a:solidFill>
              </a:rPr>
              <a:t> off.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This cycle </a:t>
            </a:r>
            <a:r>
              <a:rPr lang="fr-FR" sz="1200" dirty="0" err="1">
                <a:solidFill>
                  <a:schemeClr val="bg1"/>
                </a:solidFill>
              </a:rPr>
              <a:t>can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save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lives</a:t>
            </a:r>
            <a:r>
              <a:rPr lang="fr-FR" sz="1200" dirty="0">
                <a:solidFill>
                  <a:schemeClr val="bg1"/>
                </a:solidFill>
              </a:rPr>
              <a:t> (in the </a:t>
            </a:r>
            <a:r>
              <a:rPr lang="fr-FR" sz="1200" dirty="0" err="1">
                <a:solidFill>
                  <a:schemeClr val="bg1"/>
                </a:solidFill>
              </a:rPr>
              <a:t>wild</a:t>
            </a:r>
            <a:r>
              <a:rPr lang="fr-FR" sz="1200" dirty="0">
                <a:solidFill>
                  <a:schemeClr val="bg1"/>
                </a:solidFill>
              </a:rPr>
              <a:t>!!) but </a:t>
            </a:r>
            <a:r>
              <a:rPr lang="fr-FR" sz="1200" dirty="0" err="1">
                <a:solidFill>
                  <a:schemeClr val="bg1"/>
                </a:solidFill>
              </a:rPr>
              <a:t>does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it</a:t>
            </a:r>
            <a:r>
              <a:rPr lang="fr-FR" sz="1200" dirty="0">
                <a:solidFill>
                  <a:schemeClr val="bg1"/>
                </a:solidFill>
              </a:rPr>
              <a:t> help in exams?</a:t>
            </a:r>
          </a:p>
          <a:p>
            <a:pPr marL="0" indent="0">
              <a:buNone/>
            </a:pPr>
            <a:r>
              <a:rPr lang="fr-FR" sz="1800" b="0" dirty="0"/>
              <a:t>I like to call </a:t>
            </a:r>
            <a:r>
              <a:rPr lang="fr-FR" sz="1800" b="0" dirty="0" err="1"/>
              <a:t>this</a:t>
            </a:r>
            <a:r>
              <a:rPr lang="fr-FR" sz="1800" b="0" dirty="0"/>
              <a:t> the AAA </a:t>
            </a:r>
            <a:r>
              <a:rPr lang="fr-FR" sz="1800" b="0" dirty="0" err="1"/>
              <a:t>reaction</a:t>
            </a:r>
            <a:r>
              <a:rPr lang="fr-FR" sz="1800" b="0" dirty="0"/>
              <a:t>: </a:t>
            </a:r>
            <a:r>
              <a:rPr lang="fr-FR" sz="1400" b="1" dirty="0" err="1"/>
              <a:t>Amygdala-Adrenalin-Anxiety</a:t>
            </a:r>
            <a:endParaRPr lang="fr-FR" sz="1400" b="1" dirty="0"/>
          </a:p>
          <a:p>
            <a:pPr marL="0" indent="0">
              <a:buNone/>
            </a:pPr>
            <a:r>
              <a:rPr lang="fr-FR" sz="1400" b="0" dirty="0"/>
              <a:t>It </a:t>
            </a:r>
            <a:r>
              <a:rPr lang="fr-FR" sz="1400" b="0" dirty="0" err="1"/>
              <a:t>p</a:t>
            </a:r>
            <a:r>
              <a:rPr lang="fr-FR" sz="1200" b="0" dirty="0" err="1"/>
              <a:t>roduces</a:t>
            </a:r>
            <a:r>
              <a:rPr lang="fr-FR" sz="1200" b="0" dirty="0"/>
              <a:t> </a:t>
            </a:r>
            <a:r>
              <a:rPr lang="fr-FR" sz="1200" dirty="0"/>
              <a:t>a cognitive style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facilitates</a:t>
            </a:r>
            <a:r>
              <a:rPr lang="fr-FR" sz="1200" dirty="0"/>
              <a:t> basic, </a:t>
            </a:r>
            <a:r>
              <a:rPr lang="fr-FR" sz="1200" dirty="0" err="1"/>
              <a:t>automatic</a:t>
            </a:r>
            <a:r>
              <a:rPr lang="fr-FR" sz="1200" dirty="0"/>
              <a:t> routines</a:t>
            </a:r>
          </a:p>
          <a:p>
            <a:pPr marL="0" indent="0">
              <a:buNone/>
            </a:pPr>
            <a:r>
              <a:rPr lang="fr-FR" sz="1200" dirty="0"/>
              <a:t>but </a:t>
            </a:r>
            <a:r>
              <a:rPr lang="fr-FR" sz="1200" dirty="0" err="1"/>
              <a:t>prevents</a:t>
            </a:r>
            <a:r>
              <a:rPr lang="fr-FR" sz="1200" dirty="0"/>
              <a:t> free associations and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thinking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Let’s</a:t>
            </a:r>
            <a:r>
              <a:rPr lang="fr-FR" sz="1200" dirty="0"/>
              <a:t> go back to the </a:t>
            </a:r>
            <a:r>
              <a:rPr lang="fr-FR" sz="1200" dirty="0" err="1"/>
              <a:t>incoming</a:t>
            </a:r>
            <a:r>
              <a:rPr lang="fr-FR" sz="1200" dirty="0"/>
              <a:t> signal and assume </a:t>
            </a:r>
            <a:r>
              <a:rPr lang="fr-FR" sz="1200" dirty="0" err="1"/>
              <a:t>that</a:t>
            </a:r>
            <a:r>
              <a:rPr lang="fr-FR" sz="1200" dirty="0"/>
              <a:t> the </a:t>
            </a:r>
            <a:r>
              <a:rPr lang="fr-FR" sz="1200" dirty="0" err="1"/>
              <a:t>amygdala</a:t>
            </a:r>
            <a:r>
              <a:rPr lang="fr-FR" sz="1200" dirty="0"/>
              <a:t> has </a:t>
            </a:r>
            <a:r>
              <a:rPr lang="fr-FR" sz="1200" dirty="0" err="1"/>
              <a:t>decided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harmless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stimulus </a:t>
            </a:r>
            <a:r>
              <a:rPr lang="fr-FR" sz="1200" dirty="0" err="1"/>
              <a:t>passed</a:t>
            </a:r>
            <a:r>
              <a:rPr lang="fr-FR" sz="1200" dirty="0"/>
              <a:t> on to the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hippocampus</a:t>
            </a:r>
            <a:r>
              <a:rPr lang="fr-FR" sz="1200" dirty="0"/>
              <a:t> and the cortex and </a:t>
            </a:r>
            <a:r>
              <a:rPr lang="fr-FR" sz="1200" dirty="0" err="1"/>
              <a:t>only</a:t>
            </a:r>
            <a:r>
              <a:rPr lang="fr-FR" sz="1200" dirty="0"/>
              <a:t> </a:t>
            </a:r>
            <a:r>
              <a:rPr lang="fr-FR" sz="1200" dirty="0" err="1"/>
              <a:t>then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any</a:t>
            </a:r>
            <a:r>
              <a:rPr lang="fr-FR" sz="1200" dirty="0"/>
              <a:t>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 err="1"/>
              <a:t>higher</a:t>
            </a:r>
            <a:r>
              <a:rPr lang="fr-FR" sz="1200" dirty="0"/>
              <a:t> </a:t>
            </a:r>
            <a:r>
              <a:rPr lang="fr-FR" sz="1200" dirty="0" err="1"/>
              <a:t>order</a:t>
            </a:r>
            <a:r>
              <a:rPr lang="fr-FR" sz="1200" dirty="0"/>
              <a:t> </a:t>
            </a:r>
            <a:r>
              <a:rPr lang="fr-FR" sz="1200" dirty="0" err="1"/>
              <a:t>processing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r>
              <a:rPr lang="fr-FR" sz="1200" dirty="0"/>
              <a:t> </a:t>
            </a:r>
            <a:r>
              <a:rPr lang="fr-FR" sz="1200" dirty="0" err="1"/>
              <a:t>take</a:t>
            </a:r>
            <a:r>
              <a:rPr lang="fr-FR" sz="1200" dirty="0"/>
              <a:t> place in the cortex. </a:t>
            </a:r>
            <a:r>
              <a:rPr lang="fr-FR" sz="1200" b="1" dirty="0">
                <a:solidFill>
                  <a:schemeClr val="bg1"/>
                </a:solidFill>
              </a:rPr>
              <a:t>(click) </a:t>
            </a:r>
            <a:endParaRPr lang="fr-FR" sz="1200" dirty="0"/>
          </a:p>
          <a:p>
            <a:pPr marL="0" indent="0">
              <a:buNone/>
            </a:pPr>
            <a:r>
              <a:rPr lang="fr-FR" sz="1200" dirty="0" err="1"/>
              <a:t>What</a:t>
            </a:r>
            <a:r>
              <a:rPr lang="fr-FR" sz="1200" dirty="0"/>
              <a:t> </a:t>
            </a:r>
            <a:r>
              <a:rPr lang="fr-FR" sz="1200" dirty="0" err="1"/>
              <a:t>does</a:t>
            </a:r>
            <a:r>
              <a:rPr lang="fr-FR" sz="1200" dirty="0"/>
              <a:t> </a:t>
            </a:r>
            <a:r>
              <a:rPr lang="fr-FR" sz="1200" dirty="0" err="1"/>
              <a:t>this</a:t>
            </a:r>
            <a:r>
              <a:rPr lang="fr-FR" sz="1200" dirty="0"/>
              <a:t> </a:t>
            </a:r>
            <a:r>
              <a:rPr lang="fr-FR" sz="1200" dirty="0" err="1"/>
              <a:t>mean</a:t>
            </a:r>
            <a:r>
              <a:rPr lang="fr-FR" sz="1200" dirty="0"/>
              <a:t>: </a:t>
            </a:r>
            <a:r>
              <a:rPr lang="fr-FR" sz="1200" dirty="0" err="1"/>
              <a:t>fear</a:t>
            </a:r>
            <a:r>
              <a:rPr lang="fr-FR" sz="1200" dirty="0"/>
              <a:t> and </a:t>
            </a:r>
            <a:r>
              <a:rPr lang="fr-FR" sz="1200" dirty="0" err="1"/>
              <a:t>anxiety</a:t>
            </a:r>
            <a:r>
              <a:rPr lang="fr-FR" sz="1200" dirty="0"/>
              <a:t> </a:t>
            </a:r>
            <a:r>
              <a:rPr lang="fr-FR" sz="1200" dirty="0" err="1"/>
              <a:t>prevent</a:t>
            </a:r>
            <a:r>
              <a:rPr lang="fr-FR" sz="1200" dirty="0"/>
              <a:t> </a:t>
            </a:r>
            <a:r>
              <a:rPr lang="fr-FR" sz="1200" dirty="0" err="1"/>
              <a:t>learning</a:t>
            </a:r>
            <a:r>
              <a:rPr lang="fr-FR" sz="1200" dirty="0"/>
              <a:t> – </a:t>
            </a:r>
            <a:r>
              <a:rPr lang="fr-FR" sz="1200" dirty="0" err="1"/>
              <a:t>we</a:t>
            </a:r>
            <a:r>
              <a:rPr lang="fr-FR" sz="1200" dirty="0"/>
              <a:t> must </a:t>
            </a:r>
            <a:r>
              <a:rPr lang="fr-FR" sz="1200" dirty="0" err="1"/>
              <a:t>create</a:t>
            </a:r>
            <a:r>
              <a:rPr lang="fr-FR" sz="1200" dirty="0"/>
              <a:t> a </a:t>
            </a:r>
            <a:r>
              <a:rPr lang="fr-FR" sz="1200" dirty="0" err="1"/>
              <a:t>relaxed</a:t>
            </a:r>
            <a:r>
              <a:rPr lang="fr-FR" sz="1200" dirty="0"/>
              <a:t>, </a:t>
            </a:r>
            <a:r>
              <a:rPr lang="fr-FR" sz="1200" dirty="0" err="1"/>
              <a:t>safe</a:t>
            </a:r>
            <a:r>
              <a:rPr lang="fr-FR" sz="1200" dirty="0"/>
              <a:t> </a:t>
            </a:r>
            <a:r>
              <a:rPr lang="fr-FR" sz="1200" dirty="0" err="1"/>
              <a:t>atmosphere</a:t>
            </a:r>
            <a:r>
              <a:rPr lang="fr-FR" sz="1200" dirty="0"/>
              <a:t> to open </a:t>
            </a:r>
            <a:r>
              <a:rPr lang="fr-FR" sz="1200" dirty="0" err="1"/>
              <a:t>our</a:t>
            </a:r>
            <a:r>
              <a:rPr lang="fr-FR" sz="1200" dirty="0"/>
              <a:t> </a:t>
            </a:r>
            <a:r>
              <a:rPr lang="fr-FR" sz="1200" dirty="0" err="1"/>
              <a:t>learners</a:t>
            </a:r>
            <a:r>
              <a:rPr lang="fr-FR" sz="1200" dirty="0"/>
              <a:t>’ </a:t>
            </a:r>
            <a:r>
              <a:rPr lang="fr-FR" sz="1200" dirty="0" err="1"/>
              <a:t>brains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r>
              <a:rPr lang="fr-FR" sz="1200" dirty="0"/>
              <a:t>This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really</a:t>
            </a:r>
            <a:r>
              <a:rPr lang="fr-FR" sz="1200" dirty="0"/>
              <a:t> important for </a:t>
            </a:r>
            <a:r>
              <a:rPr lang="fr-FR" sz="1200" dirty="0" err="1"/>
              <a:t>speaking</a:t>
            </a:r>
            <a:r>
              <a:rPr lang="fr-FR" sz="1200" dirty="0"/>
              <a:t> </a:t>
            </a:r>
            <a:r>
              <a:rPr lang="fr-FR" sz="1200" dirty="0" err="1"/>
              <a:t>activities</a:t>
            </a:r>
            <a:r>
              <a:rPr lang="fr-FR" sz="1200" dirty="0"/>
              <a:t> – </a:t>
            </a:r>
            <a:r>
              <a:rPr lang="fr-FR" sz="1200" dirty="0" err="1"/>
              <a:t>here</a:t>
            </a:r>
            <a:r>
              <a:rPr lang="fr-FR" sz="1200" dirty="0"/>
              <a:t> danger </a:t>
            </a:r>
            <a:r>
              <a:rPr lang="fr-FR" sz="1200" dirty="0" err="1"/>
              <a:t>may</a:t>
            </a:r>
            <a:r>
              <a:rPr lang="fr-FR" sz="1200" dirty="0"/>
              <a:t> not </a:t>
            </a:r>
            <a:r>
              <a:rPr lang="fr-FR" sz="1200" dirty="0" err="1"/>
              <a:t>only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a </a:t>
            </a:r>
            <a:r>
              <a:rPr lang="fr-FR" sz="1200" dirty="0" err="1"/>
              <a:t>teacher</a:t>
            </a:r>
            <a:r>
              <a:rPr lang="fr-FR" sz="1200" dirty="0"/>
              <a:t>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penalizes</a:t>
            </a:r>
            <a:r>
              <a:rPr lang="fr-FR" sz="1200" dirty="0"/>
              <a:t> </a:t>
            </a:r>
            <a:r>
              <a:rPr lang="fr-FR" sz="1200" dirty="0" err="1"/>
              <a:t>every</a:t>
            </a:r>
            <a:r>
              <a:rPr lang="fr-FR" sz="1200" dirty="0"/>
              <a:t> </a:t>
            </a:r>
            <a:r>
              <a:rPr lang="fr-FR" sz="1200" dirty="0" err="1"/>
              <a:t>little</a:t>
            </a:r>
            <a:r>
              <a:rPr lang="fr-FR" sz="1200" dirty="0"/>
              <a:t> </a:t>
            </a:r>
            <a:r>
              <a:rPr lang="fr-FR" sz="1200" dirty="0" err="1"/>
              <a:t>mistake</a:t>
            </a:r>
            <a:r>
              <a:rPr lang="fr-FR" sz="1200" dirty="0"/>
              <a:t> – danger </a:t>
            </a:r>
            <a:r>
              <a:rPr lang="fr-FR" sz="1200" dirty="0" err="1"/>
              <a:t>might</a:t>
            </a:r>
            <a:r>
              <a:rPr lang="fr-FR" sz="1200" dirty="0"/>
              <a:t> </a:t>
            </a:r>
            <a:r>
              <a:rPr lang="fr-FR" sz="1200" dirty="0" err="1"/>
              <a:t>also</a:t>
            </a:r>
            <a:r>
              <a:rPr lang="fr-FR" sz="1200" dirty="0"/>
              <a:t> come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classmates</a:t>
            </a:r>
            <a:r>
              <a:rPr lang="fr-FR" sz="1200" dirty="0"/>
              <a:t>, </a:t>
            </a:r>
            <a:r>
              <a:rPr lang="fr-FR" sz="1200" dirty="0" err="1"/>
              <a:t>who</a:t>
            </a:r>
            <a:r>
              <a:rPr lang="fr-FR" sz="1200" dirty="0"/>
              <a:t> </a:t>
            </a:r>
            <a:r>
              <a:rPr lang="fr-FR" sz="1200" dirty="0" err="1"/>
              <a:t>laugh</a:t>
            </a:r>
            <a:r>
              <a:rPr lang="fr-FR" sz="1200" dirty="0"/>
              <a:t> at </a:t>
            </a:r>
            <a:r>
              <a:rPr lang="fr-FR" sz="1200" dirty="0" err="1"/>
              <a:t>you</a:t>
            </a:r>
            <a:r>
              <a:rPr lang="fr-FR" sz="1200" dirty="0"/>
              <a:t> or </a:t>
            </a:r>
            <a:r>
              <a:rPr lang="fr-FR" sz="1200" dirty="0" err="1"/>
              <a:t>find</a:t>
            </a:r>
            <a:r>
              <a:rPr lang="fr-FR" sz="1200" dirty="0"/>
              <a:t> </a:t>
            </a:r>
            <a:r>
              <a:rPr lang="fr-FR" sz="1200" dirty="0" err="1"/>
              <a:t>fault</a:t>
            </a:r>
            <a:r>
              <a:rPr lang="fr-FR" sz="1200" dirty="0"/>
              <a:t> in </a:t>
            </a:r>
            <a:r>
              <a:rPr lang="fr-FR" sz="1200" dirty="0" err="1"/>
              <a:t>your</a:t>
            </a:r>
            <a:r>
              <a:rPr lang="fr-FR" sz="1200" dirty="0"/>
              <a:t> </a:t>
            </a:r>
            <a:r>
              <a:rPr lang="fr-FR" sz="1200" dirty="0" err="1"/>
              <a:t>presentation</a:t>
            </a:r>
            <a:r>
              <a:rPr lang="fr-FR" sz="1200" dirty="0"/>
              <a:t>. In all </a:t>
            </a:r>
            <a:r>
              <a:rPr lang="fr-FR" sz="1200" dirty="0" err="1"/>
              <a:t>these</a:t>
            </a:r>
            <a:r>
              <a:rPr lang="fr-FR" sz="1200" dirty="0"/>
              <a:t> cases no </a:t>
            </a:r>
            <a:r>
              <a:rPr lang="fr-FR" sz="1200" dirty="0" err="1"/>
              <a:t>learning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happen</a:t>
            </a:r>
            <a:r>
              <a:rPr lang="fr-FR" sz="1200" dirty="0"/>
              <a:t>.</a:t>
            </a:r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endParaRPr lang="fr-FR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78113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Stolz</a:t>
            </a:r>
            <a:r>
              <a:rPr lang="fr-FR" dirty="0"/>
              <a:t>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Erfolgserlebnisse</a:t>
            </a:r>
            <a:r>
              <a:rPr lang="fr-FR" dirty="0"/>
              <a:t>:</a:t>
            </a:r>
            <a:r>
              <a:rPr lang="fr-FR" baseline="0" dirty="0"/>
              <a:t> </a:t>
            </a:r>
            <a:r>
              <a:rPr lang="fr-FR" baseline="0" dirty="0" err="1"/>
              <a:t>Dopamindusche</a:t>
            </a:r>
            <a:r>
              <a:rPr lang="fr-FR" baseline="0" dirty="0"/>
              <a:t> – </a:t>
            </a:r>
            <a:r>
              <a:rPr lang="fr-FR" baseline="0" dirty="0" err="1"/>
              <a:t>verlangt</a:t>
            </a:r>
            <a:r>
              <a:rPr lang="fr-FR" baseline="0" dirty="0"/>
              <a:t> </a:t>
            </a:r>
            <a:r>
              <a:rPr lang="fr-FR" baseline="0" dirty="0" err="1"/>
              <a:t>nach</a:t>
            </a:r>
            <a:r>
              <a:rPr lang="fr-FR" baseline="0" dirty="0"/>
              <a:t> </a:t>
            </a:r>
            <a:r>
              <a:rPr lang="fr-FR" baseline="0" dirty="0" err="1"/>
              <a:t>Wiederholung</a:t>
            </a:r>
            <a:r>
              <a:rPr lang="fr-FR" baseline="0" dirty="0"/>
              <a:t>! – positive </a:t>
            </a:r>
            <a:r>
              <a:rPr lang="fr-FR" baseline="0" dirty="0" err="1"/>
              <a:t>Motivationsspirale</a:t>
            </a:r>
            <a:r>
              <a:rPr lang="fr-FR" baseline="0" dirty="0"/>
              <a:t> .. Internes </a:t>
            </a:r>
            <a:r>
              <a:rPr lang="fr-FR" baseline="0" dirty="0" err="1"/>
              <a:t>Belohnungssysstem</a:t>
            </a:r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Portfolios (</a:t>
            </a:r>
            <a:r>
              <a:rPr lang="fr-FR" baseline="0" dirty="0" err="1"/>
              <a:t>epep</a:t>
            </a:r>
            <a:r>
              <a:rPr lang="fr-FR" baseline="0" dirty="0"/>
              <a:t>)</a:t>
            </a:r>
          </a:p>
          <a:p>
            <a:r>
              <a:rPr lang="fr-FR" baseline="0" dirty="0" err="1"/>
              <a:t>und</a:t>
            </a:r>
            <a:r>
              <a:rPr lang="fr-FR" baseline="0" dirty="0"/>
              <a:t> </a:t>
            </a:r>
            <a:r>
              <a:rPr lang="fr-FR" baseline="0" dirty="0" err="1"/>
              <a:t>Tall</a:t>
            </a:r>
            <a:r>
              <a:rPr lang="fr-FR" baseline="0" dirty="0"/>
              <a:t> Tales (</a:t>
            </a:r>
            <a:r>
              <a:rPr lang="fr-FR" baseline="0" dirty="0" err="1"/>
              <a:t>epep</a:t>
            </a:r>
            <a:r>
              <a:rPr lang="fr-FR" baseline="0" dirty="0"/>
              <a:t>) </a:t>
            </a:r>
            <a:r>
              <a:rPr lang="fr-FR" baseline="0" dirty="0" err="1"/>
              <a:t>Klick</a:t>
            </a:r>
            <a:r>
              <a:rPr lang="fr-FR" baseline="0" dirty="0"/>
              <a:t> on </a:t>
            </a:r>
            <a:r>
              <a:rPr lang="fr-FR" baseline="0" dirty="0" err="1"/>
              <a:t>pictures</a:t>
            </a:r>
            <a:r>
              <a:rPr lang="fr-FR" baseline="0" dirty="0"/>
              <a:t> – </a:t>
            </a:r>
            <a:r>
              <a:rPr lang="fr-FR" baseline="0" dirty="0" err="1"/>
              <a:t>hyperlinks</a:t>
            </a:r>
            <a:r>
              <a:rPr lang="fr-FR" baseline="0" dirty="0"/>
              <a:t>!</a:t>
            </a:r>
          </a:p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52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principles</a:t>
            </a:r>
            <a:r>
              <a:rPr lang="en-US" baseline="0" dirty="0"/>
              <a:t> of learning Caine and Caine – </a:t>
            </a:r>
            <a:r>
              <a:rPr lang="en-US" baseline="0" dirty="0" err="1"/>
              <a:t>abgeändert</a:t>
            </a:r>
            <a:r>
              <a:rPr lang="en-US" baseline="0" dirty="0"/>
              <a:t> 1990 – 2000 –</a:t>
            </a:r>
          </a:p>
          <a:p>
            <a:r>
              <a:rPr lang="en-US" baseline="0" dirty="0"/>
              <a:t> </a:t>
            </a:r>
            <a:r>
              <a:rPr lang="en-US" baseline="0" dirty="0" err="1"/>
              <a:t>Vergleiche</a:t>
            </a:r>
            <a:r>
              <a:rPr lang="en-US" baseline="0" dirty="0"/>
              <a:t> </a:t>
            </a:r>
            <a:r>
              <a:rPr lang="en-US" baseline="0" dirty="0" err="1"/>
              <a:t>meine</a:t>
            </a:r>
            <a:r>
              <a:rPr lang="en-US" baseline="0" dirty="0"/>
              <a:t> </a:t>
            </a:r>
            <a:r>
              <a:rPr lang="en-US" baseline="0" dirty="0" err="1"/>
              <a:t>Checkliste</a:t>
            </a:r>
            <a:r>
              <a:rPr lang="en-US" baseline="0" dirty="0"/>
              <a:t> </a:t>
            </a:r>
            <a:r>
              <a:rPr lang="en-US" baseline="0" dirty="0" err="1"/>
              <a:t>für</a:t>
            </a:r>
            <a:r>
              <a:rPr lang="en-US" baseline="0" dirty="0"/>
              <a:t> </a:t>
            </a:r>
            <a:r>
              <a:rPr lang="en-US" baseline="0" dirty="0" err="1"/>
              <a:t>gehirngerechten</a:t>
            </a:r>
            <a:r>
              <a:rPr lang="en-US" baseline="0" dirty="0"/>
              <a:t> </a:t>
            </a:r>
            <a:r>
              <a:rPr lang="en-US" baseline="0" dirty="0" err="1"/>
              <a:t>Unterricht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Elisabeth Pölzleitner: Wie kommt die Sprache ins Gehirn?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8C0D6D-F693-42DB-8E72-CA63B02C606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14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456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0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3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3"/>
            <a:ext cx="1930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085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4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90471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9" y="2743202"/>
            <a:ext cx="8640233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2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273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9" y="1575654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9043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8" y="1524001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2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de-A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4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8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4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2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8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5F6EB0-0ACF-47C8-8809-594A32352EA2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194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2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2244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40"/>
            <a:ext cx="609600" cy="441325"/>
          </a:xfrm>
        </p:spPr>
        <p:txBody>
          <a:bodyPr/>
          <a:lstStyle/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490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2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059103-57EF-4955-B694-EF924D68BCD6}" type="datetimeFigureOut">
              <a:rPr lang="de-AT" smtClean="0"/>
              <a:pPr/>
              <a:t>07.11.2020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6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A5F6EB0-0ACF-47C8-8809-594A32352EA2}" type="slidenum">
              <a:rPr lang="de-AT" smtClean="0">
                <a:solidFill>
                  <a:srgbClr val="E68422">
                    <a:shade val="75000"/>
                  </a:srgbClr>
                </a:solidFill>
              </a:rPr>
              <a:pPr/>
              <a:t>‹#›</a:t>
            </a:fld>
            <a:endParaRPr lang="de-AT">
              <a:solidFill>
                <a:srgbClr val="E68422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003650" TargetMode="External"/><Relationship Id="rId13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12" Type="http://schemas.openxmlformats.org/officeDocument/2006/relationships/hyperlink" Target="http://pngimg.com/download/77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brown-and-white-espresso-in-white-coffee-mug-beside-coffee-beans-160834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hyperlink" Target="https://en.wikipedia.org/wiki/Scissors" TargetMode="External"/><Relationship Id="rId4" Type="http://schemas.openxmlformats.org/officeDocument/2006/relationships/hyperlink" Target="http://commons.wikimedia.org/wiki/File:Oxygen15.04.1-computer-laptop.svg" TargetMode="External"/><Relationship Id="rId9" Type="http://schemas.openxmlformats.org/officeDocument/2006/relationships/image" Target="../media/image10.jpeg"/><Relationship Id="rId14" Type="http://schemas.openxmlformats.org/officeDocument/2006/relationships/hyperlink" Target="http://cateatsinsg.blogspot.com/2014/07/platypus-kitchen-lunch-set-meals.html?spref=p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&amp;ehk=7CQUj1efqqf2cC6Pbyoc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://epep.at/?page_id=49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hyperlink" Target="http://www.gibster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C6EC-7791-4BD5-87A9-382DBCF07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Welcome to…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C92C4-6828-4F01-9F12-677C2688D36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AT" sz="3600" dirty="0">
                <a:latin typeface="Comic Sans MS" panose="030F0702030302020204" pitchFamily="66" charset="0"/>
              </a:rPr>
              <a:t>Writing between Creativity and Task Achievement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8688E-8A72-4290-B167-7913606D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0" y="2696656"/>
            <a:ext cx="4568152" cy="3453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B11C8-8710-445A-81D0-4AB8881F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98" y="2741748"/>
            <a:ext cx="4074398" cy="2898042"/>
          </a:xfrm>
          <a:prstGeom prst="rect">
            <a:avLst/>
          </a:prstGeom>
        </p:spPr>
      </p:pic>
      <p:pic>
        <p:nvPicPr>
          <p:cNvPr id="7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8DAB6F15-0BBD-4335-A32E-9902DB516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249">
            <a:off x="6521913" y="3144441"/>
            <a:ext cx="1877244" cy="28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5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642-434D-4B0F-8B1E-FFC1D865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 The GRASPS Frame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3DABEB-D2DC-4B89-8A44-393B15C30BD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10140" y="987552"/>
            <a:ext cx="7248588" cy="5334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3FEAB-C10E-401C-AE27-313684A3FCBF}"/>
              </a:ext>
            </a:extLst>
          </p:cNvPr>
          <p:cNvSpPr txBox="1"/>
          <p:nvPr/>
        </p:nvSpPr>
        <p:spPr>
          <a:xfrm>
            <a:off x="7642204" y="6375484"/>
            <a:ext cx="41393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/>
              <a:t>Source: Understanding by Design, Wiggins and McTighe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03348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098805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6898374" y="158332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40456" y="263032"/>
            <a:ext cx="8534400" cy="620788"/>
          </a:xfrm>
        </p:spPr>
        <p:txBody>
          <a:bodyPr>
            <a:normAutofit/>
          </a:bodyPr>
          <a:lstStyle/>
          <a:p>
            <a:r>
              <a:rPr lang="en-US" sz="2800" dirty="0"/>
              <a:t>To cut the long story short… Learning works best if…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06" y="1658332"/>
            <a:ext cx="1828800" cy="17709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154" y="890762"/>
            <a:ext cx="1828800" cy="17709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62" y="2311278"/>
            <a:ext cx="2665856" cy="26736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944574" y="6440997"/>
            <a:ext cx="253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403" y="962124"/>
            <a:ext cx="1828800" cy="1771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420" y="2987536"/>
            <a:ext cx="1888370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71" y="4151250"/>
            <a:ext cx="1828800" cy="17709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816" y="4409423"/>
            <a:ext cx="1888565" cy="1828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8750" y="4276290"/>
            <a:ext cx="1917799" cy="19234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6573803" y="1672009"/>
            <a:ext cx="1595218" cy="1566772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53" tIns="272077" rIns="272053" bIns="27207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Speicherung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12"/>
          <a:stretch>
            <a:fillRect/>
          </a:stretch>
        </p:blipFill>
        <p:spPr>
          <a:xfrm>
            <a:off x="6769167" y="2225113"/>
            <a:ext cx="1828800" cy="18637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69167" y="3326881"/>
            <a:ext cx="1828800" cy="18230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Oval 15"/>
          <p:cNvSpPr/>
          <p:nvPr/>
        </p:nvSpPr>
        <p:spPr>
          <a:xfrm>
            <a:off x="8464787" y="119669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2652756" y="4311280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Oval 17"/>
          <p:cNvSpPr/>
          <p:nvPr/>
        </p:nvSpPr>
        <p:spPr>
          <a:xfrm>
            <a:off x="9725320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2898766" y="119579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8751239" y="537634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2301012" y="241270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9193924" y="2371546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90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08" y="319291"/>
            <a:ext cx="4244470" cy="59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8C1A-3ED2-4402-8755-A29218C6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Let‘s get ready…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26ADC-499B-48D6-8EDD-B6D3CFC2E7D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dirty="0"/>
              <a:t>Today, you will need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76694-8725-4CA5-9646-65942747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84" y="2226474"/>
            <a:ext cx="2728617" cy="3872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983E1-FDE3-4BB9-B8FE-251F2B9A4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52934" y="1804527"/>
            <a:ext cx="2476248" cy="2476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28E566-2B21-4322-A653-BCF4C39522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5899" t="14400" r="2886" b="14084"/>
          <a:stretch/>
        </p:blipFill>
        <p:spPr>
          <a:xfrm>
            <a:off x="7087442" y="2213115"/>
            <a:ext cx="1215002" cy="1131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BF8F45-7702-4BA9-811E-CF74D5884D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3936" r="20899"/>
          <a:stretch/>
        </p:blipFill>
        <p:spPr>
          <a:xfrm>
            <a:off x="4390303" y="4252537"/>
            <a:ext cx="1701633" cy="174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air of scissors&#10;&#10;Description automatically generated">
            <a:extLst>
              <a:ext uri="{FF2B5EF4-FFF2-40B4-BE49-F238E27FC236}">
                <a16:creationId xmlns:a16="http://schemas.microsoft.com/office/drawing/2014/main" id="{0B731A25-D6F3-49BF-8711-4A8ACEE287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4006309">
            <a:off x="9199920" y="4828911"/>
            <a:ext cx="997160" cy="83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23D2D4-B998-4B56-BAE5-BA2EDB6FAB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996338" y="4214627"/>
            <a:ext cx="1816650" cy="1816650"/>
          </a:xfrm>
          <a:prstGeom prst="rect">
            <a:avLst/>
          </a:prstGeom>
        </p:spPr>
      </p:pic>
      <p:pic>
        <p:nvPicPr>
          <p:cNvPr id="20" name="Picture 19" descr="A picture containing table, food, plate, indoor&#10;&#10;Description automatically generated">
            <a:extLst>
              <a:ext uri="{FF2B5EF4-FFF2-40B4-BE49-F238E27FC236}">
                <a16:creationId xmlns:a16="http://schemas.microsoft.com/office/drawing/2014/main" id="{0864B81C-8B4D-42FD-A5FD-ADCEBE4FDE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48354" y="2020531"/>
            <a:ext cx="2262851" cy="169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31827C-3FEE-46B9-B685-959BFE25EBF6}"/>
              </a:ext>
            </a:extLst>
          </p:cNvPr>
          <p:cNvSpPr txBox="1"/>
          <p:nvPr/>
        </p:nvSpPr>
        <p:spPr>
          <a:xfrm>
            <a:off x="9248353" y="3900544"/>
            <a:ext cx="226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Lunchbreak: 12:30 – 14:00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1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52C8DF-72F5-4826-8BCA-037E847A6CF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00674" y="1581676"/>
            <a:ext cx="7746415" cy="4572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335F1A-3A02-452B-B63F-AAD8287EE682}"/>
              </a:ext>
            </a:extLst>
          </p:cNvPr>
          <p:cNvSpPr txBox="1"/>
          <p:nvPr/>
        </p:nvSpPr>
        <p:spPr>
          <a:xfrm>
            <a:off x="2344911" y="3761187"/>
            <a:ext cx="681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https://tinyurl.com/polzleitner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3D5759-EBDF-4C78-B585-57F492D63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What‘s on your mind?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D6C7A-5C31-4171-A427-2E74015EDB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64" y="2590802"/>
            <a:ext cx="1928213" cy="117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7954E-D30D-4183-A45D-23C2CC42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550" y="2590801"/>
            <a:ext cx="103641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5098805" y="381553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6898374" y="1583323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51598" y="201582"/>
            <a:ext cx="8928992" cy="758825"/>
          </a:xfrm>
          <a:solidFill>
            <a:schemeClr val="accent3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does our brain learn?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4574" y="6440997"/>
            <a:ext cx="253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467856" y="3410715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2652756" y="4311280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2898766" y="119579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2301012" y="2412707"/>
            <a:ext cx="286452" cy="290142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9026110" y="2806398"/>
            <a:ext cx="1554480" cy="15841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Rectangle 2"/>
          <p:cNvSpPr/>
          <p:nvPr/>
        </p:nvSpPr>
        <p:spPr>
          <a:xfrm>
            <a:off x="1694377" y="1123817"/>
            <a:ext cx="6576760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Learning is a chemical process 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that changes the brain.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4378" y="3147284"/>
            <a:ext cx="3921266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Turning the brain “on”: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The role of the limbic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4378" y="5170428"/>
            <a:ext cx="444544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Constructing new concepts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and knowledge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972" y="900161"/>
            <a:ext cx="1641122" cy="16459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344" y="2901433"/>
            <a:ext cx="1554480" cy="1505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215" y="4890831"/>
            <a:ext cx="1554480" cy="1559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573" y="4910045"/>
            <a:ext cx="1554480" cy="15052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817" y="4890831"/>
            <a:ext cx="1554480" cy="15052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6110" y="4916340"/>
            <a:ext cx="1554480" cy="15054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019" y="931502"/>
            <a:ext cx="1605279" cy="155448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9037690" y="944252"/>
            <a:ext cx="1463040" cy="1463040"/>
          </a:xfrm>
          <a:custGeom>
            <a:avLst/>
            <a:gdLst>
              <a:gd name="connsiteX0" fmla="*/ 0 w 1441436"/>
              <a:gd name="connsiteY0" fmla="*/ 720800 h 1441600"/>
              <a:gd name="connsiteX1" fmla="*/ 720718 w 1441436"/>
              <a:gd name="connsiteY1" fmla="*/ 0 h 1441600"/>
              <a:gd name="connsiteX2" fmla="*/ 1441436 w 1441436"/>
              <a:gd name="connsiteY2" fmla="*/ 720800 h 1441600"/>
              <a:gd name="connsiteX3" fmla="*/ 720718 w 1441436"/>
              <a:gd name="connsiteY3" fmla="*/ 1441600 h 1441600"/>
              <a:gd name="connsiteX4" fmla="*/ 0 w 1441436"/>
              <a:gd name="connsiteY4" fmla="*/ 720800 h 14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436" h="1441600">
                <a:moveTo>
                  <a:pt x="0" y="720800"/>
                </a:moveTo>
                <a:cubicBezTo>
                  <a:pt x="0" y="322713"/>
                  <a:pt x="322676" y="0"/>
                  <a:pt x="720718" y="0"/>
                </a:cubicBezTo>
                <a:cubicBezTo>
                  <a:pt x="1118760" y="0"/>
                  <a:pt x="1441436" y="322713"/>
                  <a:pt x="1441436" y="720800"/>
                </a:cubicBezTo>
                <a:cubicBezTo>
                  <a:pt x="1441436" y="1118887"/>
                  <a:pt x="1118760" y="1441600"/>
                  <a:pt x="720718" y="1441600"/>
                </a:cubicBezTo>
                <a:cubicBezTo>
                  <a:pt x="322676" y="1441600"/>
                  <a:pt x="0" y="1118887"/>
                  <a:pt x="0" y="720800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053" tIns="272077" rIns="272053" bIns="27207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err="1">
                <a:solidFill>
                  <a:srgbClr val="FF0000"/>
                </a:solidFill>
              </a:rPr>
              <a:t>Speicherung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2299" y="2884286"/>
            <a:ext cx="1605114" cy="15544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068" y="2816552"/>
            <a:ext cx="1554480" cy="15495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656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32656"/>
            <a:ext cx="8784976" cy="57606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Part 1: Learning is a physical-chemical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9536" y="1723214"/>
            <a:ext cx="3960440" cy="38779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“Teaching is the art of changing the brain. …. I mean, creating conditions that lead to change in a learner’s brain.”</a:t>
            </a:r>
          </a:p>
          <a:p>
            <a:r>
              <a:rPr lang="en-US" dirty="0"/>
              <a:t>James E. </a:t>
            </a:r>
            <a:r>
              <a:rPr lang="en-US" dirty="0" err="1"/>
              <a:t>Zull</a:t>
            </a:r>
            <a:r>
              <a:rPr lang="en-US" dirty="0"/>
              <a:t>, p.5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r="49674"/>
          <a:stretch/>
        </p:blipFill>
        <p:spPr>
          <a:xfrm>
            <a:off x="6240017" y="1701276"/>
            <a:ext cx="3985788" cy="39599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4032" y="587727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MPI von </a:t>
            </a:r>
            <a:r>
              <a:rPr lang="en-US" sz="800" dirty="0" err="1"/>
              <a:t>Neurobiologie</a:t>
            </a:r>
            <a:r>
              <a:rPr lang="en-US" sz="800" dirty="0"/>
              <a:t> Meyer, in http://www.news-medical.net/news/20140422/791/German.aspx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4047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452261">
            <a:off x="1826570" y="1048095"/>
            <a:ext cx="2357672" cy="1119271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What are the practical consequences?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847528" y="2492897"/>
            <a:ext cx="2362200" cy="3577723"/>
          </a:xfrm>
        </p:spPr>
        <p:txBody>
          <a:bodyPr/>
          <a:lstStyle/>
          <a:p>
            <a:endParaRPr lang="en-US" dirty="0"/>
          </a:p>
          <a:p>
            <a:r>
              <a:rPr lang="en-US" sz="2000" b="1" dirty="0"/>
              <a:t>A little experiment….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48200" y="1851088"/>
            <a:ext cx="5638800" cy="3522128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888088" y="548680"/>
            <a:ext cx="3528392" cy="1944216"/>
          </a:xfrm>
          <a:prstGeom prst="cloudCallout">
            <a:avLst>
              <a:gd name="adj1" fmla="val -32180"/>
              <a:gd name="adj2" fmla="val 109532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Neurons that fire together </a:t>
            </a:r>
          </a:p>
          <a:p>
            <a:pPr algn="ctr"/>
            <a:r>
              <a:rPr lang="en-US" sz="2800" dirty="0"/>
              <a:t>wire together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9816" y="6453336"/>
            <a:ext cx="5976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http://www.extremetech.com/extreme/179223-the-first-real-time-non-invasive-imaging-of-neurons-forming-a-neural-network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173066"/>
            <a:ext cx="1200150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200633"/>
            <a:ext cx="696094" cy="6960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607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442" y="2597892"/>
            <a:ext cx="1939201" cy="1582461"/>
          </a:xfrm>
          <a:prstGeom prst="rect">
            <a:avLst/>
          </a:prstGeom>
        </p:spPr>
      </p:pic>
      <p:pic>
        <p:nvPicPr>
          <p:cNvPr id="26" name="Picture 25" descr="The &lt;strong&gt;amygdala&lt;/strong&gt;: a full brain integrator in the face of fear | Knowin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5" y="2596692"/>
            <a:ext cx="1940088" cy="158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Emotions are the                    to the brain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972">
            <a:off x="5662772" y="632119"/>
            <a:ext cx="2099285" cy="1045797"/>
          </a:xfrm>
          <a:prstGeom prst="rect">
            <a:avLst/>
          </a:prstGeom>
        </p:spPr>
      </p:pic>
      <p:pic>
        <p:nvPicPr>
          <p:cNvPr id="6" name="Picture 5" descr="&lt;strong&gt;Music&lt;/strong&gt; Notes Stock by bassgeisha on DeviantAr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4" y="2570500"/>
            <a:ext cx="1437113" cy="713418"/>
          </a:xfrm>
          <a:prstGeom prst="rect">
            <a:avLst/>
          </a:prstGeom>
        </p:spPr>
      </p:pic>
      <p:pic>
        <p:nvPicPr>
          <p:cNvPr id="14" name="Picture 13" descr="EwwGrosser - &lt;strong&gt;Thalamus&lt;/strong&gt; - Period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32" y="2570502"/>
            <a:ext cx="1593927" cy="15939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94459" y="2221789"/>
            <a:ext cx="1143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Stimulus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99416" y="2214788"/>
            <a:ext cx="12576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Thalamus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99309" y="2255340"/>
            <a:ext cx="14862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Amygdala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296462" y="2279259"/>
            <a:ext cx="320123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AT" dirty="0"/>
              <a:t>Hippocampus and Cortex</a:t>
            </a:r>
            <a:endParaRPr lang="en-US" dirty="0"/>
          </a:p>
        </p:txBody>
      </p:sp>
      <p:sp>
        <p:nvSpPr>
          <p:cNvPr id="22" name="Arrow: Right 21"/>
          <p:cNvSpPr/>
          <p:nvPr/>
        </p:nvSpPr>
        <p:spPr>
          <a:xfrm>
            <a:off x="3287469" y="2892380"/>
            <a:ext cx="1143298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Arrow: Right 23"/>
          <p:cNvSpPr/>
          <p:nvPr/>
        </p:nvSpPr>
        <p:spPr>
          <a:xfrm rot="889129">
            <a:off x="4963335" y="3085805"/>
            <a:ext cx="1354880" cy="400154"/>
          </a:xfrm>
          <a:prstGeom prst="rightArrow">
            <a:avLst>
              <a:gd name="adj1" fmla="val 50000"/>
              <a:gd name="adj2" fmla="val 48784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Arrow: Right 29"/>
          <p:cNvSpPr/>
          <p:nvPr/>
        </p:nvSpPr>
        <p:spPr>
          <a:xfrm rot="3425316">
            <a:off x="4453629" y="3673056"/>
            <a:ext cx="1335444" cy="412333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unimportant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6" name="Picture 35" descr="Ver la imagen en su resolución original ‎ ((Imagen SVG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34" y="4434675"/>
            <a:ext cx="841715" cy="841715"/>
          </a:xfrm>
          <a:prstGeom prst="rect">
            <a:avLst/>
          </a:prstGeom>
        </p:spPr>
      </p:pic>
      <p:sp>
        <p:nvSpPr>
          <p:cNvPr id="37" name="Arrow: Right 36"/>
          <p:cNvSpPr/>
          <p:nvPr/>
        </p:nvSpPr>
        <p:spPr>
          <a:xfrm>
            <a:off x="6953474" y="3481966"/>
            <a:ext cx="2115101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rgbClr val="A7EA52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accent5">
                    <a:lumMod val="75000"/>
                  </a:schemeClr>
                </a:solidFill>
              </a:rPr>
              <a:t>Ok, harmless</a:t>
            </a:r>
            <a:endParaRPr lang="en-US" sz="13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Explosion: 8 Points 39"/>
          <p:cNvSpPr/>
          <p:nvPr/>
        </p:nvSpPr>
        <p:spPr>
          <a:xfrm>
            <a:off x="8729397" y="2729216"/>
            <a:ext cx="402803" cy="395986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Explosion: 8 Points 41"/>
          <p:cNvSpPr/>
          <p:nvPr/>
        </p:nvSpPr>
        <p:spPr>
          <a:xfrm>
            <a:off x="9303360" y="2852485"/>
            <a:ext cx="402803" cy="395986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Explosion: 8 Points 42"/>
          <p:cNvSpPr/>
          <p:nvPr/>
        </p:nvSpPr>
        <p:spPr>
          <a:xfrm>
            <a:off x="8086178" y="2892380"/>
            <a:ext cx="472058" cy="458303"/>
          </a:xfrm>
          <a:prstGeom prst="irregularSeal1">
            <a:avLst/>
          </a:prstGeom>
          <a:solidFill>
            <a:srgbClr val="A7EA52"/>
          </a:solidFill>
          <a:ln>
            <a:solidFill>
              <a:srgbClr val="D269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Arrow: Right 43"/>
          <p:cNvSpPr/>
          <p:nvPr/>
        </p:nvSpPr>
        <p:spPr>
          <a:xfrm rot="3221630">
            <a:off x="6672945" y="4050635"/>
            <a:ext cx="1246981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dangerous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7" name="Arrow: Right 46"/>
          <p:cNvSpPr/>
          <p:nvPr/>
        </p:nvSpPr>
        <p:spPr>
          <a:xfrm rot="21156273">
            <a:off x="8079004" y="4877103"/>
            <a:ext cx="896930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fight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8" name="Arrow: Right 47"/>
          <p:cNvSpPr/>
          <p:nvPr/>
        </p:nvSpPr>
        <p:spPr>
          <a:xfrm rot="850794">
            <a:off x="8061766" y="5278129"/>
            <a:ext cx="896930" cy="342989"/>
          </a:xfrm>
          <a:prstGeom prst="rightArrow">
            <a:avLst>
              <a:gd name="adj1" fmla="val 52837"/>
              <a:gd name="adj2" fmla="val 50000"/>
            </a:avLst>
          </a:prstGeom>
          <a:solidFill>
            <a:schemeClr val="accent5"/>
          </a:solidFill>
          <a:ln>
            <a:solidFill>
              <a:srgbClr val="63AC3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dirty="0">
                <a:solidFill>
                  <a:schemeClr val="tx1"/>
                </a:solidFill>
              </a:rPr>
              <a:t>flight</a:t>
            </a:r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103" y="4721237"/>
            <a:ext cx="1112558" cy="1127903"/>
          </a:xfrm>
          <a:prstGeom prst="rect">
            <a:avLst/>
          </a:prstGeom>
        </p:spPr>
      </p:pic>
      <p:sp>
        <p:nvSpPr>
          <p:cNvPr id="50" name="Explosion 1 5"/>
          <p:cNvSpPr/>
          <p:nvPr/>
        </p:nvSpPr>
        <p:spPr>
          <a:xfrm rot="752760">
            <a:off x="8444738" y="4532274"/>
            <a:ext cx="2186618" cy="1411714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</a:rPr>
              <a:t>Alarm-system!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9956" y="983911"/>
            <a:ext cx="663170" cy="6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 animBg="1"/>
      <p:bldP spid="24" grpId="0" animBg="1"/>
      <p:bldP spid="30" grpId="0" animBg="1"/>
      <p:bldP spid="37" grpId="0" animBg="1"/>
      <p:bldP spid="37" grpId="1" animBg="1"/>
      <p:bldP spid="40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9514" y="705806"/>
            <a:ext cx="2880320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32656"/>
            <a:ext cx="2362200" cy="2880320"/>
          </a:xfrm>
        </p:spPr>
        <p:txBody>
          <a:bodyPr/>
          <a:lstStyle/>
          <a:p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r>
              <a:rPr lang="fr-FR" dirty="0" err="1">
                <a:solidFill>
                  <a:srgbClr val="FFC000"/>
                </a:solidFill>
              </a:rPr>
              <a:t>Yes</a:t>
            </a:r>
            <a:r>
              <a:rPr lang="fr-FR" dirty="0">
                <a:solidFill>
                  <a:srgbClr val="FFC000"/>
                </a:solidFill>
              </a:rPr>
              <a:t>, I </a:t>
            </a:r>
            <a:r>
              <a:rPr lang="fr-FR" dirty="0" err="1">
                <a:solidFill>
                  <a:srgbClr val="FFC000"/>
                </a:solidFill>
              </a:rPr>
              <a:t>did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it!</a:t>
            </a:r>
            <a:br>
              <a:rPr lang="fr-FR" dirty="0">
                <a:solidFill>
                  <a:srgbClr val="FFC000"/>
                </a:solidFill>
              </a:rPr>
            </a:br>
            <a:br>
              <a:rPr lang="fr-FR" dirty="0">
                <a:solidFill>
                  <a:srgbClr val="FFC000"/>
                </a:solidFill>
              </a:rPr>
            </a:b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905000" y="3068962"/>
            <a:ext cx="2362200" cy="305720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8" y="3212976"/>
            <a:ext cx="2352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3068961"/>
            <a:ext cx="1748885" cy="263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0541" y="663078"/>
            <a:ext cx="55446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5th </a:t>
            </a:r>
            <a:r>
              <a:rPr lang="fr-FR" sz="2800" dirty="0" err="1"/>
              <a:t>Principle</a:t>
            </a:r>
            <a:endParaRPr lang="fr-FR" sz="2800" dirty="0"/>
          </a:p>
          <a:p>
            <a:endParaRPr lang="fr-FR" sz="2800" dirty="0"/>
          </a:p>
          <a:p>
            <a:r>
              <a:rPr lang="fr-FR" sz="2000" dirty="0"/>
              <a:t>Challenge and </a:t>
            </a:r>
            <a:r>
              <a:rPr lang="fr-FR" sz="2000" dirty="0" err="1"/>
              <a:t>success</a:t>
            </a:r>
            <a:r>
              <a:rPr lang="fr-FR" sz="2000" dirty="0"/>
              <a:t> </a:t>
            </a:r>
            <a:r>
              <a:rPr lang="fr-FR" sz="2000" dirty="0" err="1"/>
              <a:t>facilitate</a:t>
            </a:r>
            <a:r>
              <a:rPr lang="fr-FR" sz="2000" dirty="0"/>
              <a:t> </a:t>
            </a:r>
            <a:r>
              <a:rPr lang="fr-FR" sz="2000" dirty="0" err="1"/>
              <a:t>learning</a:t>
            </a:r>
            <a:r>
              <a:rPr lang="fr-FR" sz="2000" dirty="0"/>
              <a:t> and </a:t>
            </a:r>
            <a:r>
              <a:rPr lang="fr-FR" sz="2000" dirty="0" err="1"/>
              <a:t>motivate</a:t>
            </a:r>
            <a:r>
              <a:rPr lang="fr-FR" sz="2000" dirty="0"/>
              <a:t> </a:t>
            </a:r>
            <a:r>
              <a:rPr lang="fr-FR" sz="2000" dirty="0" err="1"/>
              <a:t>learners</a:t>
            </a:r>
            <a:r>
              <a:rPr lang="fr-FR" sz="2000" dirty="0"/>
              <a:t> to </a:t>
            </a:r>
            <a:r>
              <a:rPr lang="fr-FR" sz="2000" dirty="0" err="1"/>
              <a:t>take</a:t>
            </a:r>
            <a:r>
              <a:rPr lang="fr-FR" sz="2000" dirty="0"/>
              <a:t> up the </a:t>
            </a:r>
            <a:r>
              <a:rPr lang="fr-FR" sz="2000" dirty="0" err="1"/>
              <a:t>next</a:t>
            </a:r>
            <a:r>
              <a:rPr lang="fr-FR" sz="2000" dirty="0"/>
              <a:t> challenge</a:t>
            </a:r>
            <a:r>
              <a:rPr lang="fr-FR" sz="2400" dirty="0"/>
              <a:t>.</a:t>
            </a:r>
          </a:p>
          <a:p>
            <a:r>
              <a:rPr lang="fr-FR" sz="2400" dirty="0"/>
              <a:t>                              </a:t>
            </a:r>
            <a:r>
              <a:rPr lang="fr-FR" sz="2000" dirty="0"/>
              <a:t>« Dopamine-cycle »</a:t>
            </a:r>
          </a:p>
          <a:p>
            <a:endParaRPr lang="fr-F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625" y="163666"/>
            <a:ext cx="762933" cy="7581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8</a:t>
            </a:fld>
            <a:endParaRPr lang="de-AT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7"/>
          <a:stretch>
            <a:fillRect/>
          </a:stretch>
        </p:blipFill>
        <p:spPr>
          <a:xfrm>
            <a:off x="6816081" y="3429000"/>
            <a:ext cx="3152643" cy="2364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728" y="2276872"/>
            <a:ext cx="5356144" cy="4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3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47576"/>
            <a:ext cx="2362200" cy="1887265"/>
          </a:xfrm>
        </p:spPr>
        <p:txBody>
          <a:bodyPr/>
          <a:lstStyle/>
          <a:p>
            <a:r>
              <a:rPr lang="en-US" sz="4400" dirty="0"/>
              <a:t>FIP</a:t>
            </a:r>
            <a:br>
              <a:rPr lang="en-US" dirty="0"/>
            </a:br>
            <a:r>
              <a:rPr lang="en-US" dirty="0"/>
              <a:t>format</a:t>
            </a:r>
            <a:br>
              <a:rPr lang="en-US" dirty="0"/>
            </a:br>
            <a:r>
              <a:rPr lang="en-US" dirty="0"/>
              <a:t>imagination</a:t>
            </a:r>
            <a:br>
              <a:rPr lang="en-US" dirty="0"/>
            </a:br>
            <a:r>
              <a:rPr lang="en-US" dirty="0"/>
              <a:t>pride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34493" y="620688"/>
            <a:ext cx="5847184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…under the „dopamine shower“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407" y="668455"/>
            <a:ext cx="804096" cy="904087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 rot="20667077">
            <a:off x="1947357" y="2573534"/>
            <a:ext cx="2592292" cy="2710521"/>
          </a:xfrm>
          <a:prstGeom prst="irregularSeal1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Our stuff is cool enough to be published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0683" y="6422190"/>
            <a:ext cx="52359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http://www.cainelearning.com/wp-content/uploads/2013/08/Principles-Wheel.png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505" y="5809569"/>
            <a:ext cx="2972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www.gibsters.com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F6EB0-0ACF-47C8-8809-594A32352EA2}" type="slidenum">
              <a:rPr lang="de-AT" smtClean="0"/>
              <a:t>9</a:t>
            </a:fld>
            <a:endParaRPr lang="de-AT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36" y="1572542"/>
            <a:ext cx="5776099" cy="4366245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C0A7DEAA-0B5E-40EE-8284-9BCAE9A2EB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9617190"/>
                  </p:ext>
                </p:extLst>
              </p:nvPr>
            </p:nvGraphicFramePr>
            <p:xfrm>
              <a:off x="8781440" y="3008168"/>
              <a:ext cx="3048000" cy="1714500"/>
            </p:xfrm>
            <a:graphic>
              <a:graphicData uri="http://schemas.microsoft.com/office/powerpoint/2016/slidezoom">
                <pslz:sldZm>
                  <pslz:sldZmObj sldId="391" cId="4074614775">
                    <pslz:zmPr id="{292142B7-3315-4C66-97A0-76E3CDBC058D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C0A7DEAA-0B5E-40EE-8284-9BCAE9A2EB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81440" y="300816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681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4215</TotalTime>
  <Words>1138</Words>
  <Application>Microsoft Office PowerPoint</Application>
  <PresentationFormat>Widescreen</PresentationFormat>
  <Paragraphs>114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Comic Sans MS</vt:lpstr>
      <vt:lpstr>Georgia</vt:lpstr>
      <vt:lpstr>Wingdings</vt:lpstr>
      <vt:lpstr>Wingdings 2</vt:lpstr>
      <vt:lpstr>Civic</vt:lpstr>
      <vt:lpstr>Welcome to…</vt:lpstr>
      <vt:lpstr>Let‘s get ready…</vt:lpstr>
      <vt:lpstr>What‘s on your mind?</vt:lpstr>
      <vt:lpstr>How does our brain learn?</vt:lpstr>
      <vt:lpstr>Part 1: Learning is a physical-chemical process</vt:lpstr>
      <vt:lpstr>  What are the practical consequences?</vt:lpstr>
      <vt:lpstr>Emotions are the                    to the brain</vt:lpstr>
      <vt:lpstr>   Yes, I did it!  </vt:lpstr>
      <vt:lpstr>FIP format imagination pride</vt:lpstr>
      <vt:lpstr> The GRASPS Frame</vt:lpstr>
      <vt:lpstr>To cut the long story short… Learning works best if…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our brain learn?</dc:title>
  <dc:creator>Lis Polzleitner</dc:creator>
  <cp:lastModifiedBy>LP</cp:lastModifiedBy>
  <cp:revision>16</cp:revision>
  <dcterms:created xsi:type="dcterms:W3CDTF">2016-01-24T17:08:33Z</dcterms:created>
  <dcterms:modified xsi:type="dcterms:W3CDTF">2020-11-08T17:43:35Z</dcterms:modified>
</cp:coreProperties>
</file>