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9" r:id="rId4"/>
    <p:sldId id="260" r:id="rId5"/>
    <p:sldId id="265" r:id="rId6"/>
    <p:sldId id="268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ED"/>
    <a:srgbClr val="F1923B"/>
    <a:srgbClr val="9BBBD9"/>
    <a:srgbClr val="FFFF66"/>
    <a:srgbClr val="7AB5C8"/>
    <a:srgbClr val="8BD9B9"/>
    <a:srgbClr val="57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40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24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4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1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G"/><Relationship Id="rId5" Type="http://schemas.openxmlformats.org/officeDocument/2006/relationships/hyperlink" Target="https://www.symbaloo.com/home/mix/13ePBi27VS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ogy.com/blog/samr-model-practical-guide-edtech-integration" TargetMode="External"/><Relationship Id="rId2" Type="http://schemas.openxmlformats.org/officeDocument/2006/relationships/hyperlink" Target="http://www.epep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ymbaloo.com/home/mix/13ePBi27VS" TargetMode="External"/><Relationship Id="rId4" Type="http://schemas.openxmlformats.org/officeDocument/2006/relationships/hyperlink" Target="https://padlet.com/lispolzleitner/v1salvctg51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desk in a room&#10;&#10;Description automatically generated">
            <a:extLst>
              <a:ext uri="{FF2B5EF4-FFF2-40B4-BE49-F238E27FC236}">
                <a16:creationId xmlns:a16="http://schemas.microsoft.com/office/drawing/2014/main" id="{2CDC4C52-A463-44C7-9A96-4AA84F4D4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3" r="4164" b="9092"/>
          <a:stretch/>
        </p:blipFill>
        <p:spPr>
          <a:xfrm rot="10800000">
            <a:off x="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1E200-1D77-4843-8924-79B83788C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de-AT" sz="6600"/>
              <a:t>Flipped Classroom</a:t>
            </a:r>
            <a:endParaRPr lang="en-US" sz="6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9D99E-7FBF-49F8-BD96-DAAB6D213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77500" lnSpcReduction="20000"/>
          </a:bodyPr>
          <a:lstStyle/>
          <a:p>
            <a:r>
              <a:rPr lang="de-AT" b="1"/>
              <a:t>Online						Elisabeth Pölzleitner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636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04DD-0F3D-4ADD-A0E7-78721651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Traditional classroom  vs Flipped classroom</a:t>
            </a:r>
            <a:endParaRPr lang="en-US" dirty="0"/>
          </a:p>
        </p:txBody>
      </p:sp>
      <p:pic>
        <p:nvPicPr>
          <p:cNvPr id="12" name="Content Placeholder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C9DE3D9-1459-4B51-9128-784D5EE3C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95" b="5557"/>
          <a:stretch/>
        </p:blipFill>
        <p:spPr>
          <a:xfrm>
            <a:off x="1559442" y="2013098"/>
            <a:ext cx="9208509" cy="4844903"/>
          </a:xfrm>
        </p:spPr>
      </p:pic>
    </p:spTree>
    <p:extLst>
      <p:ext uri="{BB962C8B-B14F-4D97-AF65-F5344CB8AC3E}">
        <p14:creationId xmlns:p14="http://schemas.microsoft.com/office/powerpoint/2010/main" val="183297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807F-CDE5-4A76-B67A-3EC8B100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How can technology help?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4EED269-49E0-4220-B0C6-06A034F80B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5841497"/>
              </p:ext>
            </p:extLst>
          </p:nvPr>
        </p:nvGraphicFramePr>
        <p:xfrm>
          <a:off x="6198205" y="2697765"/>
          <a:ext cx="5631767" cy="317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1767">
                  <a:extLst>
                    <a:ext uri="{9D8B030D-6E8A-4147-A177-3AD203B41FA5}">
                      <a16:colId xmlns:a16="http://schemas.microsoft.com/office/drawing/2014/main" val="718197981"/>
                    </a:ext>
                  </a:extLst>
                </a:gridCol>
              </a:tblGrid>
              <a:tr h="707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Students design online teaching materials: Moodle, liveworksheets, H5P, learningapps …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4942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r>
                        <a:rPr lang="de-AT" sz="1600" dirty="0"/>
                        <a:t>Choiceboards based on online </a:t>
                      </a:r>
                      <a:r>
                        <a:rPr lang="de-AT" sz="1600" b="1" dirty="0"/>
                        <a:t>resources</a:t>
                      </a:r>
                    </a:p>
                    <a:p>
                      <a:r>
                        <a:rPr lang="de-AT" sz="1600" b="0" dirty="0"/>
                        <a:t>Choiceboards for student </a:t>
                      </a:r>
                      <a:r>
                        <a:rPr lang="de-AT" sz="1600" b="1" dirty="0"/>
                        <a:t>products</a:t>
                      </a:r>
                      <a:r>
                        <a:rPr lang="de-AT" sz="1600" b="0" dirty="0"/>
                        <a:t>: video, audio, written…</a:t>
                      </a:r>
                      <a:endParaRPr lang="en-US" sz="1600" dirty="0"/>
                    </a:p>
                  </a:txBody>
                  <a:tcPr>
                    <a:solidFill>
                      <a:srgbClr val="F19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05378"/>
                  </a:ext>
                </a:extLst>
              </a:tr>
              <a:tr h="730961">
                <a:tc>
                  <a:txBody>
                    <a:bodyPr/>
                    <a:lstStyle/>
                    <a:p>
                      <a:r>
                        <a:rPr lang="de-AT" sz="1600" dirty="0"/>
                        <a:t>Forum discussions, Q&amp;A, </a:t>
                      </a:r>
                    </a:p>
                    <a:p>
                      <a:r>
                        <a:rPr lang="de-AT" sz="1600" dirty="0"/>
                        <a:t>brainstorming and collecting questions on Padlets</a:t>
                      </a:r>
                    </a:p>
                  </a:txBody>
                  <a:tcPr>
                    <a:solidFill>
                      <a:srgbClr val="69B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61829"/>
                  </a:ext>
                </a:extLst>
              </a:tr>
              <a:tr h="844477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bg1"/>
                          </a:solidFill>
                        </a:rPr>
                        <a:t>Files on Moodle</a:t>
                      </a:r>
                    </a:p>
                    <a:p>
                      <a:r>
                        <a:rPr lang="de-AT" sz="1600" dirty="0">
                          <a:solidFill>
                            <a:schemeClr val="bg1"/>
                          </a:solidFill>
                        </a:rPr>
                        <a:t>Video presentation on Moodle</a:t>
                      </a:r>
                    </a:p>
                    <a:p>
                      <a:r>
                        <a:rPr lang="de-AT" sz="1600" dirty="0">
                          <a:solidFill>
                            <a:schemeClr val="bg1"/>
                          </a:solidFill>
                        </a:rPr>
                        <a:t>Lecture on a video-conferencing tool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85524"/>
                  </a:ext>
                </a:extLst>
              </a:tr>
            </a:tbl>
          </a:graphicData>
        </a:graphic>
      </p:graphicFrame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06C48F-2D4E-4952-859E-8529BFCEB3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335" y="2697765"/>
            <a:ext cx="6074036" cy="3204053"/>
          </a:xfrm>
        </p:spPr>
      </p:pic>
    </p:spTree>
    <p:extLst>
      <p:ext uri="{BB962C8B-B14F-4D97-AF65-F5344CB8AC3E}">
        <p14:creationId xmlns:p14="http://schemas.microsoft.com/office/powerpoint/2010/main" val="12175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8A81AE0-4946-4D18-898D-2504ABC6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18CD9-5C47-4069-ACBB-32802F94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25" y="4787334"/>
            <a:ext cx="8739050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700" dirty="0"/>
              <a:t>3 main elements of my flipped classrooms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EB13C06-C249-4CCE-97B6-AFECAB8EE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95" r="-3" b="-3"/>
          <a:stretch/>
        </p:blipFill>
        <p:spPr>
          <a:xfrm>
            <a:off x="8165615" y="359745"/>
            <a:ext cx="3703320" cy="4094573"/>
          </a:xfrm>
          <a:prstGeom prst="rect">
            <a:avLst/>
          </a:prstGeom>
        </p:spPr>
      </p:pic>
      <p:pic>
        <p:nvPicPr>
          <p:cNvPr id="6" name="Picture 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F854998-1C21-41FD-B819-1B0382712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0" r="19999" b="3"/>
          <a:stretch/>
        </p:blipFill>
        <p:spPr>
          <a:xfrm>
            <a:off x="292985" y="359747"/>
            <a:ext cx="3703320" cy="409457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EBFFB0-52EF-4BB3-A9FE-79F2A178C7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89" r="26267" b="2"/>
          <a:stretch/>
        </p:blipFill>
        <p:spPr>
          <a:xfrm>
            <a:off x="4229300" y="347121"/>
            <a:ext cx="3771700" cy="41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7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C5B872-2D98-4B36-BE1B-6D3648C0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5" y="341906"/>
            <a:ext cx="7949358" cy="6174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7BDC5-D5F6-40E0-978B-A1FB97890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16" y="1883629"/>
            <a:ext cx="2961391" cy="15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Rectangle 43">
            <a:extLst>
              <a:ext uri="{FF2B5EF4-FFF2-40B4-BE49-F238E27FC236}">
                <a16:creationId xmlns:a16="http://schemas.microsoft.com/office/drawing/2014/main" id="{D898B8EB-E53C-4E72-9817-B4BFCAD7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Freeform: Shape 45">
            <a:extLst>
              <a:ext uri="{FF2B5EF4-FFF2-40B4-BE49-F238E27FC236}">
                <a16:creationId xmlns:a16="http://schemas.microsoft.com/office/drawing/2014/main" id="{4E130362-2F35-4AB7-9EA5-DBC0F771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47">
            <a:extLst>
              <a:ext uri="{FF2B5EF4-FFF2-40B4-BE49-F238E27FC236}">
                <a16:creationId xmlns:a16="http://schemas.microsoft.com/office/drawing/2014/main" id="{56BE988C-7A5B-41EC-A46C-AEA93D8D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B0598-B80C-49AF-8225-A20B9A23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At home: before the course session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CB1EC0-40A9-4D5E-B7E2-6E3423CE2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CB060-6470-40A5-BEB8-3EB30E775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9" r="-2" b="-2"/>
          <a:stretch/>
        </p:blipFill>
        <p:spPr>
          <a:xfrm>
            <a:off x="5056670" y="452051"/>
            <a:ext cx="2413772" cy="267004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DAF430-DFB2-4121-8F27-9A39C36A6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8219" b="-3"/>
          <a:stretch/>
        </p:blipFill>
        <p:spPr>
          <a:xfrm>
            <a:off x="4991858" y="3331535"/>
            <a:ext cx="3047076" cy="337060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CBE52EF-2889-423F-947C-0E44A760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42C9B1F-B0E3-4CA9-885A-981DC46B0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051" y="480361"/>
            <a:ext cx="3697888" cy="2514562"/>
          </a:xfrm>
          <a:prstGeom prst="rect">
            <a:avLst/>
          </a:prstGeom>
          <a:solidFill>
            <a:srgbClr val="9BBBD9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63D90-6287-4C53-8984-FC5988572F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0560" b="-1"/>
          <a:stretch/>
        </p:blipFill>
        <p:spPr>
          <a:xfrm>
            <a:off x="8580003" y="3400811"/>
            <a:ext cx="2967936" cy="3283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BE3859-85D8-436A-9294-7FFC7BEF68D6}"/>
              </a:ext>
            </a:extLst>
          </p:cNvPr>
          <p:cNvSpPr txBox="1"/>
          <p:nvPr/>
        </p:nvSpPr>
        <p:spPr>
          <a:xfrm rot="622529">
            <a:off x="8644001" y="1483839"/>
            <a:ext cx="2013097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000" b="1" dirty="0"/>
              <a:t>symbaloo.com</a:t>
            </a:r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D7ADF-DEB5-4BB9-B963-0D265584B13A}"/>
              </a:ext>
            </a:extLst>
          </p:cNvPr>
          <p:cNvSpPr/>
          <p:nvPr/>
        </p:nvSpPr>
        <p:spPr>
          <a:xfrm rot="766852">
            <a:off x="9009693" y="4776811"/>
            <a:ext cx="2246639" cy="6262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padlet.com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863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120B09-F6CA-437E-B1DE-587311BB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C9B5E-8EC6-46E1-A765-46153E98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de-AT" sz="4000" dirty="0"/>
              <a:t>group-sharing and plenary discussions</a:t>
            </a:r>
            <a:endParaRPr lang="en-US" sz="4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8A1DB-62E6-4F8D-812E-53713EE0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AT" b="1" dirty="0"/>
              <a:t>online meeting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2D8CE-CCEF-4E38-B71D-67FF9079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64" y="299258"/>
            <a:ext cx="4232116" cy="4094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34D38-29DE-40CD-9E6F-F1D1F3920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532" y="299258"/>
            <a:ext cx="4874491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E0BC-8EC6-464E-9E7B-729C4B99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References and links (examples)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E99B-0B0D-4681-A4ED-DA19872BB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website: </a:t>
            </a:r>
            <a:r>
              <a:rPr lang="de-AT" dirty="0">
                <a:hlinkClick r:id="rId2"/>
              </a:rPr>
              <a:t>www.epep.at</a:t>
            </a:r>
            <a:endParaRPr lang="de-AT" dirty="0"/>
          </a:p>
          <a:p>
            <a:r>
              <a:rPr lang="de-AT" dirty="0"/>
              <a:t>samr model: </a:t>
            </a:r>
            <a:r>
              <a:rPr lang="en-US" dirty="0">
                <a:hlinkClick r:id="rId3"/>
              </a:rPr>
              <a:t>https://www.schoology.com/blog/samr-model-practical-guide-edtech-integration</a:t>
            </a:r>
            <a:endParaRPr lang="en-US" dirty="0"/>
          </a:p>
          <a:p>
            <a:r>
              <a:rPr lang="en-US" dirty="0" err="1"/>
              <a:t>padlet</a:t>
            </a:r>
            <a:r>
              <a:rPr lang="en-US" dirty="0"/>
              <a:t>: padlet.com</a:t>
            </a:r>
          </a:p>
          <a:p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https://padlet.com/lispolzleitner/v1salvctg51b</a:t>
            </a:r>
            <a:endParaRPr lang="en-US" dirty="0"/>
          </a:p>
          <a:p>
            <a:r>
              <a:rPr lang="en-US" dirty="0" err="1"/>
              <a:t>symbaloo</a:t>
            </a:r>
            <a:r>
              <a:rPr lang="en-US" dirty="0"/>
              <a:t> </a:t>
            </a:r>
            <a:r>
              <a:rPr lang="en-US" dirty="0" err="1"/>
              <a:t>webmixes</a:t>
            </a:r>
            <a:r>
              <a:rPr lang="en-US" dirty="0"/>
              <a:t>: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https://www.symbaloo.com/home/mix/13ePBi27VS</a:t>
            </a:r>
            <a:endParaRPr lang="en-US" dirty="0"/>
          </a:p>
          <a:p>
            <a:endParaRPr lang="de-A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0080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Override1.xml><?xml version="1.0" encoding="utf-8"?>
<a:themeOverride xmlns:a="http://schemas.openxmlformats.org/drawingml/2006/main">
  <a:clrScheme name="AccentBoxVTI">
    <a:dk1>
      <a:srgbClr val="000000"/>
    </a:dk1>
    <a:lt1>
      <a:sysClr val="window" lastClr="FFFFFF"/>
    </a:lt1>
    <a:dk2>
      <a:srgbClr val="262626"/>
    </a:dk2>
    <a:lt2>
      <a:srgbClr val="FFFFFF"/>
    </a:lt2>
    <a:accent1>
      <a:srgbClr val="F5A700"/>
    </a:accent1>
    <a:accent2>
      <a:srgbClr val="00A5AB"/>
    </a:accent2>
    <a:accent3>
      <a:srgbClr val="09963B"/>
    </a:accent3>
    <a:accent4>
      <a:srgbClr val="E64823"/>
    </a:accent4>
    <a:accent5>
      <a:srgbClr val="9C6A6A"/>
    </a:accent5>
    <a:accent6>
      <a:srgbClr val="824F8C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AccentBoxVTI</vt:lpstr>
      <vt:lpstr>Flipped Classroom</vt:lpstr>
      <vt:lpstr>Traditional classroom  vs Flipped classroom</vt:lpstr>
      <vt:lpstr>How can technology help?</vt:lpstr>
      <vt:lpstr>3 main elements of my flipped classrooms</vt:lpstr>
      <vt:lpstr>PowerPoint Presentation</vt:lpstr>
      <vt:lpstr>At home: before the course session </vt:lpstr>
      <vt:lpstr>group-sharing and plenary discussions</vt:lpstr>
      <vt:lpstr>References and links (examples)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</dc:title>
  <dc:creator>LP</dc:creator>
  <cp:lastModifiedBy>LP</cp:lastModifiedBy>
  <cp:revision>7</cp:revision>
  <dcterms:created xsi:type="dcterms:W3CDTF">2020-05-27T10:09:31Z</dcterms:created>
  <dcterms:modified xsi:type="dcterms:W3CDTF">2020-05-27T15:29:46Z</dcterms:modified>
</cp:coreProperties>
</file>