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 id="2147484128" r:id="rId2"/>
    <p:sldMasterId id="2147484140" r:id="rId3"/>
  </p:sldMasterIdLst>
  <p:notesMasterIdLst>
    <p:notesMasterId r:id="rId47"/>
  </p:notesMasterIdLst>
  <p:handoutMasterIdLst>
    <p:handoutMasterId r:id="rId48"/>
  </p:handoutMasterIdLst>
  <p:sldIdLst>
    <p:sldId id="256" r:id="rId4"/>
    <p:sldId id="350" r:id="rId5"/>
    <p:sldId id="351" r:id="rId6"/>
    <p:sldId id="353" r:id="rId7"/>
    <p:sldId id="352" r:id="rId8"/>
    <p:sldId id="305" r:id="rId9"/>
    <p:sldId id="270" r:id="rId10"/>
    <p:sldId id="259" r:id="rId11"/>
    <p:sldId id="309" r:id="rId12"/>
    <p:sldId id="308" r:id="rId13"/>
    <p:sldId id="311" r:id="rId14"/>
    <p:sldId id="266" r:id="rId15"/>
    <p:sldId id="288" r:id="rId16"/>
    <p:sldId id="289" r:id="rId17"/>
    <p:sldId id="287" r:id="rId18"/>
    <p:sldId id="313" r:id="rId19"/>
    <p:sldId id="354" r:id="rId20"/>
    <p:sldId id="314" r:id="rId21"/>
    <p:sldId id="274" r:id="rId22"/>
    <p:sldId id="281" r:id="rId23"/>
    <p:sldId id="282" r:id="rId24"/>
    <p:sldId id="283" r:id="rId25"/>
    <p:sldId id="284" r:id="rId26"/>
    <p:sldId id="285" r:id="rId27"/>
    <p:sldId id="286" r:id="rId28"/>
    <p:sldId id="264" r:id="rId29"/>
    <p:sldId id="276" r:id="rId30"/>
    <p:sldId id="265" r:id="rId31"/>
    <p:sldId id="349" r:id="rId32"/>
    <p:sldId id="320" r:id="rId33"/>
    <p:sldId id="321" r:id="rId34"/>
    <p:sldId id="322" r:id="rId35"/>
    <p:sldId id="323" r:id="rId36"/>
    <p:sldId id="324" r:id="rId37"/>
    <p:sldId id="332" r:id="rId38"/>
    <p:sldId id="333" r:id="rId39"/>
    <p:sldId id="339" r:id="rId40"/>
    <p:sldId id="329" r:id="rId41"/>
    <p:sldId id="331" r:id="rId42"/>
    <p:sldId id="336" r:id="rId43"/>
    <p:sldId id="338" r:id="rId44"/>
    <p:sldId id="355" r:id="rId45"/>
    <p:sldId id="356" r:id="rId46"/>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04" autoAdjust="0"/>
  </p:normalViewPr>
  <p:slideViewPr>
    <p:cSldViewPr>
      <p:cViewPr varScale="1">
        <p:scale>
          <a:sx n="66" d="100"/>
          <a:sy n="66" d="100"/>
        </p:scale>
        <p:origin x="528" y="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822"/>
    </p:cViewPr>
  </p:sorterViewPr>
  <p:notesViewPr>
    <p:cSldViewPr>
      <p:cViewPr varScale="1">
        <p:scale>
          <a:sx n="85" d="100"/>
          <a:sy n="85" d="100"/>
        </p:scale>
        <p:origin x="-3786"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r>
              <a:rPr lang="en-GB" dirty="0"/>
              <a:t>Feb. 2013</a:t>
            </a:r>
          </a:p>
        </p:txBody>
      </p:sp>
      <p:sp>
        <p:nvSpPr>
          <p:cNvPr id="4" name="Fußzeilenplatzhalter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r>
              <a:rPr lang="en-GB" dirty="0"/>
              <a:t>Anglistik Fachdidaktik</a:t>
            </a:r>
          </a:p>
        </p:txBody>
      </p:sp>
      <p:sp>
        <p:nvSpPr>
          <p:cNvPr id="5" name="Foliennummernplatzhalter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2D568CE0-D288-489E-8A38-1A5AE0C727DA}" type="slidenum">
              <a:rPr lang="en-GB" smtClean="0"/>
              <a:pPr/>
              <a:t>‹#›</a:t>
            </a:fld>
            <a:endParaRPr lang="en-GB"/>
          </a:p>
        </p:txBody>
      </p:sp>
    </p:spTree>
    <p:extLst>
      <p:ext uri="{BB962C8B-B14F-4D97-AF65-F5344CB8AC3E}">
        <p14:creationId xmlns:p14="http://schemas.microsoft.com/office/powerpoint/2010/main" val="592010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1D7391B1-956B-40C5-A4E4-644EF3D8CC23}" type="datetimeFigureOut">
              <a:rPr lang="en-GB" smtClean="0"/>
              <a:pPr/>
              <a:t>03/11/2017</a:t>
            </a:fld>
            <a:endParaRPr lang="en-GB"/>
          </a:p>
        </p:txBody>
      </p:sp>
      <p:sp>
        <p:nvSpPr>
          <p:cNvPr id="4" name="Folienbildplatzhalt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EAE3E50A-D1C2-4E78-ADE9-E8F44323CED6}" type="slidenum">
              <a:rPr lang="en-GB" smtClean="0"/>
              <a:pPr/>
              <a:t>‹#›</a:t>
            </a:fld>
            <a:endParaRPr lang="en-GB"/>
          </a:p>
        </p:txBody>
      </p:sp>
    </p:spTree>
    <p:extLst>
      <p:ext uri="{BB962C8B-B14F-4D97-AF65-F5344CB8AC3E}">
        <p14:creationId xmlns:p14="http://schemas.microsoft.com/office/powerpoint/2010/main" val="333982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pPr marL="0" marR="0" lvl="0" indent="0" algn="r" defTabSz="1408085" rtl="0" eaLnBrk="1" fontAlgn="auto" latinLnBrk="0" hangingPunct="1">
              <a:lnSpc>
                <a:spcPct val="100000"/>
              </a:lnSpc>
              <a:spcBef>
                <a:spcPts val="0"/>
              </a:spcBef>
              <a:spcAft>
                <a:spcPts val="0"/>
              </a:spcAft>
              <a:buClrTx/>
              <a:buSzTx/>
              <a:buFontTx/>
              <a:buNone/>
              <a:tabLst/>
              <a:defRPr/>
            </a:pPr>
            <a:fld id="{1A81D3DF-66C0-4C95-B776-7F98DB0C51AE}"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08085" rtl="0" eaLnBrk="1" fontAlgn="auto" latinLnBrk="0" hangingPunct="1">
                <a:lnSpc>
                  <a:spcPct val="100000"/>
                </a:lnSpc>
                <a:spcBef>
                  <a:spcPts val="0"/>
                </a:spcBef>
                <a:spcAft>
                  <a:spcPts val="0"/>
                </a:spcAft>
                <a:buClrTx/>
                <a:buSzTx/>
                <a:buFontTx/>
                <a:buNone/>
                <a:tabLst/>
                <a:defRPr/>
              </a:pPr>
              <a:t>6</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62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For this purpose, each descriptor is accompanied by an open bar with a forward-pointing arrow. These bars help students both to assess their competence and to chart their progress as they gain more knowledge and experience of teaching. </a:t>
            </a:r>
          </a:p>
        </p:txBody>
      </p:sp>
    </p:spTree>
    <p:extLst>
      <p:ext uri="{BB962C8B-B14F-4D97-AF65-F5344CB8AC3E}">
        <p14:creationId xmlns:p14="http://schemas.microsoft.com/office/powerpoint/2010/main" val="319685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 second assessment may be made after attending a course which deals with the competence in question; a third assessment after completing teaching practice and so on. It should be added that it is not expected that all the bars be completely filled in by the end of the teacher education course. The arrows at the end of each bar indicate that teachers will continue developing competences throughout their teaching careers. </a:t>
            </a:r>
          </a:p>
        </p:txBody>
      </p:sp>
    </p:spTree>
    <p:extLst>
      <p:ext uri="{BB962C8B-B14F-4D97-AF65-F5344CB8AC3E}">
        <p14:creationId xmlns:p14="http://schemas.microsoft.com/office/powerpoint/2010/main" val="234778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3E50A-D1C2-4E78-ADE9-E8F44323CED6}" type="slidenum">
              <a:rPr lang="en-GB" smtClean="0"/>
              <a:pPr/>
              <a:t>29</a:t>
            </a:fld>
            <a:endParaRPr lang="en-GB"/>
          </a:p>
        </p:txBody>
      </p:sp>
    </p:spTree>
    <p:extLst>
      <p:ext uri="{BB962C8B-B14F-4D97-AF65-F5344CB8AC3E}">
        <p14:creationId xmlns:p14="http://schemas.microsoft.com/office/powerpoint/2010/main" val="50438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Siena</a:t>
            </a:r>
          </a:p>
        </p:txBody>
      </p:sp>
      <p:sp>
        <p:nvSpPr>
          <p:cNvPr id="28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February, 2008</a:t>
            </a:r>
          </a:p>
        </p:txBody>
      </p:sp>
      <p:sp>
        <p:nvSpPr>
          <p:cNvPr id="286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Newby</a:t>
            </a:r>
          </a:p>
        </p:txBody>
      </p:sp>
      <p:sp>
        <p:nvSpPr>
          <p:cNvPr id="286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35F87A-D547-4B55-9268-16F65B0B1B5A}"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8" name="Rectangle 2"/>
          <p:cNvSpPr>
            <a:spLocks noGrp="1" noRot="1" noChangeAspect="1" noChangeArrowheads="1" noTextEdit="1"/>
          </p:cNvSpPr>
          <p:nvPr>
            <p:ph type="sldImg"/>
          </p:nvPr>
        </p:nvSpPr>
        <p:spPr>
          <a:ln/>
        </p:spPr>
      </p:sp>
      <p:sp>
        <p:nvSpPr>
          <p:cNvPr id="286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The EPOSTL has various aims, the main ones of which are:</a:t>
            </a:r>
          </a:p>
        </p:txBody>
      </p:sp>
    </p:spTree>
    <p:extLst>
      <p:ext uri="{BB962C8B-B14F-4D97-AF65-F5344CB8AC3E}">
        <p14:creationId xmlns:p14="http://schemas.microsoft.com/office/powerpoint/2010/main" val="329279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Siena</a:t>
            </a:r>
          </a:p>
        </p:txBody>
      </p:sp>
      <p:sp>
        <p:nvSpPr>
          <p:cNvPr id="307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February, 2008</a:t>
            </a:r>
          </a:p>
        </p:txBody>
      </p:sp>
      <p:sp>
        <p:nvSpPr>
          <p:cNvPr id="307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Newby</a:t>
            </a:r>
          </a:p>
        </p:txBody>
      </p:sp>
      <p:sp>
        <p:nvSpPr>
          <p:cNvPr id="307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8A61F-6F2D-4E4D-A7A5-0627EC98CF7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6" name="Rectangle 2"/>
          <p:cNvSpPr>
            <a:spLocks noGrp="1" noRot="1" noChangeAspect="1" noChangeArrowheads="1" noTextEdit="1"/>
          </p:cNvSpPr>
          <p:nvPr>
            <p:ph type="sldImg"/>
          </p:nvPr>
        </p:nvSpPr>
        <p:spPr>
          <a:ln/>
        </p:spPr>
      </p:sp>
      <p:sp>
        <p:nvSpPr>
          <p:cNvPr id="307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The aims of the EPOSTL can be found in the User’s Guide</a:t>
            </a:r>
          </a:p>
        </p:txBody>
      </p:sp>
    </p:spTree>
    <p:extLst>
      <p:ext uri="{BB962C8B-B14F-4D97-AF65-F5344CB8AC3E}">
        <p14:creationId xmlns:p14="http://schemas.microsoft.com/office/powerpoint/2010/main" val="153124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Siena</a:t>
            </a:r>
          </a:p>
        </p:txBody>
      </p:sp>
      <p:sp>
        <p:nvSpPr>
          <p:cNvPr id="512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February, 2008</a:t>
            </a:r>
          </a:p>
        </p:txBody>
      </p:sp>
      <p:sp>
        <p:nvSpPr>
          <p:cNvPr id="512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Newby</a:t>
            </a:r>
          </a:p>
        </p:txBody>
      </p:sp>
      <p:sp>
        <p:nvSpPr>
          <p:cNvPr id="512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CAC8D6-E002-41F8-879F-042221733158}"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06" name="Rectangle 2"/>
          <p:cNvSpPr>
            <a:spLocks noGrp="1" noRot="1" noChangeAspect="1" noChangeArrowheads="1" noTextEdit="1"/>
          </p:cNvSpPr>
          <p:nvPr>
            <p:ph type="sldImg"/>
          </p:nvPr>
        </p:nvSpPr>
        <p:spPr>
          <a:ln/>
        </p:spPr>
      </p:sp>
      <p:sp>
        <p:nvSpPr>
          <p:cNvPr id="512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latin typeface="Arial" panose="020B0604020202020204" pitchFamily="34" charset="0"/>
              </a:rPr>
              <a:t>In order to make the descriptors both more coherent and more user-friendly they are grouped into seven general categories, which have the following headings. The seven categories represent areas in which teachers require a variety of competences and need to make decisions related to teaching. At the beginning of each section is a brief introductory text which discusses some of the issues relating to the respective topic area.</a:t>
            </a:r>
            <a:r>
              <a:rPr lang="en-GB" altLang="en-US">
                <a:latin typeface="Arial" panose="020B0604020202020204" pitchFamily="34" charset="0"/>
              </a:rPr>
              <a:t> </a:t>
            </a:r>
          </a:p>
        </p:txBody>
      </p:sp>
    </p:spTree>
    <p:extLst>
      <p:ext uri="{BB962C8B-B14F-4D97-AF65-F5344CB8AC3E}">
        <p14:creationId xmlns:p14="http://schemas.microsoft.com/office/powerpoint/2010/main" val="31910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Siena</a:t>
            </a:r>
          </a:p>
        </p:txBody>
      </p:sp>
      <p:sp>
        <p:nvSpPr>
          <p:cNvPr id="532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February, 2008</a:t>
            </a:r>
          </a:p>
        </p:txBody>
      </p:sp>
      <p:sp>
        <p:nvSpPr>
          <p:cNvPr id="532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Newby</a:t>
            </a:r>
          </a:p>
        </p:txBody>
      </p:sp>
      <p:sp>
        <p:nvSpPr>
          <p:cNvPr id="532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5D1FAF-31D3-45C4-9B2E-3FC690FB2A7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254" name="Rectangle 2"/>
          <p:cNvSpPr>
            <a:spLocks noGrp="1" noRot="1" noChangeAspect="1" noChangeArrowheads="1" noTextEdit="1"/>
          </p:cNvSpPr>
          <p:nvPr>
            <p:ph type="sldImg"/>
          </p:nvPr>
        </p:nvSpPr>
        <p:spPr>
          <a:ln/>
        </p:spPr>
      </p:sp>
      <p:sp>
        <p:nvSpPr>
          <p:cNvPr id="532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Each general category is further divided into sub-topics, providing a total of 32 areas and 195 competence descriptors. This organisation provides a flexible  structure which allows the competence descriptors to be dealt with in any order appropriate to the course content, teaching practice etc. and also allows for recycling. </a:t>
            </a:r>
          </a:p>
        </p:txBody>
      </p:sp>
    </p:spTree>
    <p:extLst>
      <p:ext uri="{BB962C8B-B14F-4D97-AF65-F5344CB8AC3E}">
        <p14:creationId xmlns:p14="http://schemas.microsoft.com/office/powerpoint/2010/main" val="148303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a:latin typeface="Arial" panose="020B0604020202020204" pitchFamily="34" charset="0"/>
              </a:rPr>
              <a:t>At the end of the self-assessment section is a photocopiable reflection grid, which provides the students with the opportunity to make notes on the reflection and self-assessment process.</a:t>
            </a:r>
            <a:r>
              <a:rPr lang="en-GB" altLang="en-US">
                <a:latin typeface="Arial" panose="020B0604020202020204" pitchFamily="34" charset="0"/>
              </a:rPr>
              <a:t> </a:t>
            </a:r>
          </a:p>
        </p:txBody>
      </p:sp>
    </p:spTree>
    <p:extLst>
      <p:ext uri="{BB962C8B-B14F-4D97-AF65-F5344CB8AC3E}">
        <p14:creationId xmlns:p14="http://schemas.microsoft.com/office/powerpoint/2010/main" val="100974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At the heart of the </a:t>
            </a:r>
            <a:r>
              <a:rPr lang="en-GB" altLang="en-US" i="1">
                <a:latin typeface="Arial" panose="020B0604020202020204" pitchFamily="34" charset="0"/>
              </a:rPr>
              <a:t>EPOSTL</a:t>
            </a:r>
            <a:r>
              <a:rPr lang="en-GB" altLang="en-US">
                <a:latin typeface="Arial" panose="020B0604020202020204" pitchFamily="34" charset="0"/>
              </a:rPr>
              <a:t> are the 195 ‘can-do’ descriptors of didactic competences which the self-assessment section consists of. These descriptors may be regarded as a set of core competences which language teachers will strive to attain. </a:t>
            </a:r>
          </a:p>
        </p:txBody>
      </p:sp>
    </p:spTree>
    <p:extLst>
      <p:ext uri="{BB962C8B-B14F-4D97-AF65-F5344CB8AC3E}">
        <p14:creationId xmlns:p14="http://schemas.microsoft.com/office/powerpoint/2010/main" val="346448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Siena</a:t>
            </a:r>
          </a:p>
        </p:txBody>
      </p:sp>
      <p:sp>
        <p:nvSpPr>
          <p:cNvPr id="491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February, 2008</a:t>
            </a:r>
          </a:p>
        </p:txBody>
      </p:sp>
      <p:sp>
        <p:nvSpPr>
          <p:cNvPr id="491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Newby</a:t>
            </a:r>
          </a:p>
        </p:txBody>
      </p:sp>
      <p:sp>
        <p:nvSpPr>
          <p:cNvPr id="491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B268C0-AAE8-48F5-A205-DAFC7CAE9A9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8" name="Rectangle 2"/>
          <p:cNvSpPr>
            <a:spLocks noGrp="1" noRot="1" noChangeAspect="1" noChangeArrowheads="1" noTextEdit="1"/>
          </p:cNvSpPr>
          <p:nvPr>
            <p:ph type="sldImg"/>
          </p:nvPr>
        </p:nvSpPr>
        <p:spPr>
          <a:ln/>
        </p:spPr>
      </p:sp>
      <p:sp>
        <p:nvSpPr>
          <p:cNvPr id="491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These descriptors should not merely be regarded as a checklist of skills but serve as a springboard for reflection and discussion of what each competence actually entails and of measures that might be taken to implement these competences. </a:t>
            </a:r>
            <a:endParaRPr lang="en-US" altLang="en-US">
              <a:latin typeface="Arial" panose="020B0604020202020204" pitchFamily="34" charset="0"/>
            </a:endParaRPr>
          </a:p>
        </p:txBody>
      </p:sp>
    </p:spTree>
    <p:extLst>
      <p:ext uri="{BB962C8B-B14F-4D97-AF65-F5344CB8AC3E}">
        <p14:creationId xmlns:p14="http://schemas.microsoft.com/office/powerpoint/2010/main" val="2999891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cstate="print">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cstate="print"/>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cstate="print"/>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cstate="print"/>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F022C135-22AD-4F23-8234-16609282B348}" type="datetimeFigureOut">
              <a:rPr lang="en-US" smtClean="0"/>
              <a:pPr/>
              <a:t>03-Nov-17</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4A962DAF-BB98-4653-A42E-DC5AB249EBB6}" type="slidenum">
              <a:rPr lang="en-US" smtClean="0"/>
              <a:pPr/>
              <a:t>‹#›</a:t>
            </a:fld>
            <a:endParaRPr lang="en-US"/>
          </a:p>
        </p:txBody>
      </p:sp>
      <p:pic>
        <p:nvPicPr>
          <p:cNvPr id="9" name="Picture 8" descr="coverBand.png"/>
          <p:cNvPicPr>
            <a:picLocks noChangeAspect="1"/>
          </p:cNvPicPr>
          <p:nvPr/>
        </p:nvPicPr>
        <p:blipFill>
          <a:blip r:embed="rId5" cstate="print"/>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C135-22AD-4F23-8234-16609282B348}" type="datetimeFigureOut">
              <a:rPr lang="en-US" smtClean="0"/>
              <a:pPr/>
              <a:t>03-Nov-17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C135-22AD-4F23-8234-16609282B348}" type="datetimeFigureOut">
              <a:rPr lang="en-US" smtClean="0"/>
              <a:pPr/>
              <a:t>03-Nov-17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5734" indent="0" algn="ctr">
              <a:buNone/>
              <a:defRPr>
                <a:solidFill>
                  <a:schemeClr val="tx1">
                    <a:tint val="75000"/>
                  </a:schemeClr>
                </a:solidFill>
              </a:defRPr>
            </a:lvl2pPr>
            <a:lvl3pPr marL="851469" indent="0" algn="ctr">
              <a:buNone/>
              <a:defRPr>
                <a:solidFill>
                  <a:schemeClr val="tx1">
                    <a:tint val="75000"/>
                  </a:schemeClr>
                </a:solidFill>
              </a:defRPr>
            </a:lvl3pPr>
            <a:lvl4pPr marL="1277203" indent="0" algn="ctr">
              <a:buNone/>
              <a:defRPr>
                <a:solidFill>
                  <a:schemeClr val="tx1">
                    <a:tint val="75000"/>
                  </a:schemeClr>
                </a:solidFill>
              </a:defRPr>
            </a:lvl4pPr>
            <a:lvl5pPr marL="1702937" indent="0" algn="ctr">
              <a:buNone/>
              <a:defRPr>
                <a:solidFill>
                  <a:schemeClr val="tx1">
                    <a:tint val="75000"/>
                  </a:schemeClr>
                </a:solidFill>
              </a:defRPr>
            </a:lvl5pPr>
            <a:lvl6pPr marL="2128672" indent="0" algn="ctr">
              <a:buNone/>
              <a:defRPr>
                <a:solidFill>
                  <a:schemeClr val="tx1">
                    <a:tint val="75000"/>
                  </a:schemeClr>
                </a:solidFill>
              </a:defRPr>
            </a:lvl6pPr>
            <a:lvl7pPr marL="2554406" indent="0" algn="ctr">
              <a:buNone/>
              <a:defRPr>
                <a:solidFill>
                  <a:schemeClr val="tx1">
                    <a:tint val="75000"/>
                  </a:schemeClr>
                </a:solidFill>
              </a:defRPr>
            </a:lvl7pPr>
            <a:lvl8pPr marL="2980141" indent="0" algn="ctr">
              <a:buNone/>
              <a:defRPr>
                <a:solidFill>
                  <a:schemeClr val="tx1">
                    <a:tint val="75000"/>
                  </a:schemeClr>
                </a:solidFill>
              </a:defRPr>
            </a:lvl8pPr>
            <a:lvl9pPr marL="3405875"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288592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117944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3749"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5"/>
            <a:ext cx="7772400" cy="1500187"/>
          </a:xfrm>
        </p:spPr>
        <p:txBody>
          <a:bodyPr anchor="b"/>
          <a:lstStyle>
            <a:lvl1pPr marL="0" indent="0">
              <a:buNone/>
              <a:defRPr sz="1875">
                <a:solidFill>
                  <a:schemeClr val="tx1">
                    <a:tint val="75000"/>
                  </a:schemeClr>
                </a:solidFill>
              </a:defRPr>
            </a:lvl1pPr>
            <a:lvl2pPr marL="425734" indent="0">
              <a:buNone/>
              <a:defRPr sz="1693">
                <a:solidFill>
                  <a:schemeClr val="tx1">
                    <a:tint val="75000"/>
                  </a:schemeClr>
                </a:solidFill>
              </a:defRPr>
            </a:lvl2pPr>
            <a:lvl3pPr marL="851469" indent="0">
              <a:buNone/>
              <a:defRPr sz="1512">
                <a:solidFill>
                  <a:schemeClr val="tx1">
                    <a:tint val="75000"/>
                  </a:schemeClr>
                </a:solidFill>
              </a:defRPr>
            </a:lvl3pPr>
            <a:lvl4pPr marL="1277203" indent="0">
              <a:buNone/>
              <a:defRPr sz="1330">
                <a:solidFill>
                  <a:schemeClr val="tx1">
                    <a:tint val="75000"/>
                  </a:schemeClr>
                </a:solidFill>
              </a:defRPr>
            </a:lvl4pPr>
            <a:lvl5pPr marL="1702937" indent="0">
              <a:buNone/>
              <a:defRPr sz="1330">
                <a:solidFill>
                  <a:schemeClr val="tx1">
                    <a:tint val="75000"/>
                  </a:schemeClr>
                </a:solidFill>
              </a:defRPr>
            </a:lvl5pPr>
            <a:lvl6pPr marL="2128672" indent="0">
              <a:buNone/>
              <a:defRPr sz="1330">
                <a:solidFill>
                  <a:schemeClr val="tx1">
                    <a:tint val="75000"/>
                  </a:schemeClr>
                </a:solidFill>
              </a:defRPr>
            </a:lvl6pPr>
            <a:lvl7pPr marL="2554406" indent="0">
              <a:buNone/>
              <a:defRPr sz="1330">
                <a:solidFill>
                  <a:schemeClr val="tx1">
                    <a:tint val="75000"/>
                  </a:schemeClr>
                </a:solidFill>
              </a:defRPr>
            </a:lvl7pPr>
            <a:lvl8pPr marL="2980141" indent="0">
              <a:buNone/>
              <a:defRPr sz="1330">
                <a:solidFill>
                  <a:schemeClr val="tx1">
                    <a:tint val="75000"/>
                  </a:schemeClr>
                </a:solidFill>
              </a:defRPr>
            </a:lvl8pPr>
            <a:lvl9pPr marL="3405875" indent="0">
              <a:buNone/>
              <a:defRPr sz="133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406841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2"/>
            <a:ext cx="4038600" cy="4525963"/>
          </a:xfrm>
        </p:spPr>
        <p:txBody>
          <a:bodyPr/>
          <a:lstStyle>
            <a:lvl1pPr>
              <a:defRPr sz="2600"/>
            </a:lvl1pPr>
            <a:lvl2pPr>
              <a:defRPr sz="2237"/>
            </a:lvl2pPr>
            <a:lvl3pPr>
              <a:defRPr sz="1875"/>
            </a:lvl3pPr>
            <a:lvl4pPr>
              <a:defRPr sz="1693"/>
            </a:lvl4pPr>
            <a:lvl5pPr>
              <a:defRPr sz="1693"/>
            </a:lvl5pPr>
            <a:lvl6pPr>
              <a:defRPr sz="1693"/>
            </a:lvl6pPr>
            <a:lvl7pPr>
              <a:defRPr sz="1693"/>
            </a:lvl7pPr>
            <a:lvl8pPr>
              <a:defRPr sz="1693"/>
            </a:lvl8pPr>
            <a:lvl9pPr>
              <a:defRPr sz="1693"/>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1" y="1600202"/>
            <a:ext cx="4038600" cy="4525963"/>
          </a:xfrm>
        </p:spPr>
        <p:txBody>
          <a:bodyPr/>
          <a:lstStyle>
            <a:lvl1pPr>
              <a:defRPr sz="2600"/>
            </a:lvl1pPr>
            <a:lvl2pPr>
              <a:defRPr sz="2237"/>
            </a:lvl2pPr>
            <a:lvl3pPr>
              <a:defRPr sz="1875"/>
            </a:lvl3pPr>
            <a:lvl4pPr>
              <a:defRPr sz="1693"/>
            </a:lvl4pPr>
            <a:lvl5pPr>
              <a:defRPr sz="1693"/>
            </a:lvl5pPr>
            <a:lvl6pPr>
              <a:defRPr sz="1693"/>
            </a:lvl6pPr>
            <a:lvl7pPr>
              <a:defRPr sz="1693"/>
            </a:lvl7pPr>
            <a:lvl8pPr>
              <a:defRPr sz="1693"/>
            </a:lvl8pPr>
            <a:lvl9pPr>
              <a:defRPr sz="1693"/>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1456443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1" y="1535113"/>
            <a:ext cx="4040188" cy="639762"/>
          </a:xfrm>
        </p:spPr>
        <p:txBody>
          <a:bodyPr anchor="b"/>
          <a:lstStyle>
            <a:lvl1pPr marL="0" indent="0">
              <a:buNone/>
              <a:defRPr sz="2237" b="1"/>
            </a:lvl1pPr>
            <a:lvl2pPr marL="425734" indent="0">
              <a:buNone/>
              <a:defRPr sz="1875" b="1"/>
            </a:lvl2pPr>
            <a:lvl3pPr marL="851469" indent="0">
              <a:buNone/>
              <a:defRPr sz="1693" b="1"/>
            </a:lvl3pPr>
            <a:lvl4pPr marL="1277203" indent="0">
              <a:buNone/>
              <a:defRPr sz="1512" b="1"/>
            </a:lvl4pPr>
            <a:lvl5pPr marL="1702937" indent="0">
              <a:buNone/>
              <a:defRPr sz="1512" b="1"/>
            </a:lvl5pPr>
            <a:lvl6pPr marL="2128672" indent="0">
              <a:buNone/>
              <a:defRPr sz="1512" b="1"/>
            </a:lvl6pPr>
            <a:lvl7pPr marL="2554406" indent="0">
              <a:buNone/>
              <a:defRPr sz="1512" b="1"/>
            </a:lvl7pPr>
            <a:lvl8pPr marL="2980141" indent="0">
              <a:buNone/>
              <a:defRPr sz="1512" b="1"/>
            </a:lvl8pPr>
            <a:lvl9pPr marL="3405875" indent="0">
              <a:buNone/>
              <a:defRPr sz="1512" b="1"/>
            </a:lvl9pPr>
          </a:lstStyle>
          <a:p>
            <a:pPr lvl="0"/>
            <a:r>
              <a:rPr lang="de-DE"/>
              <a:t>Textmasterformate durch Klicken bearbeiten</a:t>
            </a:r>
          </a:p>
        </p:txBody>
      </p:sp>
      <p:sp>
        <p:nvSpPr>
          <p:cNvPr id="4" name="Inhaltsplatzhalter 3"/>
          <p:cNvSpPr>
            <a:spLocks noGrp="1"/>
          </p:cNvSpPr>
          <p:nvPr>
            <p:ph sz="half" idx="2"/>
          </p:nvPr>
        </p:nvSpPr>
        <p:spPr>
          <a:xfrm>
            <a:off x="457201" y="2174875"/>
            <a:ext cx="4040188" cy="3951288"/>
          </a:xfrm>
        </p:spPr>
        <p:txBody>
          <a:bodyPr/>
          <a:lstStyle>
            <a:lvl1pPr>
              <a:defRPr sz="2237"/>
            </a:lvl1pPr>
            <a:lvl2pPr>
              <a:defRPr sz="1875"/>
            </a:lvl2pPr>
            <a:lvl3pPr>
              <a:defRPr sz="1693"/>
            </a:lvl3pPr>
            <a:lvl4pPr>
              <a:defRPr sz="1512"/>
            </a:lvl4pPr>
            <a:lvl5pPr>
              <a:defRPr sz="1512"/>
            </a:lvl5pPr>
            <a:lvl6pPr>
              <a:defRPr sz="1512"/>
            </a:lvl6pPr>
            <a:lvl7pPr>
              <a:defRPr sz="1512"/>
            </a:lvl7pPr>
            <a:lvl8pPr>
              <a:defRPr sz="1512"/>
            </a:lvl8pPr>
            <a:lvl9pPr>
              <a:defRPr sz="151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7" y="1535113"/>
            <a:ext cx="4041774" cy="639762"/>
          </a:xfrm>
        </p:spPr>
        <p:txBody>
          <a:bodyPr anchor="b"/>
          <a:lstStyle>
            <a:lvl1pPr marL="0" indent="0">
              <a:buNone/>
              <a:defRPr sz="2237" b="1"/>
            </a:lvl1pPr>
            <a:lvl2pPr marL="425734" indent="0">
              <a:buNone/>
              <a:defRPr sz="1875" b="1"/>
            </a:lvl2pPr>
            <a:lvl3pPr marL="851469" indent="0">
              <a:buNone/>
              <a:defRPr sz="1693" b="1"/>
            </a:lvl3pPr>
            <a:lvl4pPr marL="1277203" indent="0">
              <a:buNone/>
              <a:defRPr sz="1512" b="1"/>
            </a:lvl4pPr>
            <a:lvl5pPr marL="1702937" indent="0">
              <a:buNone/>
              <a:defRPr sz="1512" b="1"/>
            </a:lvl5pPr>
            <a:lvl6pPr marL="2128672" indent="0">
              <a:buNone/>
              <a:defRPr sz="1512" b="1"/>
            </a:lvl6pPr>
            <a:lvl7pPr marL="2554406" indent="0">
              <a:buNone/>
              <a:defRPr sz="1512" b="1"/>
            </a:lvl7pPr>
            <a:lvl8pPr marL="2980141" indent="0">
              <a:buNone/>
              <a:defRPr sz="1512" b="1"/>
            </a:lvl8pPr>
            <a:lvl9pPr marL="3405875" indent="0">
              <a:buNone/>
              <a:defRPr sz="1512" b="1"/>
            </a:lvl9pPr>
          </a:lstStyle>
          <a:p>
            <a:pPr lvl="0"/>
            <a:r>
              <a:rPr lang="de-DE"/>
              <a:t>Textmasterformate durch Klicken bearbeiten</a:t>
            </a:r>
          </a:p>
        </p:txBody>
      </p:sp>
      <p:sp>
        <p:nvSpPr>
          <p:cNvPr id="6" name="Inhaltsplatzhalter 5"/>
          <p:cNvSpPr>
            <a:spLocks noGrp="1"/>
          </p:cNvSpPr>
          <p:nvPr>
            <p:ph sz="quarter" idx="4"/>
          </p:nvPr>
        </p:nvSpPr>
        <p:spPr>
          <a:xfrm>
            <a:off x="4645027" y="2174875"/>
            <a:ext cx="4041774" cy="3951288"/>
          </a:xfrm>
        </p:spPr>
        <p:txBody>
          <a:bodyPr/>
          <a:lstStyle>
            <a:lvl1pPr>
              <a:defRPr sz="2237"/>
            </a:lvl1pPr>
            <a:lvl2pPr>
              <a:defRPr sz="1875"/>
            </a:lvl2pPr>
            <a:lvl3pPr>
              <a:defRPr sz="1693"/>
            </a:lvl3pPr>
            <a:lvl4pPr>
              <a:defRPr sz="1512"/>
            </a:lvl4pPr>
            <a:lvl5pPr>
              <a:defRPr sz="1512"/>
            </a:lvl5pPr>
            <a:lvl6pPr>
              <a:defRPr sz="1512"/>
            </a:lvl6pPr>
            <a:lvl7pPr>
              <a:defRPr sz="1512"/>
            </a:lvl7pPr>
            <a:lvl8pPr>
              <a:defRPr sz="1512"/>
            </a:lvl8pPr>
            <a:lvl9pPr>
              <a:defRPr sz="151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350653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1436714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1015283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1875" b="1"/>
            </a:lvl1pPr>
          </a:lstStyle>
          <a:p>
            <a:r>
              <a:rPr lang="de-DE"/>
              <a:t>Titelmasterformat durch Klicken bearbeiten</a:t>
            </a:r>
            <a:endParaRPr lang="de-AT"/>
          </a:p>
        </p:txBody>
      </p:sp>
      <p:sp>
        <p:nvSpPr>
          <p:cNvPr id="3" name="Inhaltsplatzhalter 2"/>
          <p:cNvSpPr>
            <a:spLocks noGrp="1"/>
          </p:cNvSpPr>
          <p:nvPr>
            <p:ph idx="1"/>
          </p:nvPr>
        </p:nvSpPr>
        <p:spPr>
          <a:xfrm>
            <a:off x="3575050" y="273052"/>
            <a:ext cx="5111751" cy="5853113"/>
          </a:xfrm>
        </p:spPr>
        <p:txBody>
          <a:bodyPr/>
          <a:lstStyle>
            <a:lvl1pPr>
              <a:defRPr sz="2963"/>
            </a:lvl1pPr>
            <a:lvl2pPr>
              <a:defRPr sz="2600"/>
            </a:lvl2pPr>
            <a:lvl3pPr>
              <a:defRPr sz="2237"/>
            </a:lvl3pPr>
            <a:lvl4pPr>
              <a:defRPr sz="1875"/>
            </a:lvl4pPr>
            <a:lvl5pPr>
              <a:defRPr sz="1875"/>
            </a:lvl5pPr>
            <a:lvl6pPr>
              <a:defRPr sz="1875"/>
            </a:lvl6pPr>
            <a:lvl7pPr>
              <a:defRPr sz="1875"/>
            </a:lvl7pPr>
            <a:lvl8pPr>
              <a:defRPr sz="1875"/>
            </a:lvl8pPr>
            <a:lvl9pPr>
              <a:defRPr sz="1875"/>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2" y="1435102"/>
            <a:ext cx="3008313" cy="4691063"/>
          </a:xfrm>
        </p:spPr>
        <p:txBody>
          <a:bodyPr/>
          <a:lstStyle>
            <a:lvl1pPr marL="0" indent="0">
              <a:buNone/>
              <a:defRPr sz="1330"/>
            </a:lvl1pPr>
            <a:lvl2pPr marL="425734" indent="0">
              <a:buNone/>
              <a:defRPr sz="1088"/>
            </a:lvl2pPr>
            <a:lvl3pPr marL="851469" indent="0">
              <a:buNone/>
              <a:defRPr sz="907"/>
            </a:lvl3pPr>
            <a:lvl4pPr marL="1277203" indent="0">
              <a:buNone/>
              <a:defRPr sz="847"/>
            </a:lvl4pPr>
            <a:lvl5pPr marL="1702937" indent="0">
              <a:buNone/>
              <a:defRPr sz="847"/>
            </a:lvl5pPr>
            <a:lvl6pPr marL="2128672" indent="0">
              <a:buNone/>
              <a:defRPr sz="847"/>
            </a:lvl6pPr>
            <a:lvl7pPr marL="2554406" indent="0">
              <a:buNone/>
              <a:defRPr sz="847"/>
            </a:lvl7pPr>
            <a:lvl8pPr marL="2980141" indent="0">
              <a:buNone/>
              <a:defRPr sz="847"/>
            </a:lvl8pPr>
            <a:lvl9pPr marL="3405875" indent="0">
              <a:buNone/>
              <a:defRPr sz="847"/>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307856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C135-22AD-4F23-8234-16609282B348}" type="datetimeFigureOut">
              <a:rPr lang="en-US" smtClean="0"/>
              <a:pPr/>
              <a:t>03-Nov-17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875"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2963"/>
            </a:lvl1pPr>
            <a:lvl2pPr marL="425734" indent="0">
              <a:buNone/>
              <a:defRPr sz="2600"/>
            </a:lvl2pPr>
            <a:lvl3pPr marL="851469" indent="0">
              <a:buNone/>
              <a:defRPr sz="2237"/>
            </a:lvl3pPr>
            <a:lvl4pPr marL="1277203" indent="0">
              <a:buNone/>
              <a:defRPr sz="1875"/>
            </a:lvl4pPr>
            <a:lvl5pPr marL="1702937" indent="0">
              <a:buNone/>
              <a:defRPr sz="1875"/>
            </a:lvl5pPr>
            <a:lvl6pPr marL="2128672" indent="0">
              <a:buNone/>
              <a:defRPr sz="1875"/>
            </a:lvl6pPr>
            <a:lvl7pPr marL="2554406" indent="0">
              <a:buNone/>
              <a:defRPr sz="1875"/>
            </a:lvl7pPr>
            <a:lvl8pPr marL="2980141" indent="0">
              <a:buNone/>
              <a:defRPr sz="1875"/>
            </a:lvl8pPr>
            <a:lvl9pPr marL="3405875" indent="0">
              <a:buNone/>
              <a:defRPr sz="1875"/>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330"/>
            </a:lvl1pPr>
            <a:lvl2pPr marL="425734" indent="0">
              <a:buNone/>
              <a:defRPr sz="1088"/>
            </a:lvl2pPr>
            <a:lvl3pPr marL="851469" indent="0">
              <a:buNone/>
              <a:defRPr sz="907"/>
            </a:lvl3pPr>
            <a:lvl4pPr marL="1277203" indent="0">
              <a:buNone/>
              <a:defRPr sz="847"/>
            </a:lvl4pPr>
            <a:lvl5pPr marL="1702937" indent="0">
              <a:buNone/>
              <a:defRPr sz="847"/>
            </a:lvl5pPr>
            <a:lvl6pPr marL="2128672" indent="0">
              <a:buNone/>
              <a:defRPr sz="847"/>
            </a:lvl6pPr>
            <a:lvl7pPr marL="2554406" indent="0">
              <a:buNone/>
              <a:defRPr sz="847"/>
            </a:lvl7pPr>
            <a:lvl8pPr marL="2980141" indent="0">
              <a:buNone/>
              <a:defRPr sz="847"/>
            </a:lvl8pPr>
            <a:lvl9pPr marL="3405875" indent="0">
              <a:buNone/>
              <a:defRPr sz="847"/>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2500124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397956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F4AEED0-5D6A-4F67-8ACE-4FC3162D7AF3}" type="datetimeFigureOut">
              <a:rPr lang="de-AT" smtClean="0"/>
              <a:pPr/>
              <a:t>03.11.2017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B874B13-88C9-4B99-B596-59208E300B1A}" type="slidenum">
              <a:rPr lang="de-AT" smtClean="0"/>
              <a:pPr/>
              <a:t>‹#›</a:t>
            </a:fld>
            <a:endParaRPr lang="de-AT"/>
          </a:p>
        </p:txBody>
      </p:sp>
    </p:spTree>
    <p:extLst>
      <p:ext uri="{BB962C8B-B14F-4D97-AF65-F5344CB8AC3E}">
        <p14:creationId xmlns:p14="http://schemas.microsoft.com/office/powerpoint/2010/main" val="156437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a:latin typeface="Arial"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a:latin typeface="Arial" charset="0"/>
                </a:endParaRPr>
              </a:p>
            </p:txBody>
          </p:sp>
        </p:grpSp>
      </p:grpSp>
      <p:pic>
        <p:nvPicPr>
          <p:cNvPr id="44" name="Picture 47" descr="European Centre for Modern Languages/Centre Euopéen pour les langues vivant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46038"/>
            <a:ext cx="6143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8" descr="European Centre for Modern Languages/Centre Euopéen pour les langues vivant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00188" y="3071813"/>
            <a:ext cx="6143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7" name="Text Box 50"/>
          <p:cNvSpPr txBox="1">
            <a:spLocks noChangeArrowheads="1"/>
          </p:cNvSpPr>
          <p:nvPr userDrawn="1"/>
        </p:nvSpPr>
        <p:spPr bwMode="auto">
          <a:xfrm>
            <a:off x="6280150" y="3476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Verdana" panose="020B0604030504040204" pitchFamily="34" charset="0"/>
            </a:endParaRPr>
          </a:p>
        </p:txBody>
      </p:sp>
      <p:sp>
        <p:nvSpPr>
          <p:cNvPr id="48" name="Text Box 51"/>
          <p:cNvSpPr txBox="1">
            <a:spLocks noChangeArrowheads="1"/>
          </p:cNvSpPr>
          <p:nvPr userDrawn="1"/>
        </p:nvSpPr>
        <p:spPr bwMode="auto">
          <a:xfrm>
            <a:off x="6156325" y="115888"/>
            <a:ext cx="1655763" cy="466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b="1">
                <a:solidFill>
                  <a:srgbClr val="FFFF00"/>
                </a:solidFill>
                <a:latin typeface="Verdana" panose="020B0604030504040204" pitchFamily="34" charset="0"/>
              </a:rPr>
              <a:t>EPOSTL</a:t>
            </a:r>
            <a:r>
              <a:rPr lang="en-GB" altLang="en-US" sz="2400">
                <a:latin typeface="Verdana" panose="020B0604030504040204" pitchFamily="34" charset="0"/>
              </a:rPr>
              <a:t> </a:t>
            </a:r>
          </a:p>
        </p:txBody>
      </p:sp>
      <p:sp>
        <p:nvSpPr>
          <p:cNvPr id="31786" name="Rectangle 42"/>
          <p:cNvSpPr>
            <a:spLocks noGrp="1" noChangeArrowheads="1"/>
          </p:cNvSpPr>
          <p:nvPr>
            <p:ph type="ctrTitle" sz="quarter"/>
          </p:nvPr>
        </p:nvSpPr>
        <p:spPr>
          <a:xfrm>
            <a:off x="457200" y="1600200"/>
            <a:ext cx="8229600" cy="1828800"/>
          </a:xfrm>
        </p:spPr>
        <p:txBody>
          <a:bodyPr/>
          <a:lstStyle>
            <a:lvl1pPr>
              <a:defRPr sz="3600"/>
            </a:lvl1pPr>
          </a:lstStyle>
          <a:p>
            <a:r>
              <a:rPr lang="en-GB"/>
              <a:t>Titelmasterformat durch Klicken bearbeiten</a:t>
            </a:r>
          </a:p>
        </p:txBody>
      </p:sp>
      <p:sp>
        <p:nvSpPr>
          <p:cNvPr id="317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solidFill>
                  <a:srgbClr val="FFFF00"/>
                </a:solidFill>
              </a:defRPr>
            </a:lvl1pPr>
          </a:lstStyle>
          <a:p>
            <a:r>
              <a:rPr lang="en-GB"/>
              <a:t>Formatvorlage des Untertitelmasters durch Klicken bearbeiten</a:t>
            </a:r>
          </a:p>
        </p:txBody>
      </p:sp>
      <p:sp>
        <p:nvSpPr>
          <p:cNvPr id="49" name="Rectangle 45"/>
          <p:cNvSpPr>
            <a:spLocks noGrp="1" noChangeArrowheads="1"/>
          </p:cNvSpPr>
          <p:nvPr>
            <p:ph type="ftr" sz="quarter" idx="10"/>
          </p:nvPr>
        </p:nvSpPr>
        <p:spPr>
          <a:xfrm>
            <a:off x="395288" y="6165850"/>
            <a:ext cx="2895600" cy="457200"/>
          </a:xfrm>
        </p:spPr>
        <p:txBody>
          <a:bodyPr/>
          <a:lstStyle>
            <a:lvl1pPr>
              <a:defRPr/>
            </a:lvl1pPr>
          </a:lstStyle>
          <a:p>
            <a:pPr>
              <a:defRPr/>
            </a:pPr>
            <a:endParaRPr lang="en-GB"/>
          </a:p>
        </p:txBody>
      </p:sp>
      <p:sp>
        <p:nvSpPr>
          <p:cNvPr id="50" name="Rectangle 46"/>
          <p:cNvSpPr>
            <a:spLocks noGrp="1" noChangeArrowheads="1"/>
          </p:cNvSpPr>
          <p:nvPr>
            <p:ph type="sldNum" sz="quarter" idx="11"/>
          </p:nvPr>
        </p:nvSpPr>
        <p:spPr/>
        <p:txBody>
          <a:bodyPr/>
          <a:lstStyle>
            <a:lvl1pPr>
              <a:defRPr smtClean="0"/>
            </a:lvl1pPr>
          </a:lstStyle>
          <a:p>
            <a:pPr>
              <a:defRPr/>
            </a:pPr>
            <a:fld id="{1A08C3D5-CB86-43F4-BF0D-E4FFF5628284}" type="slidenum">
              <a:rPr lang="en-GB" altLang="en-US"/>
              <a:pPr>
                <a:defRPr/>
              </a:pPr>
              <a:t>‹#›</a:t>
            </a:fld>
            <a:endParaRPr lang="en-GB" altLang="en-US"/>
          </a:p>
        </p:txBody>
      </p:sp>
    </p:spTree>
    <p:extLst>
      <p:ext uri="{BB962C8B-B14F-4D97-AF65-F5344CB8AC3E}">
        <p14:creationId xmlns:p14="http://schemas.microsoft.com/office/powerpoint/2010/main" val="1956887630"/>
      </p:ext>
    </p:extLst>
  </p:cSld>
  <p:clrMapOvr>
    <a:masterClrMapping/>
  </p:clrMapOvr>
  <p:transition advClick="0" advTm="6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ftr" sz="quarter" idx="10"/>
          </p:nvPr>
        </p:nvSpPr>
        <p:spPr>
          <a:ln/>
        </p:spPr>
        <p:txBody>
          <a:bodyPr/>
          <a:lstStyle>
            <a:lvl1pPr>
              <a:defRPr/>
            </a:lvl1pPr>
          </a:lstStyle>
          <a:p>
            <a:pPr>
              <a:defRPr/>
            </a:pPr>
            <a:endParaRPr lang="en-GB"/>
          </a:p>
        </p:txBody>
      </p:sp>
      <p:sp>
        <p:nvSpPr>
          <p:cNvPr id="5" name="Rectangle 46"/>
          <p:cNvSpPr>
            <a:spLocks noGrp="1" noChangeArrowheads="1"/>
          </p:cNvSpPr>
          <p:nvPr>
            <p:ph type="sldNum" sz="quarter" idx="11"/>
          </p:nvPr>
        </p:nvSpPr>
        <p:spPr>
          <a:ln/>
        </p:spPr>
        <p:txBody>
          <a:bodyPr/>
          <a:lstStyle>
            <a:lvl1pPr>
              <a:defRPr/>
            </a:lvl1pPr>
          </a:lstStyle>
          <a:p>
            <a:pPr>
              <a:defRPr/>
            </a:pPr>
            <a:fld id="{6B2BA445-FBD3-4F53-9DCB-1485AD736F4C}" type="slidenum">
              <a:rPr lang="en-GB" altLang="en-US"/>
              <a:pPr>
                <a:defRPr/>
              </a:pPr>
              <a:t>‹#›</a:t>
            </a:fld>
            <a:endParaRPr lang="en-GB" altLang="en-US"/>
          </a:p>
        </p:txBody>
      </p:sp>
    </p:spTree>
    <p:extLst>
      <p:ext uri="{BB962C8B-B14F-4D97-AF65-F5344CB8AC3E}">
        <p14:creationId xmlns:p14="http://schemas.microsoft.com/office/powerpoint/2010/main" val="1635440391"/>
      </p:ext>
    </p:extLst>
  </p:cSld>
  <p:clrMapOvr>
    <a:masterClrMapping/>
  </p:clrMapOvr>
  <p:transition advClick="0" advTm="6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5"/>
          <p:cNvSpPr>
            <a:spLocks noGrp="1" noChangeArrowheads="1"/>
          </p:cNvSpPr>
          <p:nvPr>
            <p:ph type="ftr" sz="quarter" idx="10"/>
          </p:nvPr>
        </p:nvSpPr>
        <p:spPr>
          <a:ln/>
        </p:spPr>
        <p:txBody>
          <a:bodyPr/>
          <a:lstStyle>
            <a:lvl1pPr>
              <a:defRPr/>
            </a:lvl1pPr>
          </a:lstStyle>
          <a:p>
            <a:pPr>
              <a:defRPr/>
            </a:pPr>
            <a:endParaRPr lang="en-GB"/>
          </a:p>
        </p:txBody>
      </p:sp>
      <p:sp>
        <p:nvSpPr>
          <p:cNvPr id="5" name="Rectangle 46"/>
          <p:cNvSpPr>
            <a:spLocks noGrp="1" noChangeArrowheads="1"/>
          </p:cNvSpPr>
          <p:nvPr>
            <p:ph type="sldNum" sz="quarter" idx="11"/>
          </p:nvPr>
        </p:nvSpPr>
        <p:spPr>
          <a:ln/>
        </p:spPr>
        <p:txBody>
          <a:bodyPr/>
          <a:lstStyle>
            <a:lvl1pPr>
              <a:defRPr/>
            </a:lvl1pPr>
          </a:lstStyle>
          <a:p>
            <a:pPr>
              <a:defRPr/>
            </a:pPr>
            <a:fld id="{6C7E651E-9EE0-43C6-A466-0E002AD4A0A1}" type="slidenum">
              <a:rPr lang="en-GB" altLang="en-US"/>
              <a:pPr>
                <a:defRPr/>
              </a:pPr>
              <a:t>‹#›</a:t>
            </a:fld>
            <a:endParaRPr lang="en-GB" altLang="en-US"/>
          </a:p>
        </p:txBody>
      </p:sp>
    </p:spTree>
    <p:extLst>
      <p:ext uri="{BB962C8B-B14F-4D97-AF65-F5344CB8AC3E}">
        <p14:creationId xmlns:p14="http://schemas.microsoft.com/office/powerpoint/2010/main" val="367949507"/>
      </p:ext>
    </p:extLst>
  </p:cSld>
  <p:clrMapOvr>
    <a:masterClrMapping/>
  </p:clrMapOvr>
  <p:transition advClick="0" advTm="6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1916113"/>
            <a:ext cx="4032250" cy="4214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3" y="1916113"/>
            <a:ext cx="4033837" cy="4214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5"/>
          <p:cNvSpPr>
            <a:spLocks noGrp="1" noChangeArrowheads="1"/>
          </p:cNvSpPr>
          <p:nvPr>
            <p:ph type="ftr" sz="quarter" idx="10"/>
          </p:nvPr>
        </p:nvSpPr>
        <p:spPr>
          <a:ln/>
        </p:spPr>
        <p:txBody>
          <a:bodyPr/>
          <a:lstStyle>
            <a:lvl1pPr>
              <a:defRPr/>
            </a:lvl1pPr>
          </a:lstStyle>
          <a:p>
            <a:pPr>
              <a:defRPr/>
            </a:pPr>
            <a:endParaRPr lang="en-GB"/>
          </a:p>
        </p:txBody>
      </p:sp>
      <p:sp>
        <p:nvSpPr>
          <p:cNvPr id="6" name="Rectangle 46"/>
          <p:cNvSpPr>
            <a:spLocks noGrp="1" noChangeArrowheads="1"/>
          </p:cNvSpPr>
          <p:nvPr>
            <p:ph type="sldNum" sz="quarter" idx="11"/>
          </p:nvPr>
        </p:nvSpPr>
        <p:spPr>
          <a:ln/>
        </p:spPr>
        <p:txBody>
          <a:bodyPr/>
          <a:lstStyle>
            <a:lvl1pPr>
              <a:defRPr/>
            </a:lvl1pPr>
          </a:lstStyle>
          <a:p>
            <a:pPr>
              <a:defRPr/>
            </a:pPr>
            <a:fld id="{0B5599AF-EACE-4137-B9D6-DC7056536776}" type="slidenum">
              <a:rPr lang="en-GB" altLang="en-US"/>
              <a:pPr>
                <a:defRPr/>
              </a:pPr>
              <a:t>‹#›</a:t>
            </a:fld>
            <a:endParaRPr lang="en-GB" altLang="en-US"/>
          </a:p>
        </p:txBody>
      </p:sp>
    </p:spTree>
    <p:extLst>
      <p:ext uri="{BB962C8B-B14F-4D97-AF65-F5344CB8AC3E}">
        <p14:creationId xmlns:p14="http://schemas.microsoft.com/office/powerpoint/2010/main" val="2255131920"/>
      </p:ext>
    </p:extLst>
  </p:cSld>
  <p:clrMapOvr>
    <a:masterClrMapping/>
  </p:clrMapOvr>
  <p:transition advClick="0" advTm="6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5"/>
          <p:cNvSpPr>
            <a:spLocks noGrp="1" noChangeArrowheads="1"/>
          </p:cNvSpPr>
          <p:nvPr>
            <p:ph type="ftr" sz="quarter" idx="10"/>
          </p:nvPr>
        </p:nvSpPr>
        <p:spPr>
          <a:ln/>
        </p:spPr>
        <p:txBody>
          <a:bodyPr/>
          <a:lstStyle>
            <a:lvl1pPr>
              <a:defRPr/>
            </a:lvl1pPr>
          </a:lstStyle>
          <a:p>
            <a:pPr>
              <a:defRPr/>
            </a:pPr>
            <a:endParaRPr lang="en-GB"/>
          </a:p>
        </p:txBody>
      </p:sp>
      <p:sp>
        <p:nvSpPr>
          <p:cNvPr id="8" name="Rectangle 46"/>
          <p:cNvSpPr>
            <a:spLocks noGrp="1" noChangeArrowheads="1"/>
          </p:cNvSpPr>
          <p:nvPr>
            <p:ph type="sldNum" sz="quarter" idx="11"/>
          </p:nvPr>
        </p:nvSpPr>
        <p:spPr>
          <a:ln/>
        </p:spPr>
        <p:txBody>
          <a:bodyPr/>
          <a:lstStyle>
            <a:lvl1pPr>
              <a:defRPr/>
            </a:lvl1pPr>
          </a:lstStyle>
          <a:p>
            <a:pPr>
              <a:defRPr/>
            </a:pPr>
            <a:fld id="{1A246A7F-B9BA-499F-A21B-FC925E82281B}" type="slidenum">
              <a:rPr lang="en-GB" altLang="en-US"/>
              <a:pPr>
                <a:defRPr/>
              </a:pPr>
              <a:t>‹#›</a:t>
            </a:fld>
            <a:endParaRPr lang="en-GB" altLang="en-US"/>
          </a:p>
        </p:txBody>
      </p:sp>
    </p:spTree>
    <p:extLst>
      <p:ext uri="{BB962C8B-B14F-4D97-AF65-F5344CB8AC3E}">
        <p14:creationId xmlns:p14="http://schemas.microsoft.com/office/powerpoint/2010/main" val="3571864007"/>
      </p:ext>
    </p:extLst>
  </p:cSld>
  <p:clrMapOvr>
    <a:masterClrMapping/>
  </p:clrMapOvr>
  <p:transition advClick="0" advTm="6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5"/>
          <p:cNvSpPr>
            <a:spLocks noGrp="1" noChangeArrowheads="1"/>
          </p:cNvSpPr>
          <p:nvPr>
            <p:ph type="ftr" sz="quarter" idx="10"/>
          </p:nvPr>
        </p:nvSpPr>
        <p:spPr>
          <a:ln/>
        </p:spPr>
        <p:txBody>
          <a:bodyPr/>
          <a:lstStyle>
            <a:lvl1pPr>
              <a:defRPr/>
            </a:lvl1pPr>
          </a:lstStyle>
          <a:p>
            <a:pPr>
              <a:defRPr/>
            </a:pPr>
            <a:endParaRPr lang="en-GB"/>
          </a:p>
        </p:txBody>
      </p:sp>
      <p:sp>
        <p:nvSpPr>
          <p:cNvPr id="4" name="Rectangle 46"/>
          <p:cNvSpPr>
            <a:spLocks noGrp="1" noChangeArrowheads="1"/>
          </p:cNvSpPr>
          <p:nvPr>
            <p:ph type="sldNum" sz="quarter" idx="11"/>
          </p:nvPr>
        </p:nvSpPr>
        <p:spPr>
          <a:ln/>
        </p:spPr>
        <p:txBody>
          <a:bodyPr/>
          <a:lstStyle>
            <a:lvl1pPr>
              <a:defRPr/>
            </a:lvl1pPr>
          </a:lstStyle>
          <a:p>
            <a:pPr>
              <a:defRPr/>
            </a:pPr>
            <a:fld id="{DC911B5B-909C-471F-A451-1C33CE0C86BC}" type="slidenum">
              <a:rPr lang="en-GB" altLang="en-US"/>
              <a:pPr>
                <a:defRPr/>
              </a:pPr>
              <a:t>‹#›</a:t>
            </a:fld>
            <a:endParaRPr lang="en-GB" altLang="en-US"/>
          </a:p>
        </p:txBody>
      </p:sp>
    </p:spTree>
    <p:extLst>
      <p:ext uri="{BB962C8B-B14F-4D97-AF65-F5344CB8AC3E}">
        <p14:creationId xmlns:p14="http://schemas.microsoft.com/office/powerpoint/2010/main" val="1151170359"/>
      </p:ext>
    </p:extLst>
  </p:cSld>
  <p:clrMapOvr>
    <a:masterClrMapping/>
  </p:clrMapOvr>
  <p:transition advClick="0" advTm="6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ftr" sz="quarter" idx="10"/>
          </p:nvPr>
        </p:nvSpPr>
        <p:spPr>
          <a:ln/>
        </p:spPr>
        <p:txBody>
          <a:bodyPr/>
          <a:lstStyle>
            <a:lvl1pPr>
              <a:defRPr/>
            </a:lvl1pPr>
          </a:lstStyle>
          <a:p>
            <a:pPr>
              <a:defRPr/>
            </a:pPr>
            <a:endParaRPr lang="en-GB"/>
          </a:p>
        </p:txBody>
      </p:sp>
      <p:sp>
        <p:nvSpPr>
          <p:cNvPr id="3" name="Rectangle 46"/>
          <p:cNvSpPr>
            <a:spLocks noGrp="1" noChangeArrowheads="1"/>
          </p:cNvSpPr>
          <p:nvPr>
            <p:ph type="sldNum" sz="quarter" idx="11"/>
          </p:nvPr>
        </p:nvSpPr>
        <p:spPr>
          <a:ln/>
        </p:spPr>
        <p:txBody>
          <a:bodyPr/>
          <a:lstStyle>
            <a:lvl1pPr>
              <a:defRPr/>
            </a:lvl1pPr>
          </a:lstStyle>
          <a:p>
            <a:pPr>
              <a:defRPr/>
            </a:pPr>
            <a:fld id="{9E64FC1C-8FFF-4871-A67B-89CCAB947B4D}" type="slidenum">
              <a:rPr lang="en-GB" altLang="en-US"/>
              <a:pPr>
                <a:defRPr/>
              </a:pPr>
              <a:t>‹#›</a:t>
            </a:fld>
            <a:endParaRPr lang="en-GB" altLang="en-US"/>
          </a:p>
        </p:txBody>
      </p:sp>
    </p:spTree>
    <p:extLst>
      <p:ext uri="{BB962C8B-B14F-4D97-AF65-F5344CB8AC3E}">
        <p14:creationId xmlns:p14="http://schemas.microsoft.com/office/powerpoint/2010/main" val="2654509365"/>
      </p:ext>
    </p:extLst>
  </p:cSld>
  <p:clrMapOvr>
    <a:masterClrMapping/>
  </p:clrMapOvr>
  <p:transition advClick="0" advTm="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2C135-22AD-4F23-8234-16609282B348}" type="datetimeFigureOut">
              <a:rPr lang="en-US" smtClean="0"/>
              <a:pPr/>
              <a:t>03-Nov-17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5"/>
          <p:cNvSpPr>
            <a:spLocks noGrp="1" noChangeArrowheads="1"/>
          </p:cNvSpPr>
          <p:nvPr>
            <p:ph type="ftr" sz="quarter" idx="10"/>
          </p:nvPr>
        </p:nvSpPr>
        <p:spPr>
          <a:ln/>
        </p:spPr>
        <p:txBody>
          <a:bodyPr/>
          <a:lstStyle>
            <a:lvl1pPr>
              <a:defRPr/>
            </a:lvl1pPr>
          </a:lstStyle>
          <a:p>
            <a:pPr>
              <a:defRPr/>
            </a:pPr>
            <a:endParaRPr lang="en-GB"/>
          </a:p>
        </p:txBody>
      </p:sp>
      <p:sp>
        <p:nvSpPr>
          <p:cNvPr id="6" name="Rectangle 46"/>
          <p:cNvSpPr>
            <a:spLocks noGrp="1" noChangeArrowheads="1"/>
          </p:cNvSpPr>
          <p:nvPr>
            <p:ph type="sldNum" sz="quarter" idx="11"/>
          </p:nvPr>
        </p:nvSpPr>
        <p:spPr>
          <a:ln/>
        </p:spPr>
        <p:txBody>
          <a:bodyPr/>
          <a:lstStyle>
            <a:lvl1pPr>
              <a:defRPr/>
            </a:lvl1pPr>
          </a:lstStyle>
          <a:p>
            <a:pPr>
              <a:defRPr/>
            </a:pPr>
            <a:fld id="{A16C1FA1-FE6A-49CB-AEA6-74C77C213023}" type="slidenum">
              <a:rPr lang="en-GB" altLang="en-US"/>
              <a:pPr>
                <a:defRPr/>
              </a:pPr>
              <a:t>‹#›</a:t>
            </a:fld>
            <a:endParaRPr lang="en-GB" altLang="en-US"/>
          </a:p>
        </p:txBody>
      </p:sp>
    </p:spTree>
    <p:extLst>
      <p:ext uri="{BB962C8B-B14F-4D97-AF65-F5344CB8AC3E}">
        <p14:creationId xmlns:p14="http://schemas.microsoft.com/office/powerpoint/2010/main" val="447767991"/>
      </p:ext>
    </p:extLst>
  </p:cSld>
  <p:clrMapOvr>
    <a:masterClrMapping/>
  </p:clrMapOvr>
  <p:transition advClick="0" advTm="6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5"/>
          <p:cNvSpPr>
            <a:spLocks noGrp="1" noChangeArrowheads="1"/>
          </p:cNvSpPr>
          <p:nvPr>
            <p:ph type="ftr" sz="quarter" idx="10"/>
          </p:nvPr>
        </p:nvSpPr>
        <p:spPr>
          <a:ln/>
        </p:spPr>
        <p:txBody>
          <a:bodyPr/>
          <a:lstStyle>
            <a:lvl1pPr>
              <a:defRPr/>
            </a:lvl1pPr>
          </a:lstStyle>
          <a:p>
            <a:pPr>
              <a:defRPr/>
            </a:pPr>
            <a:endParaRPr lang="en-GB"/>
          </a:p>
        </p:txBody>
      </p:sp>
      <p:sp>
        <p:nvSpPr>
          <p:cNvPr id="6" name="Rectangle 46"/>
          <p:cNvSpPr>
            <a:spLocks noGrp="1" noChangeArrowheads="1"/>
          </p:cNvSpPr>
          <p:nvPr>
            <p:ph type="sldNum" sz="quarter" idx="11"/>
          </p:nvPr>
        </p:nvSpPr>
        <p:spPr>
          <a:ln/>
        </p:spPr>
        <p:txBody>
          <a:bodyPr/>
          <a:lstStyle>
            <a:lvl1pPr>
              <a:defRPr/>
            </a:lvl1pPr>
          </a:lstStyle>
          <a:p>
            <a:pPr>
              <a:defRPr/>
            </a:pPr>
            <a:fld id="{18E7DA8C-70E7-4959-AEEC-6DA9D5B02B65}" type="slidenum">
              <a:rPr lang="en-GB" altLang="en-US"/>
              <a:pPr>
                <a:defRPr/>
              </a:pPr>
              <a:t>‹#›</a:t>
            </a:fld>
            <a:endParaRPr lang="en-GB" altLang="en-US"/>
          </a:p>
        </p:txBody>
      </p:sp>
    </p:spTree>
    <p:extLst>
      <p:ext uri="{BB962C8B-B14F-4D97-AF65-F5344CB8AC3E}">
        <p14:creationId xmlns:p14="http://schemas.microsoft.com/office/powerpoint/2010/main" val="3063850585"/>
      </p:ext>
    </p:extLst>
  </p:cSld>
  <p:clrMapOvr>
    <a:masterClrMapping/>
  </p:clrMapOvr>
  <p:transition advClick="0" advTm="6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ftr" sz="quarter" idx="10"/>
          </p:nvPr>
        </p:nvSpPr>
        <p:spPr>
          <a:ln/>
        </p:spPr>
        <p:txBody>
          <a:bodyPr/>
          <a:lstStyle>
            <a:lvl1pPr>
              <a:defRPr/>
            </a:lvl1pPr>
          </a:lstStyle>
          <a:p>
            <a:pPr>
              <a:defRPr/>
            </a:pPr>
            <a:endParaRPr lang="en-GB"/>
          </a:p>
        </p:txBody>
      </p:sp>
      <p:sp>
        <p:nvSpPr>
          <p:cNvPr id="5" name="Rectangle 46"/>
          <p:cNvSpPr>
            <a:spLocks noGrp="1" noChangeArrowheads="1"/>
          </p:cNvSpPr>
          <p:nvPr>
            <p:ph type="sldNum" sz="quarter" idx="11"/>
          </p:nvPr>
        </p:nvSpPr>
        <p:spPr>
          <a:ln/>
        </p:spPr>
        <p:txBody>
          <a:bodyPr/>
          <a:lstStyle>
            <a:lvl1pPr>
              <a:defRPr/>
            </a:lvl1pPr>
          </a:lstStyle>
          <a:p>
            <a:pPr>
              <a:defRPr/>
            </a:pPr>
            <a:fld id="{EB89F5ED-FEAB-4589-B091-D082829D3571}" type="slidenum">
              <a:rPr lang="en-GB" altLang="en-US"/>
              <a:pPr>
                <a:defRPr/>
              </a:pPr>
              <a:t>‹#›</a:t>
            </a:fld>
            <a:endParaRPr lang="en-GB" altLang="en-US"/>
          </a:p>
        </p:txBody>
      </p:sp>
    </p:spTree>
    <p:extLst>
      <p:ext uri="{BB962C8B-B14F-4D97-AF65-F5344CB8AC3E}">
        <p14:creationId xmlns:p14="http://schemas.microsoft.com/office/powerpoint/2010/main" val="1327028119"/>
      </p:ext>
    </p:extLst>
  </p:cSld>
  <p:clrMapOvr>
    <a:masterClrMapping/>
  </p:clrMapOvr>
  <p:transition advClick="0" advTm="6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981075"/>
            <a:ext cx="2071687" cy="5149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5288" y="981075"/>
            <a:ext cx="6067425" cy="514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ftr" sz="quarter" idx="10"/>
          </p:nvPr>
        </p:nvSpPr>
        <p:spPr>
          <a:ln/>
        </p:spPr>
        <p:txBody>
          <a:bodyPr/>
          <a:lstStyle>
            <a:lvl1pPr>
              <a:defRPr/>
            </a:lvl1pPr>
          </a:lstStyle>
          <a:p>
            <a:pPr>
              <a:defRPr/>
            </a:pPr>
            <a:endParaRPr lang="en-GB"/>
          </a:p>
        </p:txBody>
      </p:sp>
      <p:sp>
        <p:nvSpPr>
          <p:cNvPr id="5" name="Rectangle 46"/>
          <p:cNvSpPr>
            <a:spLocks noGrp="1" noChangeArrowheads="1"/>
          </p:cNvSpPr>
          <p:nvPr>
            <p:ph type="sldNum" sz="quarter" idx="11"/>
          </p:nvPr>
        </p:nvSpPr>
        <p:spPr>
          <a:ln/>
        </p:spPr>
        <p:txBody>
          <a:bodyPr/>
          <a:lstStyle>
            <a:lvl1pPr>
              <a:defRPr/>
            </a:lvl1pPr>
          </a:lstStyle>
          <a:p>
            <a:pPr>
              <a:defRPr/>
            </a:pPr>
            <a:fld id="{D0E548C8-C551-4B64-95F8-D1D28E1E69D0}" type="slidenum">
              <a:rPr lang="en-GB" altLang="en-US"/>
              <a:pPr>
                <a:defRPr/>
              </a:pPr>
              <a:t>‹#›</a:t>
            </a:fld>
            <a:endParaRPr lang="en-GB" altLang="en-US"/>
          </a:p>
        </p:txBody>
      </p:sp>
    </p:spTree>
    <p:extLst>
      <p:ext uri="{BB962C8B-B14F-4D97-AF65-F5344CB8AC3E}">
        <p14:creationId xmlns:p14="http://schemas.microsoft.com/office/powerpoint/2010/main" val="1637236998"/>
      </p:ext>
    </p:extLst>
  </p:cSld>
  <p:clrMapOvr>
    <a:masterClrMapping/>
  </p:clrMapOvr>
  <p:transition advClick="0" advTm="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022C135-22AD-4F23-8234-16609282B348}" type="datetimeFigureOut">
              <a:rPr lang="en-US" smtClean="0"/>
              <a:pPr/>
              <a:t>03-Nov-17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62DAF-BB98-4653-A42E-DC5AB249EBB6}"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022C135-22AD-4F23-8234-16609282B348}" type="datetimeFigureOut">
              <a:rPr lang="en-US" smtClean="0"/>
              <a:pPr/>
              <a:t>03-Nov-17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62DAF-BB98-4653-A42E-DC5AB249EBB6}" type="slidenum">
              <a:rPr lang="en-US" smtClean="0"/>
              <a:pPr/>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2C135-22AD-4F23-8234-16609282B348}" type="datetimeFigureOut">
              <a:rPr lang="en-US" smtClean="0"/>
              <a:pPr/>
              <a:t>03-Nov-17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2C135-22AD-4F23-8234-16609282B348}" type="datetimeFigureOut">
              <a:rPr lang="en-US" smtClean="0"/>
              <a:pPr/>
              <a:t>03-Nov-17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22C135-22AD-4F23-8234-16609282B348}" type="datetimeFigureOut">
              <a:rPr lang="en-US" smtClean="0"/>
              <a:pPr/>
              <a:t>03-Nov-17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cstate="print"/>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22C135-22AD-4F23-8234-16609282B348}" type="datetimeFigureOut">
              <a:rPr lang="en-US" smtClean="0"/>
              <a:pPr/>
              <a:t>03-Nov-17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62DAF-BB98-4653-A42E-DC5AB249EB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24.xml"/><Relationship Id="rId16"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cstate="print">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F022C135-22AD-4F23-8234-16609282B348}" type="datetimeFigureOut">
              <a:rPr lang="en-US" smtClean="0"/>
              <a:pPr/>
              <a:t>03-Nov-17</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4A962DAF-BB98-4653-A42E-DC5AB249EB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140808" tIns="70404" rIns="140808" bIns="70404"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2"/>
            <a:ext cx="8229600" cy="4525963"/>
          </a:xfrm>
          <a:prstGeom prst="rect">
            <a:avLst/>
          </a:prstGeom>
        </p:spPr>
        <p:txBody>
          <a:bodyPr vert="horz" lIns="140808" tIns="70404" rIns="140808" bIns="70404"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2"/>
            <a:ext cx="2133600" cy="365125"/>
          </a:xfrm>
          <a:prstGeom prst="rect">
            <a:avLst/>
          </a:prstGeom>
        </p:spPr>
        <p:txBody>
          <a:bodyPr vert="horz" lIns="140808" tIns="70404" rIns="140808" bIns="70404" rtlCol="0" anchor="ctr"/>
          <a:lstStyle>
            <a:lvl1pPr algn="l">
              <a:defRPr sz="1088">
                <a:solidFill>
                  <a:schemeClr val="tx1">
                    <a:tint val="75000"/>
                  </a:schemeClr>
                </a:solidFill>
              </a:defRPr>
            </a:lvl1pPr>
          </a:lstStyle>
          <a:p>
            <a:fld id="{2F4AEED0-5D6A-4F67-8ACE-4FC3162D7AF3}" type="datetimeFigureOut">
              <a:rPr lang="de-AT" smtClean="0"/>
              <a:pPr/>
              <a:t>03.11.2017</a:t>
            </a:fld>
            <a:endParaRPr lang="de-AT"/>
          </a:p>
        </p:txBody>
      </p:sp>
      <p:sp>
        <p:nvSpPr>
          <p:cNvPr id="5" name="Fußzeilenplatzhalter 4"/>
          <p:cNvSpPr>
            <a:spLocks noGrp="1"/>
          </p:cNvSpPr>
          <p:nvPr>
            <p:ph type="ftr" sz="quarter" idx="3"/>
          </p:nvPr>
        </p:nvSpPr>
        <p:spPr>
          <a:xfrm>
            <a:off x="3124200" y="6356352"/>
            <a:ext cx="2895600" cy="365125"/>
          </a:xfrm>
          <a:prstGeom prst="rect">
            <a:avLst/>
          </a:prstGeom>
        </p:spPr>
        <p:txBody>
          <a:bodyPr vert="horz" lIns="140808" tIns="70404" rIns="140808" bIns="70404" rtlCol="0" anchor="ctr"/>
          <a:lstStyle>
            <a:lvl1pPr algn="ctr">
              <a:defRPr sz="1088">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1" y="6356352"/>
            <a:ext cx="2133600" cy="365125"/>
          </a:xfrm>
          <a:prstGeom prst="rect">
            <a:avLst/>
          </a:prstGeom>
        </p:spPr>
        <p:txBody>
          <a:bodyPr vert="horz" lIns="140808" tIns="70404" rIns="140808" bIns="70404" rtlCol="0" anchor="ctr"/>
          <a:lstStyle>
            <a:lvl1pPr algn="r">
              <a:defRPr sz="1088">
                <a:solidFill>
                  <a:schemeClr val="tx1">
                    <a:tint val="75000"/>
                  </a:schemeClr>
                </a:solidFill>
              </a:defRPr>
            </a:lvl1pPr>
          </a:lstStyle>
          <a:p>
            <a:fld id="{0B874B13-88C9-4B99-B596-59208E300B1A}" type="slidenum">
              <a:rPr lang="de-AT" smtClean="0"/>
              <a:pPr/>
              <a:t>‹#›</a:t>
            </a:fld>
            <a:endParaRPr lang="de-AT"/>
          </a:p>
        </p:txBody>
      </p:sp>
    </p:spTree>
    <p:extLst>
      <p:ext uri="{BB962C8B-B14F-4D97-AF65-F5344CB8AC3E}">
        <p14:creationId xmlns:p14="http://schemas.microsoft.com/office/powerpoint/2010/main" val="825942710"/>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851469" rtl="0" eaLnBrk="1" latinLnBrk="0" hangingPunct="1">
        <a:spcBef>
          <a:spcPct val="0"/>
        </a:spcBef>
        <a:buNone/>
        <a:defRPr sz="4112" kern="1200">
          <a:solidFill>
            <a:schemeClr val="tx1"/>
          </a:solidFill>
          <a:latin typeface="+mj-lt"/>
          <a:ea typeface="+mj-ea"/>
          <a:cs typeface="+mj-cs"/>
        </a:defRPr>
      </a:lvl1pPr>
    </p:titleStyle>
    <p:bodyStyle>
      <a:lvl1pPr marL="319301" indent="-319301" algn="l" defTabSz="851469" rtl="0" eaLnBrk="1" latinLnBrk="0" hangingPunct="1">
        <a:spcBef>
          <a:spcPct val="20000"/>
        </a:spcBef>
        <a:buFont typeface="Arial" pitchFamily="34" charset="0"/>
        <a:buChar char="•"/>
        <a:defRPr sz="2963" kern="1200">
          <a:solidFill>
            <a:schemeClr val="tx1"/>
          </a:solidFill>
          <a:latin typeface="+mn-lt"/>
          <a:ea typeface="+mn-ea"/>
          <a:cs typeface="+mn-cs"/>
        </a:defRPr>
      </a:lvl1pPr>
      <a:lvl2pPr marL="691819" indent="-266084" algn="l" defTabSz="851469"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064336" indent="-212867" algn="l" defTabSz="851469" rtl="0" eaLnBrk="1" latinLnBrk="0" hangingPunct="1">
        <a:spcBef>
          <a:spcPct val="20000"/>
        </a:spcBef>
        <a:buFont typeface="Arial" pitchFamily="34" charset="0"/>
        <a:buChar char="•"/>
        <a:defRPr sz="2237" kern="1200">
          <a:solidFill>
            <a:schemeClr val="tx1"/>
          </a:solidFill>
          <a:latin typeface="+mn-lt"/>
          <a:ea typeface="+mn-ea"/>
          <a:cs typeface="+mn-cs"/>
        </a:defRPr>
      </a:lvl3pPr>
      <a:lvl4pPr marL="1490070"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15804"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41539"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67273"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193008"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18742" indent="-212867" algn="l" defTabSz="851469"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de-DE"/>
      </a:defPPr>
      <a:lvl1pPr marL="0" algn="l" defTabSz="851469" rtl="0" eaLnBrk="1" latinLnBrk="0" hangingPunct="1">
        <a:defRPr sz="1693" kern="1200">
          <a:solidFill>
            <a:schemeClr val="tx1"/>
          </a:solidFill>
          <a:latin typeface="+mn-lt"/>
          <a:ea typeface="+mn-ea"/>
          <a:cs typeface="+mn-cs"/>
        </a:defRPr>
      </a:lvl1pPr>
      <a:lvl2pPr marL="425734" algn="l" defTabSz="851469" rtl="0" eaLnBrk="1" latinLnBrk="0" hangingPunct="1">
        <a:defRPr sz="1693" kern="1200">
          <a:solidFill>
            <a:schemeClr val="tx1"/>
          </a:solidFill>
          <a:latin typeface="+mn-lt"/>
          <a:ea typeface="+mn-ea"/>
          <a:cs typeface="+mn-cs"/>
        </a:defRPr>
      </a:lvl2pPr>
      <a:lvl3pPr marL="851469" algn="l" defTabSz="851469" rtl="0" eaLnBrk="1" latinLnBrk="0" hangingPunct="1">
        <a:defRPr sz="1693" kern="1200">
          <a:solidFill>
            <a:schemeClr val="tx1"/>
          </a:solidFill>
          <a:latin typeface="+mn-lt"/>
          <a:ea typeface="+mn-ea"/>
          <a:cs typeface="+mn-cs"/>
        </a:defRPr>
      </a:lvl3pPr>
      <a:lvl4pPr marL="1277203" algn="l" defTabSz="851469" rtl="0" eaLnBrk="1" latinLnBrk="0" hangingPunct="1">
        <a:defRPr sz="1693" kern="1200">
          <a:solidFill>
            <a:schemeClr val="tx1"/>
          </a:solidFill>
          <a:latin typeface="+mn-lt"/>
          <a:ea typeface="+mn-ea"/>
          <a:cs typeface="+mn-cs"/>
        </a:defRPr>
      </a:lvl4pPr>
      <a:lvl5pPr marL="1702937" algn="l" defTabSz="851469" rtl="0" eaLnBrk="1" latinLnBrk="0" hangingPunct="1">
        <a:defRPr sz="1693" kern="1200">
          <a:solidFill>
            <a:schemeClr val="tx1"/>
          </a:solidFill>
          <a:latin typeface="+mn-lt"/>
          <a:ea typeface="+mn-ea"/>
          <a:cs typeface="+mn-cs"/>
        </a:defRPr>
      </a:lvl5pPr>
      <a:lvl6pPr marL="2128672" algn="l" defTabSz="851469" rtl="0" eaLnBrk="1" latinLnBrk="0" hangingPunct="1">
        <a:defRPr sz="1693" kern="1200">
          <a:solidFill>
            <a:schemeClr val="tx1"/>
          </a:solidFill>
          <a:latin typeface="+mn-lt"/>
          <a:ea typeface="+mn-ea"/>
          <a:cs typeface="+mn-cs"/>
        </a:defRPr>
      </a:lvl6pPr>
      <a:lvl7pPr marL="2554406" algn="l" defTabSz="851469" rtl="0" eaLnBrk="1" latinLnBrk="0" hangingPunct="1">
        <a:defRPr sz="1693" kern="1200">
          <a:solidFill>
            <a:schemeClr val="tx1"/>
          </a:solidFill>
          <a:latin typeface="+mn-lt"/>
          <a:ea typeface="+mn-ea"/>
          <a:cs typeface="+mn-cs"/>
        </a:defRPr>
      </a:lvl7pPr>
      <a:lvl8pPr marL="2980141" algn="l" defTabSz="851469" rtl="0" eaLnBrk="1" latinLnBrk="0" hangingPunct="1">
        <a:defRPr sz="1693" kern="1200">
          <a:solidFill>
            <a:schemeClr val="tx1"/>
          </a:solidFill>
          <a:latin typeface="+mn-lt"/>
          <a:ea typeface="+mn-ea"/>
          <a:cs typeface="+mn-cs"/>
        </a:defRPr>
      </a:lvl8pPr>
      <a:lvl9pPr marL="3405875" algn="l" defTabSz="851469" rtl="0" eaLnBrk="1" latinLnBrk="0" hangingPunct="1">
        <a:defRPr sz="169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07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307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103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04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104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a:latin typeface="Arial" charset="0"/>
              </a:endParaRPr>
            </a:p>
          </p:txBody>
        </p:sp>
        <p:sp>
          <p:nvSpPr>
            <p:cNvPr id="104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104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a:latin typeface="Arial" charset="0"/>
              </a:endParaRPr>
            </a:p>
          </p:txBody>
        </p:sp>
        <p:sp>
          <p:nvSpPr>
            <p:cNvPr id="307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a:latin typeface="Arial" charset="0"/>
              </a:endParaRPr>
            </a:p>
          </p:txBody>
        </p:sp>
        <p:sp>
          <p:nvSpPr>
            <p:cNvPr id="105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105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307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a:latin typeface="Arial" charset="0"/>
              </a:endParaRPr>
            </a:p>
          </p:txBody>
        </p:sp>
        <p:sp>
          <p:nvSpPr>
            <p:cNvPr id="105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307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106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106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307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sp>
          <p:nvSpPr>
            <p:cNvPr id="307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sp>
          <p:nvSpPr>
            <p:cNvPr id="307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a:latin typeface="Arial" charset="0"/>
              </a:endParaRPr>
            </a:p>
          </p:txBody>
        </p:sp>
        <p:grpSp>
          <p:nvGrpSpPr>
            <p:cNvPr id="1071" name="Group 39"/>
            <p:cNvGrpSpPr>
              <a:grpSpLocks/>
            </p:cNvGrpSpPr>
            <p:nvPr userDrawn="1"/>
          </p:nvGrpSpPr>
          <p:grpSpPr bwMode="auto">
            <a:xfrm>
              <a:off x="0" y="1632"/>
              <a:ext cx="5758" cy="1858"/>
              <a:chOff x="0" y="1632"/>
              <a:chExt cx="5758" cy="1858"/>
            </a:xfrm>
          </p:grpSpPr>
          <p:sp>
            <p:nvSpPr>
              <p:cNvPr id="307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latin typeface="Arial" charset="0"/>
                </a:endParaRPr>
              </a:p>
            </p:txBody>
          </p:sp>
          <p:sp>
            <p:nvSpPr>
              <p:cNvPr id="307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a:latin typeface="Arial" charset="0"/>
                </a:endParaRPr>
              </a:p>
            </p:txBody>
          </p:sp>
        </p:grpSp>
      </p:grpSp>
      <p:sp>
        <p:nvSpPr>
          <p:cNvPr id="30762" name="Rectangle 42"/>
          <p:cNvSpPr>
            <a:spLocks noGrp="1" noChangeArrowheads="1"/>
          </p:cNvSpPr>
          <p:nvPr>
            <p:ph type="title"/>
          </p:nvPr>
        </p:nvSpPr>
        <p:spPr bwMode="auto">
          <a:xfrm>
            <a:off x="395288" y="981075"/>
            <a:ext cx="8291512" cy="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Titelmasterformat durch Klicken bearbeiten</a:t>
            </a:r>
          </a:p>
        </p:txBody>
      </p:sp>
      <p:sp>
        <p:nvSpPr>
          <p:cNvPr id="30763" name="Rectangle 43"/>
          <p:cNvSpPr>
            <a:spLocks noGrp="1" noChangeArrowheads="1"/>
          </p:cNvSpPr>
          <p:nvPr>
            <p:ph type="body" idx="1"/>
          </p:nvPr>
        </p:nvSpPr>
        <p:spPr bwMode="auto">
          <a:xfrm>
            <a:off x="468313" y="1916113"/>
            <a:ext cx="8218487" cy="421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Textmasterformate durch Klicken bearbeiten</a:t>
            </a:r>
          </a:p>
          <a:p>
            <a:pPr lvl="1"/>
            <a:r>
              <a:rPr lang="en-GB"/>
              <a:t>Zweite Ebene</a:t>
            </a:r>
          </a:p>
          <a:p>
            <a:pPr lvl="2"/>
            <a:r>
              <a:rPr lang="en-GB"/>
              <a:t>Dritte Ebene</a:t>
            </a:r>
          </a:p>
          <a:p>
            <a:pPr lvl="3"/>
            <a:r>
              <a:rPr lang="en-GB"/>
              <a:t>Vierte Ebene</a:t>
            </a:r>
          </a:p>
          <a:p>
            <a:pPr lvl="4"/>
            <a:r>
              <a:rPr lang="en-GB"/>
              <a:t>Fünfte Ebene</a:t>
            </a:r>
          </a:p>
        </p:txBody>
      </p:sp>
      <p:sp>
        <p:nvSpPr>
          <p:cNvPr id="30765" name="Rectangle 45"/>
          <p:cNvSpPr>
            <a:spLocks noGrp="1" noChangeArrowheads="1"/>
          </p:cNvSpPr>
          <p:nvPr>
            <p:ph type="ftr" sz="quarter" idx="3"/>
          </p:nvPr>
        </p:nvSpPr>
        <p:spPr bwMode="auto">
          <a:xfrm>
            <a:off x="468313" y="62372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n-GB"/>
          </a:p>
        </p:txBody>
      </p:sp>
      <p:sp>
        <p:nvSpPr>
          <p:cNvPr id="307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B18C3CF8-BD65-454A-A94A-F1CEAD03F791}" type="slidenum">
              <a:rPr lang="en-GB" altLang="en-US"/>
              <a:pPr>
                <a:defRPr/>
              </a:pPr>
              <a:t>‹#›</a:t>
            </a:fld>
            <a:endParaRPr lang="en-GB" altLang="en-US"/>
          </a:p>
        </p:txBody>
      </p:sp>
      <p:pic>
        <p:nvPicPr>
          <p:cNvPr id="1031" name="Picture 47" descr="European Centre for Modern Languages/Centre Euopéen pour les langues vivant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5575" y="46038"/>
            <a:ext cx="6143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8" descr="European Centre for Modern Languages/Centre Euopéen pour les langues vivant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00188" y="3071813"/>
            <a:ext cx="6143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50"/>
          <p:cNvSpPr txBox="1">
            <a:spLocks noChangeArrowheads="1"/>
          </p:cNvSpPr>
          <p:nvPr userDrawn="1"/>
        </p:nvSpPr>
        <p:spPr bwMode="auto">
          <a:xfrm>
            <a:off x="6300788" y="188913"/>
            <a:ext cx="1441450" cy="466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en-US" sz="2400">
                <a:solidFill>
                  <a:srgbClr val="FFFF00"/>
                </a:solidFill>
                <a:latin typeface="Verdana" panose="020B0604030504040204" pitchFamily="34" charset="0"/>
              </a:rPr>
              <a:t>EPOSTL</a:t>
            </a:r>
            <a:endParaRPr lang="en-GB" altLang="en-US" sz="2400">
              <a:solidFill>
                <a:srgbClr val="FFFF00"/>
              </a:solidFill>
              <a:latin typeface="Verdana" panose="020B0604030504040204" pitchFamily="34" charset="0"/>
            </a:endParaRPr>
          </a:p>
        </p:txBody>
      </p:sp>
    </p:spTree>
    <p:extLst>
      <p:ext uri="{BB962C8B-B14F-4D97-AF65-F5344CB8AC3E}">
        <p14:creationId xmlns:p14="http://schemas.microsoft.com/office/powerpoint/2010/main" val="561002005"/>
      </p:ext>
    </p:extLst>
  </p:cSld>
  <p:clrMap bg1="dk2" tx1="lt1" bg2="dk1"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advClick="0" advTm="6000"/>
  <p:hf hdr="0" ftr="0" dt="0"/>
  <p:txStyles>
    <p:titleStyle>
      <a:lvl1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Arial" charset="0"/>
        </a:defRPr>
      </a:lvl5pPr>
      <a:lvl6pPr marL="457200" algn="ctr" rtl="0" fontAlgn="base">
        <a:spcBef>
          <a:spcPct val="0"/>
        </a:spcBef>
        <a:spcAft>
          <a:spcPct val="0"/>
        </a:spcAft>
        <a:defRPr sz="3200">
          <a:solidFill>
            <a:srgbClr val="FFFF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a:solidFill>
            <a:srgbClr val="FFFF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a:solidFill>
            <a:srgbClr val="FFFF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a:solidFill>
            <a:srgbClr val="FFFF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64.emf"/><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1.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3.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8" Type="http://schemas.openxmlformats.org/officeDocument/2006/relationships/hyperlink" Target="https://tinyurl.com/leitfaden-phst" TargetMode="External"/><Relationship Id="rId3" Type="http://schemas.openxmlformats.org/officeDocument/2006/relationships/hyperlink" Target="https://anglistik.uni-graz.at/de/fachdidaktik/" TargetMode="External"/><Relationship Id="rId7" Type="http://schemas.openxmlformats.org/officeDocument/2006/relationships/hyperlink" Target="https://tinyurl.com/mentors-brochure" TargetMode="External"/><Relationship Id="rId2" Type="http://schemas.openxmlformats.org/officeDocument/2006/relationships/hyperlink" Target="http://www.lehramt-so.at/" TargetMode="External"/><Relationship Id="rId1" Type="http://schemas.openxmlformats.org/officeDocument/2006/relationships/slideLayout" Target="../slideLayouts/slideLayout4.xml"/><Relationship Id="rId6" Type="http://schemas.openxmlformats.org/officeDocument/2006/relationships/hyperlink" Target="https://tinyurl.com/epostl-download" TargetMode="External"/><Relationship Id="rId5" Type="http://schemas.openxmlformats.org/officeDocument/2006/relationships/hyperlink" Target="http://www.ecml.at/tabid/277/PublicationID/16/Default.aspx" TargetMode="External"/><Relationship Id="rId4" Type="http://schemas.openxmlformats.org/officeDocument/2006/relationships/hyperlink" Target="https://www.phst.at/praxis/paedagogisch-praktische-studien/pps-sekundarstufe-ab/"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44532">
            <a:off x="3211195" y="2913855"/>
            <a:ext cx="4998661" cy="1603860"/>
          </a:xfrm>
        </p:spPr>
        <p:txBody>
          <a:bodyPr>
            <a:normAutofit/>
          </a:bodyPr>
          <a:lstStyle/>
          <a:p>
            <a:r>
              <a:rPr lang="de-DE" sz="3200" dirty="0"/>
              <a:t>Lehramt Englisch Neu</a:t>
            </a:r>
            <a:br>
              <a:rPr lang="de-DE" sz="3200" dirty="0"/>
            </a:br>
            <a:r>
              <a:rPr lang="de-DE" sz="3200" dirty="0"/>
              <a:t> </a:t>
            </a:r>
            <a:endParaRPr lang="en-US" sz="3200" dirty="0"/>
          </a:p>
        </p:txBody>
      </p:sp>
      <p:pic>
        <p:nvPicPr>
          <p:cNvPr id="7" name="Picture 6">
            <a:extLst>
              <a:ext uri="{FF2B5EF4-FFF2-40B4-BE49-F238E27FC236}">
                <a16:creationId xmlns:a16="http://schemas.microsoft.com/office/drawing/2014/main" id="{1BD4A3A2-3871-4F01-BE36-3BE023F81C90}"/>
              </a:ext>
            </a:extLst>
          </p:cNvPr>
          <p:cNvPicPr>
            <a:picLocks noChangeAspect="1"/>
          </p:cNvPicPr>
          <p:nvPr/>
        </p:nvPicPr>
        <p:blipFill>
          <a:blip r:embed="rId2"/>
          <a:stretch>
            <a:fillRect/>
          </a:stretch>
        </p:blipFill>
        <p:spPr>
          <a:xfrm rot="334760">
            <a:off x="2864573" y="4275917"/>
            <a:ext cx="5605856" cy="700329"/>
          </a:xfrm>
          <a:prstGeom prst="rect">
            <a:avLst/>
          </a:prstGeom>
        </p:spPr>
      </p:pic>
      <p:pic>
        <p:nvPicPr>
          <p:cNvPr id="4" name="Picture 3">
            <a:extLst>
              <a:ext uri="{FF2B5EF4-FFF2-40B4-BE49-F238E27FC236}">
                <a16:creationId xmlns:a16="http://schemas.microsoft.com/office/drawing/2014/main" id="{D1D4B8AB-2BF4-42C9-A584-3690EE90E333}"/>
              </a:ext>
            </a:extLst>
          </p:cNvPr>
          <p:cNvPicPr>
            <a:picLocks noChangeAspect="1"/>
          </p:cNvPicPr>
          <p:nvPr/>
        </p:nvPicPr>
        <p:blipFill>
          <a:blip r:embed="rId3"/>
          <a:stretch>
            <a:fillRect/>
          </a:stretch>
        </p:blipFill>
        <p:spPr>
          <a:xfrm>
            <a:off x="0" y="0"/>
            <a:ext cx="9144000" cy="1885071"/>
          </a:xfrm>
          <a:prstGeom prst="rect">
            <a:avLst/>
          </a:prstGeom>
        </p:spPr>
      </p:pic>
      <p:sp>
        <p:nvSpPr>
          <p:cNvPr id="8" name="TextBox 7">
            <a:extLst>
              <a:ext uri="{FF2B5EF4-FFF2-40B4-BE49-F238E27FC236}">
                <a16:creationId xmlns:a16="http://schemas.microsoft.com/office/drawing/2014/main" id="{A9F334F2-3C34-434F-BE31-13E631E80DE4}"/>
              </a:ext>
            </a:extLst>
          </p:cNvPr>
          <p:cNvSpPr txBox="1"/>
          <p:nvPr/>
        </p:nvSpPr>
        <p:spPr>
          <a:xfrm rot="20557417">
            <a:off x="1109816" y="4405553"/>
            <a:ext cx="1550271" cy="923330"/>
          </a:xfrm>
          <a:prstGeom prst="rect">
            <a:avLst/>
          </a:prstGeom>
          <a:noFill/>
        </p:spPr>
        <p:txBody>
          <a:bodyPr wrap="square" rtlCol="0">
            <a:spAutoFit/>
          </a:bodyPr>
          <a:lstStyle/>
          <a:p>
            <a:r>
              <a:rPr lang="de-AT" dirty="0"/>
              <a:t>Info for Subject Coordinators</a:t>
            </a:r>
            <a:endParaRPr lang="en-US" dirty="0"/>
          </a:p>
        </p:txBody>
      </p:sp>
    </p:spTree>
    <p:extLst>
      <p:ext uri="{BB962C8B-B14F-4D97-AF65-F5344CB8AC3E}">
        <p14:creationId xmlns:p14="http://schemas.microsoft.com/office/powerpoint/2010/main" val="146271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BF3ACD8-8044-4408-8FE0-F52A28D38E4F}"/>
              </a:ext>
            </a:extLst>
          </p:cNvPr>
          <p:cNvSpPr/>
          <p:nvPr/>
        </p:nvSpPr>
        <p:spPr>
          <a:xfrm>
            <a:off x="3059832" y="5733256"/>
            <a:ext cx="3168352"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ECDCCEB-CE62-4109-BD9C-EC1A2D3E5B00}"/>
              </a:ext>
            </a:extLst>
          </p:cNvPr>
          <p:cNvSpPr/>
          <p:nvPr/>
        </p:nvSpPr>
        <p:spPr>
          <a:xfrm>
            <a:off x="971600" y="5373216"/>
            <a:ext cx="381642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89925AB-D4EB-40DA-BDAF-A7D8CE510004}"/>
              </a:ext>
            </a:extLst>
          </p:cNvPr>
          <p:cNvSpPr/>
          <p:nvPr/>
        </p:nvSpPr>
        <p:spPr>
          <a:xfrm>
            <a:off x="5364088" y="4221088"/>
            <a:ext cx="1671749" cy="43204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335A7E7-CF78-4310-9F52-783B77BEA216}"/>
              </a:ext>
            </a:extLst>
          </p:cNvPr>
          <p:cNvSpPr/>
          <p:nvPr/>
        </p:nvSpPr>
        <p:spPr>
          <a:xfrm>
            <a:off x="971600" y="3861048"/>
            <a:ext cx="352839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970CD21-8CF7-4AC2-A2C8-CAF25B33016B}"/>
              </a:ext>
            </a:extLst>
          </p:cNvPr>
          <p:cNvSpPr/>
          <p:nvPr/>
        </p:nvSpPr>
        <p:spPr>
          <a:xfrm>
            <a:off x="971600" y="1700808"/>
            <a:ext cx="237626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568" y="388355"/>
            <a:ext cx="8260672" cy="936104"/>
          </a:xfrm>
        </p:spPr>
        <p:txBody>
          <a:bodyPr>
            <a:normAutofit fontScale="90000"/>
          </a:bodyPr>
          <a:lstStyle/>
          <a:p>
            <a:r>
              <a:rPr lang="de-DE" sz="3600" b="1" dirty="0">
                <a:solidFill>
                  <a:schemeClr val="accent2"/>
                </a:solidFill>
              </a:rPr>
              <a:t>  </a:t>
            </a:r>
            <a:r>
              <a:rPr lang="de-DE" sz="2700" b="1" dirty="0">
                <a:solidFill>
                  <a:schemeClr val="accent2"/>
                </a:solidFill>
              </a:rPr>
              <a:t>ENF.001: </a:t>
            </a:r>
            <a:r>
              <a:rPr lang="de-DE" sz="3600" b="1" dirty="0">
                <a:solidFill>
                  <a:schemeClr val="accent2"/>
                </a:solidFill>
              </a:rPr>
              <a:t>Focus on Language and the Learner</a:t>
            </a:r>
            <a:br>
              <a:rPr lang="de-DE" sz="3600" dirty="0">
                <a:solidFill>
                  <a:schemeClr val="accent2"/>
                </a:solidFill>
              </a:rPr>
            </a:br>
            <a:endParaRPr lang="en-US" sz="2700" dirty="0">
              <a:solidFill>
                <a:schemeClr val="accent2"/>
              </a:solidFill>
            </a:endParaRPr>
          </a:p>
        </p:txBody>
      </p:sp>
      <p:sp>
        <p:nvSpPr>
          <p:cNvPr id="3" name="Content Placeholder 2"/>
          <p:cNvSpPr>
            <a:spLocks noGrp="1"/>
          </p:cNvSpPr>
          <p:nvPr>
            <p:ph idx="1"/>
          </p:nvPr>
        </p:nvSpPr>
        <p:spPr>
          <a:xfrm>
            <a:off x="745679" y="1412776"/>
            <a:ext cx="7467600" cy="5040559"/>
          </a:xfrm>
          <a:noFill/>
        </p:spPr>
        <p:txBody>
          <a:bodyPr>
            <a:normAutofit lnSpcReduction="10000"/>
          </a:bodyPr>
          <a:lstStyle/>
          <a:p>
            <a:pPr lvl="0"/>
            <a:r>
              <a:rPr lang="de-DE" dirty="0"/>
              <a:t>Weiterentwickeln von Kompetenzen, die der </a:t>
            </a:r>
            <a:r>
              <a:rPr lang="de-DE" b="1" dirty="0"/>
              <a:t>Differenzierung</a:t>
            </a:r>
            <a:r>
              <a:rPr lang="de-DE" dirty="0"/>
              <a:t> von Lernangeboten dienen;</a:t>
            </a:r>
            <a:endParaRPr lang="en-US" dirty="0"/>
          </a:p>
          <a:p>
            <a:pPr lvl="0"/>
            <a:r>
              <a:rPr lang="de-DE" dirty="0"/>
              <a:t>Vertiefende Beschäftigung mit verschiedenen LernerInnengruppen und LernerInnentypen unter Einbeziehung von Lernenden mit besonderen Bedürfnissen</a:t>
            </a:r>
            <a:endParaRPr lang="en-US" dirty="0"/>
          </a:p>
          <a:p>
            <a:pPr lvl="0"/>
            <a:r>
              <a:rPr lang="de-DE" dirty="0"/>
              <a:t>Vertrautheit mit Ansätzen zur Förderung der </a:t>
            </a:r>
            <a:r>
              <a:rPr lang="de-DE" b="1" dirty="0"/>
              <a:t>LernerInnenautonomie</a:t>
            </a:r>
            <a:endParaRPr lang="en-US" b="1" dirty="0"/>
          </a:p>
          <a:p>
            <a:pPr lvl="0"/>
            <a:r>
              <a:rPr lang="de-DE" b="1" dirty="0"/>
              <a:t>Vertiefende Beschäftigung mit Grammatik aus fachdidaktischer Perspektive</a:t>
            </a:r>
            <a:endParaRPr lang="en-US" b="1" dirty="0"/>
          </a:p>
          <a:p>
            <a:pPr lvl="0"/>
            <a:r>
              <a:rPr lang="de-DE" dirty="0"/>
              <a:t>Grundlegende Beschäftigung mit </a:t>
            </a:r>
            <a:r>
              <a:rPr lang="de-DE" b="1" dirty="0"/>
              <a:t>Aspekten der Lern(erInnen)psychologie und mit relevanten Bereichen der kognitiven Linguistik</a:t>
            </a:r>
            <a:endParaRPr lang="en-US" b="1" dirty="0"/>
          </a:p>
          <a:p>
            <a:pPr lvl="0"/>
            <a:endParaRPr lang="en-US" b="1" dirty="0"/>
          </a:p>
        </p:txBody>
      </p:sp>
    </p:spTree>
    <p:extLst>
      <p:ext uri="{BB962C8B-B14F-4D97-AF65-F5344CB8AC3E}">
        <p14:creationId xmlns:p14="http://schemas.microsoft.com/office/powerpoint/2010/main" val="161886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AT" sz="2800" b="1" dirty="0">
                <a:solidFill>
                  <a:schemeClr val="accent2"/>
                </a:solidFill>
              </a:rPr>
              <a:t>ENF.001: Focus on Language and the Learner…</a:t>
            </a:r>
            <a:endParaRPr lang="en-US" sz="2800" b="1" dirty="0">
              <a:solidFill>
                <a:schemeClr val="accent2"/>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9" y="1124745"/>
            <a:ext cx="2176026" cy="547260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660" y="2809489"/>
            <a:ext cx="3533804" cy="23477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375" y="1124744"/>
            <a:ext cx="2386441" cy="4032448"/>
          </a:xfrm>
          <a:prstGeom prst="rect">
            <a:avLst/>
          </a:prstGeom>
        </p:spPr>
      </p:pic>
    </p:spTree>
    <p:extLst>
      <p:ext uri="{BB962C8B-B14F-4D97-AF65-F5344CB8AC3E}">
        <p14:creationId xmlns:p14="http://schemas.microsoft.com/office/powerpoint/2010/main" val="371008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37C4A2AF-6C31-4788-99AF-1BCFFAF275C3}"/>
              </a:ext>
            </a:extLst>
          </p:cNvPr>
          <p:cNvSpPr/>
          <p:nvPr/>
        </p:nvSpPr>
        <p:spPr>
          <a:xfrm>
            <a:off x="2555776" y="5445224"/>
            <a:ext cx="381642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27C9E72-F06E-454B-AF50-FA08D3AF5663}"/>
              </a:ext>
            </a:extLst>
          </p:cNvPr>
          <p:cNvSpPr/>
          <p:nvPr/>
        </p:nvSpPr>
        <p:spPr>
          <a:xfrm>
            <a:off x="5292080" y="5085184"/>
            <a:ext cx="244827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D4149AF-1B41-445B-8AD8-81B08157D677}"/>
              </a:ext>
            </a:extLst>
          </p:cNvPr>
          <p:cNvSpPr/>
          <p:nvPr/>
        </p:nvSpPr>
        <p:spPr>
          <a:xfrm>
            <a:off x="6300192" y="4437112"/>
            <a:ext cx="18002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33C2A3-78BE-4040-B493-3645849A83AB}"/>
              </a:ext>
            </a:extLst>
          </p:cNvPr>
          <p:cNvSpPr/>
          <p:nvPr/>
        </p:nvSpPr>
        <p:spPr>
          <a:xfrm>
            <a:off x="3059832" y="3789040"/>
            <a:ext cx="295232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36BD35F-9926-42B6-85C9-E41E347881A9}"/>
              </a:ext>
            </a:extLst>
          </p:cNvPr>
          <p:cNvSpPr/>
          <p:nvPr/>
        </p:nvSpPr>
        <p:spPr>
          <a:xfrm>
            <a:off x="3059832" y="3140968"/>
            <a:ext cx="295232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E4FF10D-4CE3-416B-9ED3-D49D1DD14A1E}"/>
              </a:ext>
            </a:extLst>
          </p:cNvPr>
          <p:cNvSpPr/>
          <p:nvPr/>
        </p:nvSpPr>
        <p:spPr>
          <a:xfrm>
            <a:off x="5292080" y="1772816"/>
            <a:ext cx="259228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420105"/>
            <a:ext cx="8041440" cy="936104"/>
          </a:xfrm>
        </p:spPr>
        <p:txBody>
          <a:bodyPr/>
          <a:lstStyle/>
          <a:p>
            <a:br>
              <a:rPr lang="de-DE" sz="3200" b="1" dirty="0">
                <a:solidFill>
                  <a:schemeClr val="accent2"/>
                </a:solidFill>
              </a:rPr>
            </a:br>
            <a:r>
              <a:rPr lang="de-DE" sz="3200" b="1" dirty="0">
                <a:solidFill>
                  <a:schemeClr val="accent2"/>
                </a:solidFill>
              </a:rPr>
              <a:t>ENF.002: Language Testing and Assessment</a:t>
            </a:r>
            <a:br>
              <a:rPr lang="de-DE" sz="3600" dirty="0">
                <a:solidFill>
                  <a:schemeClr val="accent2"/>
                </a:solidFill>
              </a:rPr>
            </a:br>
            <a:endParaRPr lang="en-US" sz="2400" dirty="0">
              <a:solidFill>
                <a:schemeClr val="accent2"/>
              </a:solidFill>
            </a:endParaRPr>
          </a:p>
        </p:txBody>
      </p:sp>
      <p:sp>
        <p:nvSpPr>
          <p:cNvPr id="3" name="Content Placeholder 2"/>
          <p:cNvSpPr>
            <a:spLocks noGrp="1"/>
          </p:cNvSpPr>
          <p:nvPr>
            <p:ph idx="1"/>
          </p:nvPr>
        </p:nvSpPr>
        <p:spPr>
          <a:xfrm>
            <a:off x="838200" y="1772816"/>
            <a:ext cx="7467600" cy="4216909"/>
          </a:xfrm>
        </p:spPr>
        <p:txBody>
          <a:bodyPr>
            <a:normAutofit fontScale="92500" lnSpcReduction="10000"/>
          </a:bodyPr>
          <a:lstStyle/>
          <a:p>
            <a:pPr lvl="0"/>
            <a:r>
              <a:rPr lang="de-DE" dirty="0"/>
              <a:t>Vertiefende Beschäftigung mit den </a:t>
            </a:r>
            <a:r>
              <a:rPr lang="de-DE" b="1" dirty="0"/>
              <a:t>Kompetenzniveaus (A1 bis C2</a:t>
            </a:r>
            <a:r>
              <a:rPr lang="de-DE" dirty="0"/>
              <a:t>) und den dazugehörenden Deskriptoren</a:t>
            </a:r>
            <a:endParaRPr lang="en-US" dirty="0"/>
          </a:p>
          <a:p>
            <a:pPr lvl="0"/>
            <a:r>
              <a:rPr lang="de-DE" dirty="0"/>
              <a:t>Grundsätzliche Vertrautheit mit den Grundkompetenzen (lebende Fremdsprachen) für die Primarstufe</a:t>
            </a:r>
            <a:endParaRPr lang="en-US" dirty="0"/>
          </a:p>
          <a:p>
            <a:pPr lvl="0"/>
            <a:r>
              <a:rPr lang="de-DE" dirty="0"/>
              <a:t>Entwickeln von </a:t>
            </a:r>
            <a:r>
              <a:rPr lang="de-DE" b="1" dirty="0"/>
              <a:t>Diagnosekompetenzen anhand konkreter praktischer Beispiele</a:t>
            </a:r>
            <a:endParaRPr lang="en-US" b="1" dirty="0"/>
          </a:p>
          <a:p>
            <a:pPr lvl="0"/>
            <a:r>
              <a:rPr lang="de-DE" dirty="0"/>
              <a:t>Entwickeln von </a:t>
            </a:r>
            <a:r>
              <a:rPr lang="de-DE" b="1" dirty="0"/>
              <a:t>Vermittlungsstrategien</a:t>
            </a:r>
            <a:r>
              <a:rPr lang="de-DE" dirty="0"/>
              <a:t> zum Erreichen bestimmter Kompetenzniveaus</a:t>
            </a:r>
            <a:endParaRPr lang="en-US" dirty="0"/>
          </a:p>
          <a:p>
            <a:pPr lvl="0"/>
            <a:r>
              <a:rPr lang="de-DE" dirty="0"/>
              <a:t>Weiterentwickeln von Kompetenzen für die </a:t>
            </a:r>
            <a:r>
              <a:rPr lang="de-DE" b="1" dirty="0"/>
              <a:t>Beurteilung </a:t>
            </a:r>
            <a:r>
              <a:rPr lang="de-DE" dirty="0"/>
              <a:t>rezeptiver und produktiver Sprachleistungen</a:t>
            </a:r>
            <a:endParaRPr lang="en-US" dirty="0"/>
          </a:p>
          <a:p>
            <a:pPr lvl="0"/>
            <a:r>
              <a:rPr lang="de-DE" dirty="0"/>
              <a:t>Vertrautheit mit unterschiedlichen </a:t>
            </a:r>
            <a:r>
              <a:rPr lang="de-DE" b="1" dirty="0"/>
              <a:t>Prüfungsformaten</a:t>
            </a:r>
            <a:r>
              <a:rPr lang="de-DE" dirty="0"/>
              <a:t>; Entwickeln testtheoretischer Kompetenzen</a:t>
            </a:r>
            <a:endParaRPr lang="en-US" dirty="0"/>
          </a:p>
          <a:p>
            <a:pPr marL="0" indent="0">
              <a:buNone/>
            </a:pPr>
            <a:endParaRPr lang="en-US" dirty="0">
              <a:solidFill>
                <a:schemeClr val="tx1"/>
              </a:solidFill>
            </a:endParaRPr>
          </a:p>
        </p:txBody>
      </p:sp>
      <p:sp>
        <p:nvSpPr>
          <p:cNvPr id="20" name="Arrow: Curved Left 19">
            <a:extLst>
              <a:ext uri="{FF2B5EF4-FFF2-40B4-BE49-F238E27FC236}">
                <a16:creationId xmlns:a16="http://schemas.microsoft.com/office/drawing/2014/main" id="{B7847E97-6901-41A6-8603-9989BAA0F9F0}"/>
              </a:ext>
            </a:extLst>
          </p:cNvPr>
          <p:cNvSpPr/>
          <p:nvPr/>
        </p:nvSpPr>
        <p:spPr>
          <a:xfrm>
            <a:off x="6156176" y="3140968"/>
            <a:ext cx="744688" cy="10081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Speech Bubble: Rectangle with Corners Rounded 20">
            <a:extLst>
              <a:ext uri="{FF2B5EF4-FFF2-40B4-BE49-F238E27FC236}">
                <a16:creationId xmlns:a16="http://schemas.microsoft.com/office/drawing/2014/main" id="{57165064-88FE-418E-AE9C-16BBF27BBCE1}"/>
              </a:ext>
            </a:extLst>
          </p:cNvPr>
          <p:cNvSpPr/>
          <p:nvPr/>
        </p:nvSpPr>
        <p:spPr>
          <a:xfrm>
            <a:off x="7020272" y="2636912"/>
            <a:ext cx="1872208" cy="648072"/>
          </a:xfrm>
          <a:prstGeom prst="wedgeRoundRectCallout">
            <a:avLst>
              <a:gd name="adj1" fmla="val -48924"/>
              <a:gd name="adj2" fmla="val 827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assessment FOR learning</a:t>
            </a:r>
            <a:endParaRPr lang="en-US" dirty="0"/>
          </a:p>
        </p:txBody>
      </p:sp>
    </p:spTree>
    <p:extLst>
      <p:ext uri="{BB962C8B-B14F-4D97-AF65-F5344CB8AC3E}">
        <p14:creationId xmlns:p14="http://schemas.microsoft.com/office/powerpoint/2010/main" val="28894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2" grpId="0" animBg="1"/>
      <p:bldP spid="6" grpId="0" animBg="1"/>
      <p:bldP spid="5" grpId="0" animBg="1"/>
      <p:bldP spid="4"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57739"/>
            <a:ext cx="8041440" cy="832197"/>
          </a:xfrm>
        </p:spPr>
        <p:txBody>
          <a:bodyPr/>
          <a:lstStyle/>
          <a:p>
            <a:r>
              <a:rPr lang="de-DE" sz="3200" b="1" dirty="0">
                <a:solidFill>
                  <a:schemeClr val="accent2"/>
                </a:solidFill>
              </a:rPr>
              <a:t>… Language Testing and Assessment</a:t>
            </a:r>
            <a:endParaRPr lang="en-US" sz="3200" dirty="0"/>
          </a:p>
        </p:txBody>
      </p:sp>
      <p:sp>
        <p:nvSpPr>
          <p:cNvPr id="3" name="Content Placeholder 2"/>
          <p:cNvSpPr>
            <a:spLocks noGrp="1"/>
          </p:cNvSpPr>
          <p:nvPr>
            <p:ph idx="1"/>
          </p:nvPr>
        </p:nvSpPr>
        <p:spPr>
          <a:xfrm>
            <a:off x="539552" y="1412776"/>
            <a:ext cx="7766248" cy="4576949"/>
          </a:xfrm>
        </p:spPr>
        <p:txBody>
          <a:bodyPr/>
          <a:lstStyle/>
          <a:p>
            <a:r>
              <a:rPr lang="de-DE" dirty="0" err="1"/>
              <a:t>Identify</a:t>
            </a:r>
            <a:r>
              <a:rPr lang="de-DE" dirty="0"/>
              <a:t> </a:t>
            </a:r>
            <a:r>
              <a:rPr lang="de-DE" dirty="0" err="1"/>
              <a:t>and</a:t>
            </a:r>
            <a:r>
              <a:rPr lang="de-DE" dirty="0"/>
              <a:t> </a:t>
            </a:r>
            <a:r>
              <a:rPr lang="de-DE" dirty="0" err="1"/>
              <a:t>correct</a:t>
            </a:r>
            <a:r>
              <a:rPr lang="de-DE" dirty="0"/>
              <a:t> </a:t>
            </a:r>
            <a:r>
              <a:rPr lang="de-DE" dirty="0" err="1"/>
              <a:t>errors</a:t>
            </a:r>
            <a:r>
              <a:rPr lang="de-DE" dirty="0"/>
              <a:t> </a:t>
            </a:r>
          </a:p>
          <a:p>
            <a:pPr marL="0" indent="0">
              <a:buNone/>
            </a:pPr>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582065"/>
            <a:ext cx="5496669" cy="384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1196752"/>
            <a:ext cx="4291757" cy="222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91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041440" cy="864096"/>
          </a:xfrm>
        </p:spPr>
        <p:txBody>
          <a:bodyPr/>
          <a:lstStyle/>
          <a:p>
            <a:r>
              <a:rPr lang="de-DE" sz="3200" b="1" dirty="0">
                <a:solidFill>
                  <a:schemeClr val="accent2"/>
                </a:solidFill>
              </a:rPr>
              <a:t>… Language Testing and Assessment</a:t>
            </a:r>
            <a:endParaRPr lang="en-US" sz="3200" dirty="0"/>
          </a:p>
        </p:txBody>
      </p:sp>
      <p:sp>
        <p:nvSpPr>
          <p:cNvPr id="3" name="Content Placeholder 2"/>
          <p:cNvSpPr>
            <a:spLocks noGrp="1"/>
          </p:cNvSpPr>
          <p:nvPr>
            <p:ph idx="1"/>
          </p:nvPr>
        </p:nvSpPr>
        <p:spPr>
          <a:xfrm>
            <a:off x="395536" y="2038388"/>
            <a:ext cx="7910264" cy="3951337"/>
          </a:xfrm>
        </p:spPr>
        <p:txBody>
          <a:bodyPr/>
          <a:lstStyle/>
          <a:p>
            <a:r>
              <a:rPr lang="de-DE" dirty="0" err="1"/>
              <a:t>Give</a:t>
            </a:r>
            <a:r>
              <a:rPr lang="de-DE" dirty="0"/>
              <a:t> </a:t>
            </a:r>
            <a:r>
              <a:rPr lang="de-DE" dirty="0" err="1"/>
              <a:t>constructive</a:t>
            </a:r>
            <a:endParaRPr lang="de-DE" dirty="0"/>
          </a:p>
          <a:p>
            <a:pPr marL="0" indent="0">
              <a:buNone/>
            </a:pPr>
            <a:r>
              <a:rPr lang="de-DE" dirty="0"/>
              <a:t>    </a:t>
            </a:r>
            <a:r>
              <a:rPr lang="de-DE" dirty="0" err="1"/>
              <a:t>feedback</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656" y="1268760"/>
            <a:ext cx="5689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6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b="1" dirty="0">
                <a:solidFill>
                  <a:schemeClr val="accent2"/>
                </a:solidFill>
              </a:rPr>
              <a:t>… Language Testing and Assessment</a:t>
            </a:r>
            <a:endParaRPr lang="en-US" sz="3200" dirty="0"/>
          </a:p>
        </p:txBody>
      </p:sp>
      <p:sp>
        <p:nvSpPr>
          <p:cNvPr id="3" name="Content Placeholder 2"/>
          <p:cNvSpPr>
            <a:spLocks noGrp="1"/>
          </p:cNvSpPr>
          <p:nvPr>
            <p:ph idx="1"/>
          </p:nvPr>
        </p:nvSpPr>
        <p:spPr>
          <a:xfrm>
            <a:off x="838200" y="1556792"/>
            <a:ext cx="7467600" cy="4432933"/>
          </a:xfrm>
        </p:spPr>
        <p:txBody>
          <a:bodyPr/>
          <a:lstStyle/>
          <a:p>
            <a:r>
              <a:rPr lang="de-DE" dirty="0" err="1"/>
              <a:t>Use</a:t>
            </a:r>
            <a:r>
              <a:rPr lang="de-DE" dirty="0"/>
              <a:t> </a:t>
            </a:r>
            <a:r>
              <a:rPr lang="de-DE" dirty="0" err="1"/>
              <a:t>assessment</a:t>
            </a:r>
            <a:r>
              <a:rPr lang="de-DE" dirty="0"/>
              <a:t> </a:t>
            </a:r>
            <a:r>
              <a:rPr lang="de-DE" dirty="0" err="1"/>
              <a:t>scales</a:t>
            </a:r>
            <a:endParaRPr lang="de-DE"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556792"/>
            <a:ext cx="2945038" cy="42025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780928"/>
            <a:ext cx="4851144" cy="3205401"/>
          </a:xfrm>
          <a:prstGeom prst="rect">
            <a:avLst/>
          </a:prstGeom>
        </p:spPr>
      </p:pic>
      <p:sp>
        <p:nvSpPr>
          <p:cNvPr id="6" name="Right Arrow 5"/>
          <p:cNvSpPr/>
          <p:nvPr/>
        </p:nvSpPr>
        <p:spPr>
          <a:xfrm rot="2327903" flipV="1">
            <a:off x="229023" y="3126298"/>
            <a:ext cx="1219300" cy="331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475" y="2780926"/>
            <a:ext cx="2366456" cy="3529213"/>
          </a:xfrm>
          <a:prstGeom prst="rect">
            <a:avLst/>
          </a:prstGeom>
        </p:spPr>
      </p:pic>
    </p:spTree>
    <p:extLst>
      <p:ext uri="{BB962C8B-B14F-4D97-AF65-F5344CB8AC3E}">
        <p14:creationId xmlns:p14="http://schemas.microsoft.com/office/powerpoint/2010/main" val="382407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976213"/>
          </a:xfrm>
        </p:spPr>
        <p:txBody>
          <a:bodyPr/>
          <a:lstStyle/>
          <a:p>
            <a:r>
              <a:rPr lang="de-AT" sz="3200" b="1" dirty="0">
                <a:solidFill>
                  <a:schemeClr val="accent2">
                    <a:lumMod val="75000"/>
                  </a:schemeClr>
                </a:solidFill>
              </a:rPr>
              <a:t>ENF.003: Pädagogisch Praktische Studien (PPS2)</a:t>
            </a:r>
            <a:endParaRPr lang="en-US" sz="3200" b="1" dirty="0">
              <a:solidFill>
                <a:schemeClr val="accent2">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7" y="1464046"/>
            <a:ext cx="3024335" cy="226825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6996"/>
          <a:stretch/>
        </p:blipFill>
        <p:spPr>
          <a:xfrm>
            <a:off x="4716016" y="1464045"/>
            <a:ext cx="3635896" cy="22634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725536"/>
            <a:ext cx="7668344" cy="2046765"/>
          </a:xfrm>
          <a:prstGeom prst="rect">
            <a:avLst/>
          </a:prstGeom>
          <a:solidFill>
            <a:schemeClr val="tx2">
              <a:lumMod val="10000"/>
              <a:lumOff val="90000"/>
            </a:schemeClr>
          </a:solidFill>
        </p:spPr>
      </p:pic>
      <p:sp>
        <p:nvSpPr>
          <p:cNvPr id="9" name="TextBox 8"/>
          <p:cNvSpPr txBox="1"/>
          <p:nvPr/>
        </p:nvSpPr>
        <p:spPr>
          <a:xfrm>
            <a:off x="665820" y="5320833"/>
            <a:ext cx="7668344" cy="1354217"/>
          </a:xfrm>
          <a:prstGeom prst="rect">
            <a:avLst/>
          </a:prstGeom>
          <a:solidFill>
            <a:schemeClr val="accent2">
              <a:lumMod val="20000"/>
              <a:lumOff val="80000"/>
              <a:alpha val="63000"/>
            </a:schemeClr>
          </a:solidFill>
        </p:spPr>
        <p:txBody>
          <a:bodyPr wrap="square" rtlCol="0">
            <a:spAutoFit/>
          </a:bodyPr>
          <a:lstStyle/>
          <a:p>
            <a:r>
              <a:rPr lang="de-DE" b="1" dirty="0">
                <a:solidFill>
                  <a:schemeClr val="accent2"/>
                </a:solidFill>
              </a:rPr>
              <a:t>Schwerpunkt: Heterogenität und Inklusion:</a:t>
            </a:r>
          </a:p>
          <a:p>
            <a:r>
              <a:rPr lang="en-US" sz="1600" b="1" dirty="0"/>
              <a:t>10 h </a:t>
            </a:r>
            <a:r>
              <a:rPr lang="en-US" sz="1600" b="1" dirty="0" err="1"/>
              <a:t>Hospitationen</a:t>
            </a:r>
            <a:r>
              <a:rPr lang="en-US" sz="1600" b="1" dirty="0"/>
              <a:t> </a:t>
            </a:r>
            <a:endParaRPr lang="en-US" sz="1600" dirty="0"/>
          </a:p>
          <a:p>
            <a:r>
              <a:rPr lang="en-US" sz="1600" b="1" dirty="0"/>
              <a:t>8 h </a:t>
            </a:r>
            <a:r>
              <a:rPr lang="en-US" sz="1600" b="1" dirty="0" err="1"/>
              <a:t>selbständiger</a:t>
            </a:r>
            <a:r>
              <a:rPr lang="en-US" sz="1600" b="1" dirty="0"/>
              <a:t> </a:t>
            </a:r>
            <a:r>
              <a:rPr lang="en-US" sz="1600" b="1" dirty="0" err="1"/>
              <a:t>Unterricht</a:t>
            </a:r>
            <a:r>
              <a:rPr lang="en-US" sz="1600" b="1" dirty="0"/>
              <a:t> </a:t>
            </a:r>
            <a:endParaRPr lang="en-US" sz="1600" dirty="0"/>
          </a:p>
          <a:p>
            <a:r>
              <a:rPr lang="en-US" sz="1600" b="1" dirty="0"/>
              <a:t>10 h </a:t>
            </a:r>
            <a:r>
              <a:rPr lang="en-US" sz="1600" b="1" dirty="0" err="1"/>
              <a:t>Besprechungen</a:t>
            </a:r>
            <a:r>
              <a:rPr lang="en-US" sz="1600" b="1" dirty="0"/>
              <a:t> </a:t>
            </a:r>
            <a:endParaRPr lang="en-US" sz="1600" dirty="0"/>
          </a:p>
          <a:p>
            <a:r>
              <a:rPr lang="de-DE" sz="1600" dirty="0"/>
              <a:t>47 h persönliche Vorbereitungs- und Reflexionstätigkeit inkl. Reflexionsbericht</a:t>
            </a:r>
            <a:endParaRPr lang="en-US" sz="1600" dirty="0"/>
          </a:p>
        </p:txBody>
      </p:sp>
    </p:spTree>
    <p:extLst>
      <p:ext uri="{BB962C8B-B14F-4D97-AF65-F5344CB8AC3E}">
        <p14:creationId xmlns:p14="http://schemas.microsoft.com/office/powerpoint/2010/main" val="22623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E3A4C3-9BF4-43BE-BFAC-82D433A65599}"/>
              </a:ext>
            </a:extLst>
          </p:cNvPr>
          <p:cNvPicPr>
            <a:picLocks noGrp="1" noChangeAspect="1"/>
          </p:cNvPicPr>
          <p:nvPr>
            <p:ph idx="4294967295"/>
          </p:nvPr>
        </p:nvPicPr>
        <p:blipFill>
          <a:blip r:embed="rId2"/>
          <a:stretch>
            <a:fillRect/>
          </a:stretch>
        </p:blipFill>
        <p:spPr>
          <a:xfrm>
            <a:off x="179512" y="116632"/>
            <a:ext cx="5141827" cy="65229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5C0EE8A-2637-4180-BCD4-DDB3F90C1C4A}"/>
              </a:ext>
            </a:extLst>
          </p:cNvPr>
          <p:cNvSpPr txBox="1"/>
          <p:nvPr/>
        </p:nvSpPr>
        <p:spPr>
          <a:xfrm>
            <a:off x="5508104" y="332656"/>
            <a:ext cx="3456384" cy="6494085"/>
          </a:xfrm>
          <a:prstGeom prst="rect">
            <a:avLst/>
          </a:prstGeom>
          <a:noFill/>
        </p:spPr>
        <p:txBody>
          <a:bodyPr wrap="square" rtlCol="0">
            <a:spAutoFit/>
          </a:bodyPr>
          <a:lstStyle/>
          <a:p>
            <a:r>
              <a:rPr lang="de-AT" sz="2800" b="1" dirty="0">
                <a:solidFill>
                  <a:schemeClr val="accent2">
                    <a:lumMod val="75000"/>
                  </a:schemeClr>
                </a:solidFill>
              </a:rPr>
              <a:t>ENF.004  Begleitung zu PPS2</a:t>
            </a:r>
          </a:p>
          <a:p>
            <a:r>
              <a:rPr lang="de-AT" dirty="0"/>
              <a:t>Ziele: </a:t>
            </a:r>
            <a:endParaRPr lang="en-US" dirty="0"/>
          </a:p>
          <a:p>
            <a:pPr marL="285750" indent="-285750">
              <a:buFont typeface="Arial" panose="020B0604020202020204" pitchFamily="34" charset="0"/>
              <a:buChar char="•"/>
            </a:pPr>
            <a:r>
              <a:rPr lang="de-DE" dirty="0"/>
              <a:t>Auseinandersetzung mit </a:t>
            </a:r>
            <a:r>
              <a:rPr lang="de-DE" dirty="0">
                <a:highlight>
                  <a:srgbClr val="F07F09"/>
                </a:highlight>
              </a:rPr>
              <a:t>Diversität und Heterogenität </a:t>
            </a:r>
            <a:r>
              <a:rPr lang="de-DE" dirty="0"/>
              <a:t>in Bildungsprozessen im Klassenzimmer (Gender, Individualisierung, Differenzierung etc.)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Unterricht in </a:t>
            </a:r>
            <a:r>
              <a:rPr lang="de-DE" dirty="0">
                <a:highlight>
                  <a:srgbClr val="F07F09"/>
                </a:highlight>
              </a:rPr>
              <a:t>heterogenen Gruppen </a:t>
            </a:r>
            <a:r>
              <a:rPr lang="de-DE" dirty="0"/>
              <a:t>adaptiv gestalten</a:t>
            </a:r>
          </a:p>
          <a:p>
            <a:endParaRPr lang="de-DE" dirty="0"/>
          </a:p>
          <a:p>
            <a:r>
              <a:rPr lang="de-DE" dirty="0"/>
              <a:t> </a:t>
            </a:r>
          </a:p>
          <a:p>
            <a:pPr marL="285750" indent="-285750">
              <a:buFont typeface="Arial" panose="020B0604020202020204" pitchFamily="34" charset="0"/>
              <a:buChar char="•"/>
            </a:pPr>
            <a:r>
              <a:rPr lang="de-DE" dirty="0">
                <a:highlight>
                  <a:srgbClr val="F07F09"/>
                </a:highlight>
              </a:rPr>
              <a:t>Klassenmanagement </a:t>
            </a:r>
            <a:r>
              <a:rPr lang="de-DE" dirty="0"/>
              <a:t>mit Betonung auf Interaktionsgeschehen und Umgang mit soziokultureller und geschlechtsspezifischer Heterogenität </a:t>
            </a:r>
          </a:p>
          <a:p>
            <a:endParaRPr lang="de-DE" dirty="0"/>
          </a:p>
        </p:txBody>
      </p:sp>
      <p:sp>
        <p:nvSpPr>
          <p:cNvPr id="7" name="Speech Bubble: Oval 6">
            <a:extLst>
              <a:ext uri="{FF2B5EF4-FFF2-40B4-BE49-F238E27FC236}">
                <a16:creationId xmlns:a16="http://schemas.microsoft.com/office/drawing/2014/main" id="{2E12631F-FBAB-4333-8F27-A45B414441C9}"/>
              </a:ext>
            </a:extLst>
          </p:cNvPr>
          <p:cNvSpPr/>
          <p:nvPr/>
        </p:nvSpPr>
        <p:spPr>
          <a:xfrm>
            <a:off x="683568" y="332656"/>
            <a:ext cx="4478027" cy="2592288"/>
          </a:xfrm>
          <a:prstGeom prst="wedgeEllipseCallout">
            <a:avLst>
              <a:gd name="adj1" fmla="val -28436"/>
              <a:gd name="adj2" fmla="val 69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a:t>Please support the students and allow them to plan and teach lessons that include some elements of choice</a:t>
            </a:r>
            <a:endParaRPr lang="en-US" sz="2400" b="1" dirty="0"/>
          </a:p>
        </p:txBody>
      </p:sp>
    </p:spTree>
    <p:extLst>
      <p:ext uri="{BB962C8B-B14F-4D97-AF65-F5344CB8AC3E}">
        <p14:creationId xmlns:p14="http://schemas.microsoft.com/office/powerpoint/2010/main" val="32854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313136"/>
            <a:ext cx="8041440" cy="976213"/>
          </a:xfrm>
        </p:spPr>
        <p:txBody>
          <a:bodyPr/>
          <a:lstStyle/>
          <a:p>
            <a:r>
              <a:rPr lang="de-AT" sz="3200" b="1" dirty="0">
                <a:solidFill>
                  <a:schemeClr val="accent2">
                    <a:lumMod val="75000"/>
                  </a:schemeClr>
                </a:solidFill>
              </a:rPr>
              <a:t>ENF.005: Pädagogisch Praktische Studien (PPS 3)</a:t>
            </a:r>
            <a:endParaRPr lang="en-US" sz="3200" b="1" dirty="0">
              <a:solidFill>
                <a:schemeClr val="accent2">
                  <a:lumMod val="75000"/>
                </a:schemeClr>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4911" y="1340768"/>
            <a:ext cx="7174178" cy="5326827"/>
          </a:xfrm>
        </p:spPr>
      </p:pic>
      <p:sp>
        <p:nvSpPr>
          <p:cNvPr id="9" name="TextBox 8"/>
          <p:cNvSpPr txBox="1"/>
          <p:nvPr/>
        </p:nvSpPr>
        <p:spPr>
          <a:xfrm>
            <a:off x="179512" y="1273749"/>
            <a:ext cx="8712968" cy="2031325"/>
          </a:xfrm>
          <a:prstGeom prst="rect">
            <a:avLst/>
          </a:prstGeom>
          <a:solidFill>
            <a:schemeClr val="accent2">
              <a:lumMod val="20000"/>
              <a:lumOff val="80000"/>
              <a:alpha val="63000"/>
            </a:schemeClr>
          </a:solidFill>
        </p:spPr>
        <p:txBody>
          <a:bodyPr wrap="square" rtlCol="0">
            <a:spAutoFit/>
          </a:bodyPr>
          <a:lstStyle/>
          <a:p>
            <a:r>
              <a:rPr lang="de-DE" sz="2000" b="1" dirty="0">
                <a:solidFill>
                  <a:schemeClr val="accent2">
                    <a:lumMod val="75000"/>
                  </a:schemeClr>
                </a:solidFill>
              </a:rPr>
              <a:t>Schwerpunkt:  Diagnose, Lernstandserhebung, Leistungsbeurteilung</a:t>
            </a:r>
          </a:p>
          <a:p>
            <a:r>
              <a:rPr lang="sv-SE" b="1" dirty="0"/>
              <a:t>Variante AHS/BMHS </a:t>
            </a:r>
            <a:r>
              <a:rPr lang="sv-SE" dirty="0"/>
              <a:t>	</a:t>
            </a:r>
            <a:r>
              <a:rPr lang="sv-SE" b="1" dirty="0"/>
              <a:t>Variante NMS </a:t>
            </a:r>
            <a:r>
              <a:rPr lang="sv-SE" dirty="0"/>
              <a:t>	</a:t>
            </a:r>
          </a:p>
          <a:p>
            <a:r>
              <a:rPr lang="en-US" b="1" dirty="0"/>
              <a:t>10 h </a:t>
            </a:r>
            <a:r>
              <a:rPr lang="en-US" b="1" dirty="0" err="1"/>
              <a:t>Hospitationen</a:t>
            </a:r>
            <a:r>
              <a:rPr lang="en-US" b="1" dirty="0"/>
              <a:t> </a:t>
            </a:r>
            <a:endParaRPr lang="en-US" dirty="0"/>
          </a:p>
          <a:p>
            <a:r>
              <a:rPr lang="en-US" b="1" dirty="0"/>
              <a:t>8 h </a:t>
            </a:r>
            <a:r>
              <a:rPr lang="en-US" b="1" dirty="0" err="1"/>
              <a:t>selbständiger</a:t>
            </a:r>
            <a:r>
              <a:rPr lang="en-US" b="1" dirty="0"/>
              <a:t> </a:t>
            </a:r>
            <a:r>
              <a:rPr lang="en-US" b="1" dirty="0" err="1"/>
              <a:t>Unterricht</a:t>
            </a:r>
            <a:r>
              <a:rPr lang="en-US" b="1" dirty="0"/>
              <a:t> </a:t>
            </a:r>
            <a:endParaRPr lang="en-US" dirty="0"/>
          </a:p>
          <a:p>
            <a:r>
              <a:rPr lang="en-US" b="1" dirty="0"/>
              <a:t>10 h </a:t>
            </a:r>
            <a:r>
              <a:rPr lang="en-US" b="1" dirty="0" err="1"/>
              <a:t>Besprechungen</a:t>
            </a:r>
            <a:r>
              <a:rPr lang="en-US" b="1" dirty="0"/>
              <a:t> </a:t>
            </a:r>
            <a:endParaRPr lang="en-US" dirty="0"/>
          </a:p>
          <a:p>
            <a:r>
              <a:rPr lang="de-DE" dirty="0"/>
              <a:t>47 h persönliche Vorbereitungs- und Reflexionstätigkeit inkl. Reflexionsbericht </a:t>
            </a:r>
            <a:endParaRPr lang="de-DE" sz="1600" dirty="0"/>
          </a:p>
          <a:p>
            <a:endParaRPr lang="de-DE" sz="1600" dirty="0"/>
          </a:p>
        </p:txBody>
      </p:sp>
      <p:sp>
        <p:nvSpPr>
          <p:cNvPr id="3" name="Rectangle: Rounded Corners 2">
            <a:extLst>
              <a:ext uri="{FF2B5EF4-FFF2-40B4-BE49-F238E27FC236}">
                <a16:creationId xmlns:a16="http://schemas.microsoft.com/office/drawing/2014/main" id="{7162378F-46A2-475B-B6F9-7C254DAF7A4E}"/>
              </a:ext>
            </a:extLst>
          </p:cNvPr>
          <p:cNvSpPr/>
          <p:nvPr/>
        </p:nvSpPr>
        <p:spPr>
          <a:xfrm>
            <a:off x="274894" y="5301208"/>
            <a:ext cx="3384376" cy="1224136"/>
          </a:xfrm>
          <a:prstGeom prst="roundRect">
            <a:avLst/>
          </a:prstGeom>
          <a:solidFill>
            <a:schemeClr val="accent2">
              <a:lumMod val="20000"/>
              <a:lumOff val="80000"/>
              <a:alpha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de-AT" sz="2000" b="1" dirty="0"/>
              <a:t>Parallel: ENF.006</a:t>
            </a:r>
          </a:p>
          <a:p>
            <a:pPr algn="ctr"/>
            <a:r>
              <a:rPr lang="de-AT" sz="2000" b="1" dirty="0"/>
              <a:t>Begleitlehrveranstaltung zum PPS3</a:t>
            </a:r>
          </a:p>
          <a:p>
            <a:pPr algn="ctr"/>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7D0BB83-5532-49E5-B66D-18B7129027EE}"/>
                  </a:ext>
                </a:extLst>
              </p:cNvPr>
              <p:cNvGraphicFramePr>
                <a:graphicFrameLocks noChangeAspect="1"/>
              </p:cNvGraphicFramePr>
              <p:nvPr>
                <p:extLst>
                  <p:ext uri="{D42A27DB-BD31-4B8C-83A1-F6EECF244321}">
                    <p14:modId xmlns:p14="http://schemas.microsoft.com/office/powerpoint/2010/main" val="4249961318"/>
                  </p:ext>
                </p:extLst>
              </p:nvPr>
            </p:nvGraphicFramePr>
            <p:xfrm>
              <a:off x="7150042" y="5236046"/>
              <a:ext cx="1719064" cy="1289298"/>
            </p:xfrm>
            <a:graphic>
              <a:graphicData uri="http://schemas.microsoft.com/office/powerpoint/2016/slidezoom">
                <pslz:sldZm>
                  <pslz:sldZmObj sldId="305" cId="3024067950">
                    <pslz:zmPr id="{6835D5F1-E661-44BB-87F0-1C26CEFBC842}" returnToParent="0" transitionDur="1000">
                      <p166:blipFill xmlns:p166="http://schemas.microsoft.com/office/powerpoint/2016/6/main">
                        <a:blip r:embed="rId3"/>
                        <a:stretch>
                          <a:fillRect/>
                        </a:stretch>
                      </p166:blipFill>
                      <p166:spPr xmlns:p166="http://schemas.microsoft.com/office/powerpoint/2016/6/main">
                        <a:xfrm>
                          <a:off x="0" y="0"/>
                          <a:ext cx="1719064" cy="1289298"/>
                        </a:xfrm>
                        <a:prstGeom prst="rect">
                          <a:avLst/>
                        </a:prstGeom>
                        <a:ln w="3175">
                          <a:solidFill>
                            <a:prstClr val="ltGray"/>
                          </a:solidFill>
                        </a:ln>
                        <a:effectLst/>
                        <a:scene3d>
                          <a:camera prst="perspectiveLeft"/>
                          <a:lightRig rig="threePt" dir="t"/>
                        </a:scene3d>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D7D0BB83-5532-49E5-B66D-18B7129027EE}"/>
                  </a:ext>
                </a:extLst>
              </p:cNvPr>
              <p:cNvPicPr>
                <a:picLocks noGrp="1" noRot="1" noChangeAspect="1" noMove="1" noResize="1" noEditPoints="1" noAdjustHandles="1" noChangeArrowheads="1" noChangeShapeType="1"/>
              </p:cNvPicPr>
              <p:nvPr/>
            </p:nvPicPr>
            <p:blipFill>
              <a:blip r:embed="rId5"/>
              <a:stretch>
                <a:fillRect/>
              </a:stretch>
            </p:blipFill>
            <p:spPr>
              <a:xfrm>
                <a:off x="7150042" y="5236046"/>
                <a:ext cx="1719064" cy="1289298"/>
              </a:xfrm>
              <a:prstGeom prst="rect">
                <a:avLst/>
              </a:prstGeom>
              <a:ln w="3175">
                <a:solidFill>
                  <a:prstClr val="ltGray"/>
                </a:solidFill>
              </a:ln>
              <a:effectLst/>
              <a:scene3d>
                <a:camera prst="perspectiveLeft"/>
                <a:lightRig rig="threePt" dir="t"/>
              </a:scene3d>
            </p:spPr>
          </p:pic>
        </mc:Fallback>
      </mc:AlternateContent>
    </p:spTree>
    <p:extLst>
      <p:ext uri="{BB962C8B-B14F-4D97-AF65-F5344CB8AC3E}">
        <p14:creationId xmlns:p14="http://schemas.microsoft.com/office/powerpoint/2010/main" val="174664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B59F3D9-5DE1-497E-AD9B-AF157229D101}"/>
              </a:ext>
            </a:extLst>
          </p:cNvPr>
          <p:cNvSpPr/>
          <p:nvPr/>
        </p:nvSpPr>
        <p:spPr>
          <a:xfrm>
            <a:off x="1187624" y="3356992"/>
            <a:ext cx="216024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B696DCC-F6C8-463A-BC77-E80ADD97B756}"/>
              </a:ext>
            </a:extLst>
          </p:cNvPr>
          <p:cNvSpPr/>
          <p:nvPr/>
        </p:nvSpPr>
        <p:spPr>
          <a:xfrm>
            <a:off x="5508104" y="3140968"/>
            <a:ext cx="288032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B0BD07D-E775-4BC4-B591-01F33B2755FF}"/>
              </a:ext>
            </a:extLst>
          </p:cNvPr>
          <p:cNvSpPr/>
          <p:nvPr/>
        </p:nvSpPr>
        <p:spPr>
          <a:xfrm>
            <a:off x="1115616" y="1772816"/>
            <a:ext cx="49685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401" y="188640"/>
            <a:ext cx="8041440" cy="1242752"/>
          </a:xfrm>
        </p:spPr>
        <p:txBody>
          <a:bodyPr/>
          <a:lstStyle/>
          <a:p>
            <a:br>
              <a:rPr lang="de-DE" sz="3200" dirty="0"/>
            </a:br>
            <a:br>
              <a:rPr lang="de-DE" sz="3200" dirty="0"/>
            </a:br>
            <a:r>
              <a:rPr lang="de-DE" sz="3200" dirty="0"/>
              <a:t>  </a:t>
            </a:r>
            <a:br>
              <a:rPr lang="de-DE" sz="3200" dirty="0"/>
            </a:br>
            <a:r>
              <a:rPr lang="de-DE" sz="3200" b="1" dirty="0">
                <a:solidFill>
                  <a:schemeClr val="accent2"/>
                </a:solidFill>
              </a:rPr>
              <a:t>ENG.001:  Teaching Literature and Promoting Intercultural Competence</a:t>
            </a:r>
            <a:br>
              <a:rPr lang="de-DE" sz="3200" b="1" dirty="0">
                <a:solidFill>
                  <a:schemeClr val="accent2"/>
                </a:solidFill>
              </a:rPr>
            </a:br>
            <a:br>
              <a:rPr lang="de-DE" sz="5400" b="1" dirty="0">
                <a:solidFill>
                  <a:schemeClr val="accent2"/>
                </a:solidFill>
              </a:rPr>
            </a:br>
            <a:endParaRPr lang="en-US" b="1" dirty="0">
              <a:solidFill>
                <a:schemeClr val="accent2"/>
              </a:solidFill>
            </a:endParaRPr>
          </a:p>
        </p:txBody>
      </p:sp>
      <p:sp>
        <p:nvSpPr>
          <p:cNvPr id="3" name="Content Placeholder 2"/>
          <p:cNvSpPr>
            <a:spLocks noGrp="1"/>
          </p:cNvSpPr>
          <p:nvPr>
            <p:ph idx="1"/>
          </p:nvPr>
        </p:nvSpPr>
        <p:spPr>
          <a:xfrm>
            <a:off x="899592" y="1556792"/>
            <a:ext cx="7467600" cy="4360925"/>
          </a:xfrm>
        </p:spPr>
        <p:txBody>
          <a:bodyPr>
            <a:normAutofit fontScale="85000" lnSpcReduction="20000"/>
          </a:bodyPr>
          <a:lstStyle/>
          <a:p>
            <a:pPr lvl="0"/>
            <a:r>
              <a:rPr lang="de-AT" dirty="0"/>
              <a:t>Vertiefende Beschäftigung mit Sprachenlernen als </a:t>
            </a:r>
            <a:r>
              <a:rPr lang="de-AT" b="1" dirty="0"/>
              <a:t>Sprachenbildung </a:t>
            </a:r>
            <a:r>
              <a:rPr lang="de-AT" dirty="0"/>
              <a:t>(</a:t>
            </a:r>
            <a:r>
              <a:rPr lang="de-AT" i="1" dirty="0"/>
              <a:t>language education</a:t>
            </a:r>
            <a:r>
              <a:rPr lang="de-AT" dirty="0"/>
              <a:t>), wie es in der </a:t>
            </a:r>
            <a:r>
              <a:rPr lang="de-AT" b="1" dirty="0"/>
              <a:t>interkulturellen Fremdsprachendidaktik </a:t>
            </a:r>
            <a:r>
              <a:rPr lang="de-AT" dirty="0"/>
              <a:t>vorgeschlagen wird</a:t>
            </a:r>
            <a:endParaRPr lang="en-US" dirty="0"/>
          </a:p>
          <a:p>
            <a:pPr lvl="0"/>
            <a:r>
              <a:rPr lang="de-AT" dirty="0"/>
              <a:t>Vertiefende Beschäftigung mit Modellen inter- und </a:t>
            </a:r>
            <a:r>
              <a:rPr lang="de-AT" b="1" dirty="0"/>
              <a:t>transkulturellen Lernens </a:t>
            </a:r>
            <a:r>
              <a:rPr lang="de-AT" dirty="0"/>
              <a:t>und ihren Anwendungsmöglichkeiten im Fremdsprachenunterricht</a:t>
            </a:r>
            <a:endParaRPr lang="en-US" dirty="0"/>
          </a:p>
          <a:p>
            <a:pPr lvl="0"/>
            <a:r>
              <a:rPr lang="de-AT" dirty="0"/>
              <a:t>Vertrautmachen mit den Anliegen einer </a:t>
            </a:r>
            <a:r>
              <a:rPr lang="de-AT" b="1" dirty="0"/>
              <a:t>erfahrungsorientierten Literaturdidaktik </a:t>
            </a:r>
            <a:r>
              <a:rPr lang="de-AT" dirty="0"/>
              <a:t>und ihren Anwendungsmöglichkeiten</a:t>
            </a:r>
            <a:endParaRPr lang="en-US" dirty="0"/>
          </a:p>
          <a:p>
            <a:pPr lvl="0"/>
            <a:r>
              <a:rPr lang="de-AT" dirty="0"/>
              <a:t>Vermitteln intensiver und extensiver Rezeptionskompetenzen</a:t>
            </a:r>
            <a:endParaRPr lang="en-US" dirty="0"/>
          </a:p>
          <a:p>
            <a:pPr lvl="0"/>
            <a:r>
              <a:rPr lang="de-AT" dirty="0"/>
              <a:t>Vermitteln von literarischer Kompetenz als multimodaler Kompetenz</a:t>
            </a:r>
            <a:endParaRPr lang="en-US" dirty="0"/>
          </a:p>
          <a:p>
            <a:pPr lvl="0"/>
            <a:r>
              <a:rPr lang="de-AT" dirty="0"/>
              <a:t>Vermitteln von Kompetenzen zum Entwickeln und zur Evaluation literatur- und kulturdidaktischer Projekte</a:t>
            </a:r>
            <a:endParaRPr lang="en-US" dirty="0"/>
          </a:p>
          <a:p>
            <a:pPr lvl="0"/>
            <a:r>
              <a:rPr lang="de-AT" dirty="0"/>
              <a:t>Förderung eines gendersensiblen Literatur- und Kulturunterrichts</a:t>
            </a:r>
            <a:endParaRPr lang="en-US" dirty="0"/>
          </a:p>
          <a:p>
            <a:endParaRPr lang="en-US" dirty="0"/>
          </a:p>
        </p:txBody>
      </p:sp>
    </p:spTree>
    <p:extLst>
      <p:ext uri="{BB962C8B-B14F-4D97-AF65-F5344CB8AC3E}">
        <p14:creationId xmlns:p14="http://schemas.microsoft.com/office/powerpoint/2010/main" val="26010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92EC25-C340-4F80-AC60-68CA64805AA7}"/>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93274B7E-7257-4A62-84A6-FC2325231061}"/>
              </a:ext>
            </a:extLst>
          </p:cNvPr>
          <p:cNvSpPr>
            <a:spLocks noGrp="1"/>
          </p:cNvSpPr>
          <p:nvPr>
            <p:ph idx="1"/>
          </p:nvPr>
        </p:nvSpPr>
        <p:spPr/>
        <p:txBody>
          <a:bodyPr/>
          <a:lstStyle/>
          <a:p>
            <a:r>
              <a:rPr lang="de-AT" dirty="0"/>
              <a:t>One Curriculum for all teachers in secundary school (AHS, NMS, BHS)</a:t>
            </a:r>
          </a:p>
          <a:p>
            <a:r>
              <a:rPr lang="de-AT" dirty="0"/>
              <a:t>Institutions in the „Verbund süd-ost“:</a:t>
            </a:r>
          </a:p>
          <a:p>
            <a:endParaRPr lang="de-AT" dirty="0"/>
          </a:p>
          <a:p>
            <a:endParaRPr lang="de-AT" dirty="0"/>
          </a:p>
          <a:p>
            <a:endParaRPr lang="de-AT" dirty="0"/>
          </a:p>
          <a:p>
            <a:r>
              <a:rPr lang="de-AT" dirty="0"/>
              <a:t>Students can choose to do modules or even individual courses at any of the institutions.</a:t>
            </a:r>
          </a:p>
          <a:p>
            <a:pPr lvl="1"/>
            <a:endParaRPr lang="de-AT" dirty="0"/>
          </a:p>
          <a:p>
            <a:endParaRPr lang="en-US" dirty="0"/>
          </a:p>
        </p:txBody>
      </p:sp>
      <p:pic>
        <p:nvPicPr>
          <p:cNvPr id="9" name="Picture 8">
            <a:extLst>
              <a:ext uri="{FF2B5EF4-FFF2-40B4-BE49-F238E27FC236}">
                <a16:creationId xmlns:a16="http://schemas.microsoft.com/office/drawing/2014/main" id="{D3A950D3-C7F7-41A6-BECD-97F0BB52872A}"/>
              </a:ext>
            </a:extLst>
          </p:cNvPr>
          <p:cNvPicPr>
            <a:picLocks noChangeAspect="1"/>
          </p:cNvPicPr>
          <p:nvPr/>
        </p:nvPicPr>
        <p:blipFill>
          <a:blip r:embed="rId2"/>
          <a:stretch>
            <a:fillRect/>
          </a:stretch>
        </p:blipFill>
        <p:spPr>
          <a:xfrm>
            <a:off x="89756" y="31173"/>
            <a:ext cx="8964488" cy="1848064"/>
          </a:xfrm>
          <a:prstGeom prst="rect">
            <a:avLst/>
          </a:prstGeom>
        </p:spPr>
      </p:pic>
      <p:pic>
        <p:nvPicPr>
          <p:cNvPr id="11" name="Picture 10">
            <a:extLst>
              <a:ext uri="{FF2B5EF4-FFF2-40B4-BE49-F238E27FC236}">
                <a16:creationId xmlns:a16="http://schemas.microsoft.com/office/drawing/2014/main" id="{EC6DE7F0-E6E1-42A4-BD31-F137B4F4B9F1}"/>
              </a:ext>
            </a:extLst>
          </p:cNvPr>
          <p:cNvPicPr>
            <a:picLocks noChangeAspect="1"/>
          </p:cNvPicPr>
          <p:nvPr/>
        </p:nvPicPr>
        <p:blipFill>
          <a:blip r:embed="rId3"/>
          <a:stretch>
            <a:fillRect/>
          </a:stretch>
        </p:blipFill>
        <p:spPr>
          <a:xfrm>
            <a:off x="331938" y="3356992"/>
            <a:ext cx="8694204" cy="979839"/>
          </a:xfrm>
          <a:prstGeom prst="rect">
            <a:avLst/>
          </a:prstGeom>
        </p:spPr>
      </p:pic>
    </p:spTree>
    <p:extLst>
      <p:ext uri="{BB962C8B-B14F-4D97-AF65-F5344CB8AC3E}">
        <p14:creationId xmlns:p14="http://schemas.microsoft.com/office/powerpoint/2010/main" val="369279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br>
              <a:rPr lang="de-DE" sz="3200" b="1" dirty="0">
                <a:solidFill>
                  <a:schemeClr val="accent2"/>
                </a:solidFill>
              </a:rPr>
            </a:br>
            <a:endParaRPr lang="en-US" sz="3200" dirty="0"/>
          </a:p>
        </p:txBody>
      </p:sp>
      <p:sp>
        <p:nvSpPr>
          <p:cNvPr id="3" name="Content Placeholder 2"/>
          <p:cNvSpPr>
            <a:spLocks noGrp="1"/>
          </p:cNvSpPr>
          <p:nvPr>
            <p:ph idx="1"/>
          </p:nvPr>
        </p:nvSpPr>
        <p:spPr>
          <a:xfrm>
            <a:off x="838200" y="1916832"/>
            <a:ext cx="7467600" cy="3951337"/>
          </a:xfrm>
        </p:spPr>
        <p:txBody>
          <a:bodyPr/>
          <a:lstStyle/>
          <a:p>
            <a:r>
              <a:rPr lang="de-DE" dirty="0" err="1"/>
              <a:t>story</a:t>
            </a:r>
            <a:r>
              <a:rPr lang="de-DE" dirty="0"/>
              <a:t>-time </a:t>
            </a:r>
            <a:r>
              <a:rPr lang="de-DE" dirty="0" err="1"/>
              <a:t>for</a:t>
            </a:r>
            <a:r>
              <a:rPr lang="de-DE" dirty="0"/>
              <a:t> </a:t>
            </a:r>
            <a:r>
              <a:rPr lang="de-DE" dirty="0" err="1"/>
              <a:t>beginners</a:t>
            </a:r>
            <a:endParaRPr lang="de-DE"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780928"/>
            <a:ext cx="2681499" cy="183916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4293096"/>
            <a:ext cx="2502024" cy="18765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340768"/>
            <a:ext cx="3600400" cy="2700300"/>
          </a:xfrm>
          <a:prstGeom prst="rect">
            <a:avLst/>
          </a:prstGeom>
        </p:spPr>
      </p:pic>
    </p:spTree>
    <p:extLst>
      <p:ext uri="{BB962C8B-B14F-4D97-AF65-F5344CB8AC3E}">
        <p14:creationId xmlns:p14="http://schemas.microsoft.com/office/powerpoint/2010/main" val="1756041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endParaRPr lang="en-US" sz="3200" dirty="0"/>
          </a:p>
        </p:txBody>
      </p:sp>
      <p:sp>
        <p:nvSpPr>
          <p:cNvPr id="3" name="Content Placeholder 2"/>
          <p:cNvSpPr>
            <a:spLocks noGrp="1"/>
          </p:cNvSpPr>
          <p:nvPr>
            <p:ph idx="1"/>
          </p:nvPr>
        </p:nvSpPr>
        <p:spPr>
          <a:xfrm>
            <a:off x="838200" y="1700808"/>
            <a:ext cx="7467600" cy="4288917"/>
          </a:xfrm>
        </p:spPr>
        <p:txBody>
          <a:bodyPr/>
          <a:lstStyle/>
          <a:p>
            <a:r>
              <a:rPr lang="en-US" dirty="0"/>
              <a:t>setting up reading programs in lower school</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636912"/>
            <a:ext cx="7434072" cy="302666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58900">
            <a:off x="387217" y="2973686"/>
            <a:ext cx="3788740" cy="2005657"/>
          </a:xfrm>
          <a:prstGeom prst="rect">
            <a:avLst/>
          </a:prstGeom>
        </p:spPr>
      </p:pic>
    </p:spTree>
    <p:extLst>
      <p:ext uri="{BB962C8B-B14F-4D97-AF65-F5344CB8AC3E}">
        <p14:creationId xmlns:p14="http://schemas.microsoft.com/office/powerpoint/2010/main" val="182686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120229"/>
          </a:xfrm>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endParaRPr lang="en-US" sz="3200" dirty="0"/>
          </a:p>
        </p:txBody>
      </p:sp>
      <p:sp>
        <p:nvSpPr>
          <p:cNvPr id="3" name="Content Placeholder 2"/>
          <p:cNvSpPr>
            <a:spLocks noGrp="1"/>
          </p:cNvSpPr>
          <p:nvPr>
            <p:ph idx="1"/>
          </p:nvPr>
        </p:nvSpPr>
        <p:spPr>
          <a:xfrm>
            <a:off x="838200" y="1700808"/>
            <a:ext cx="7467600" cy="4288917"/>
          </a:xfrm>
        </p:spPr>
        <p:txBody>
          <a:bodyPr/>
          <a:lstStyle/>
          <a:p>
            <a:r>
              <a:rPr lang="de-DE" dirty="0" err="1"/>
              <a:t>creative</a:t>
            </a:r>
            <a:r>
              <a:rPr lang="de-DE" dirty="0"/>
              <a:t> </a:t>
            </a:r>
            <a:r>
              <a:rPr lang="de-DE" dirty="0" err="1"/>
              <a:t>book</a:t>
            </a:r>
            <a:r>
              <a:rPr lang="de-DE" dirty="0"/>
              <a:t> </a:t>
            </a:r>
            <a:r>
              <a:rPr lang="de-DE" dirty="0" err="1"/>
              <a:t>presentations</a:t>
            </a:r>
            <a:endParaRPr lang="de-DE"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714" y="2996952"/>
            <a:ext cx="7734300" cy="33051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3796">
            <a:off x="6263627" y="1600817"/>
            <a:ext cx="2494009" cy="1870507"/>
          </a:xfrm>
          <a:prstGeom prst="rect">
            <a:avLst/>
          </a:prstGeom>
        </p:spPr>
      </p:pic>
    </p:spTree>
    <p:extLst>
      <p:ext uri="{BB962C8B-B14F-4D97-AF65-F5344CB8AC3E}">
        <p14:creationId xmlns:p14="http://schemas.microsoft.com/office/powerpoint/2010/main" val="30887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976213"/>
          </a:xfrm>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endParaRPr lang="en-US" sz="3200" dirty="0"/>
          </a:p>
        </p:txBody>
      </p:sp>
      <p:sp>
        <p:nvSpPr>
          <p:cNvPr id="3" name="Content Placeholder 2"/>
          <p:cNvSpPr>
            <a:spLocks noGrp="1"/>
          </p:cNvSpPr>
          <p:nvPr>
            <p:ph idx="1"/>
          </p:nvPr>
        </p:nvSpPr>
        <p:spPr>
          <a:xfrm>
            <a:off x="838200" y="1340768"/>
            <a:ext cx="7467600" cy="4648957"/>
          </a:xfrm>
        </p:spPr>
        <p:txBody>
          <a:bodyPr/>
          <a:lstStyle/>
          <a:p>
            <a:r>
              <a:rPr lang="de-DE" dirty="0"/>
              <a:t>Reading </a:t>
            </a:r>
            <a:r>
              <a:rPr lang="de-DE" dirty="0" err="1"/>
              <a:t>Diaries</a:t>
            </a:r>
            <a:endParaRPr lang="de-DE"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260648"/>
            <a:ext cx="1093305" cy="153532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7118"/>
          <a:stretch/>
        </p:blipFill>
        <p:spPr>
          <a:xfrm>
            <a:off x="5940152" y="1866075"/>
            <a:ext cx="2893505" cy="420692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502" y="1884371"/>
            <a:ext cx="2339752" cy="167697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1637208"/>
            <a:ext cx="2217175" cy="166288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16234"/>
          <a:stretch/>
        </p:blipFill>
        <p:spPr>
          <a:xfrm>
            <a:off x="228816" y="4581128"/>
            <a:ext cx="2563124" cy="185775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3671" y="3521300"/>
            <a:ext cx="3264528" cy="2551704"/>
          </a:xfrm>
          <a:prstGeom prst="rect">
            <a:avLst/>
          </a:prstGeom>
        </p:spPr>
      </p:pic>
    </p:spTree>
    <p:extLst>
      <p:ext uri="{BB962C8B-B14F-4D97-AF65-F5344CB8AC3E}">
        <p14:creationId xmlns:p14="http://schemas.microsoft.com/office/powerpoint/2010/main" val="279546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264245"/>
          </a:xfrm>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endParaRPr lang="en-US" sz="3200" dirty="0"/>
          </a:p>
        </p:txBody>
      </p:sp>
      <p:sp>
        <p:nvSpPr>
          <p:cNvPr id="3" name="Content Placeholder 2"/>
          <p:cNvSpPr>
            <a:spLocks noGrp="1"/>
          </p:cNvSpPr>
          <p:nvPr>
            <p:ph idx="1"/>
          </p:nvPr>
        </p:nvSpPr>
        <p:spPr>
          <a:xfrm>
            <a:off x="838200" y="1772816"/>
            <a:ext cx="7467600" cy="4216909"/>
          </a:xfrm>
        </p:spPr>
        <p:txBody>
          <a:bodyPr>
            <a:normAutofit fontScale="77500" lnSpcReduction="20000"/>
          </a:bodyPr>
          <a:lstStyle/>
          <a:p>
            <a:r>
              <a:rPr lang="de-DE" dirty="0" err="1"/>
              <a:t>Poetry</a:t>
            </a:r>
            <a:r>
              <a:rPr lang="de-DE" dirty="0"/>
              <a:t> </a:t>
            </a:r>
            <a:r>
              <a:rPr lang="de-DE" dirty="0" err="1"/>
              <a:t>projects</a:t>
            </a:r>
            <a:r>
              <a:rPr lang="de-DE" dirty="0"/>
              <a:t> </a:t>
            </a:r>
            <a:r>
              <a:rPr lang="de-DE" dirty="0" err="1"/>
              <a:t>for</a:t>
            </a:r>
            <a:r>
              <a:rPr lang="de-DE" dirty="0"/>
              <a:t> all </a:t>
            </a:r>
            <a:r>
              <a:rPr lang="de-DE" dirty="0" err="1"/>
              <a:t>ages</a:t>
            </a:r>
            <a:endParaRPr lang="de-DE" dirty="0"/>
          </a:p>
          <a:p>
            <a:pPr marL="0" indent="0">
              <a:buNone/>
            </a:pPr>
            <a:endParaRPr lang="de-DE" b="1" dirty="0"/>
          </a:p>
          <a:p>
            <a:pPr marL="0" indent="0">
              <a:buNone/>
            </a:pPr>
            <a:r>
              <a:rPr lang="en-US" b="1" dirty="0">
                <a:solidFill>
                  <a:srgbClr val="7030A0"/>
                </a:solidFill>
              </a:rPr>
              <a:t>This Is Just to Say </a:t>
            </a:r>
          </a:p>
          <a:p>
            <a:pPr marL="0" indent="0">
              <a:buNone/>
            </a:pPr>
            <a:r>
              <a:rPr lang="en-US" dirty="0">
                <a:solidFill>
                  <a:srgbClr val="7030A0"/>
                </a:solidFill>
              </a:rPr>
              <a:t>I have eaten </a:t>
            </a:r>
            <a:br>
              <a:rPr lang="en-US" dirty="0">
                <a:solidFill>
                  <a:srgbClr val="7030A0"/>
                </a:solidFill>
              </a:rPr>
            </a:br>
            <a:r>
              <a:rPr lang="en-US" dirty="0">
                <a:solidFill>
                  <a:srgbClr val="7030A0"/>
                </a:solidFill>
              </a:rPr>
              <a:t>the plums </a:t>
            </a:r>
            <a:br>
              <a:rPr lang="en-US" dirty="0">
                <a:solidFill>
                  <a:srgbClr val="7030A0"/>
                </a:solidFill>
              </a:rPr>
            </a:br>
            <a:r>
              <a:rPr lang="en-US" dirty="0">
                <a:solidFill>
                  <a:srgbClr val="7030A0"/>
                </a:solidFill>
              </a:rPr>
              <a:t>that were in </a:t>
            </a:r>
            <a:br>
              <a:rPr lang="en-US" dirty="0">
                <a:solidFill>
                  <a:srgbClr val="7030A0"/>
                </a:solidFill>
              </a:rPr>
            </a:br>
            <a:r>
              <a:rPr lang="en-US" dirty="0">
                <a:solidFill>
                  <a:srgbClr val="7030A0"/>
                </a:solidFill>
              </a:rPr>
              <a:t>the icebox </a:t>
            </a:r>
            <a:br>
              <a:rPr lang="en-US" dirty="0">
                <a:solidFill>
                  <a:srgbClr val="7030A0"/>
                </a:solidFill>
              </a:rPr>
            </a:br>
            <a:br>
              <a:rPr lang="en-US" dirty="0">
                <a:solidFill>
                  <a:srgbClr val="7030A0"/>
                </a:solidFill>
              </a:rPr>
            </a:br>
            <a:r>
              <a:rPr lang="en-US" dirty="0">
                <a:solidFill>
                  <a:srgbClr val="7030A0"/>
                </a:solidFill>
              </a:rPr>
              <a:t>and which </a:t>
            </a:r>
            <a:br>
              <a:rPr lang="en-US" dirty="0">
                <a:solidFill>
                  <a:srgbClr val="7030A0"/>
                </a:solidFill>
              </a:rPr>
            </a:br>
            <a:r>
              <a:rPr lang="en-US" dirty="0">
                <a:solidFill>
                  <a:srgbClr val="7030A0"/>
                </a:solidFill>
              </a:rPr>
              <a:t>you were probably </a:t>
            </a:r>
            <a:br>
              <a:rPr lang="en-US" dirty="0">
                <a:solidFill>
                  <a:srgbClr val="7030A0"/>
                </a:solidFill>
              </a:rPr>
            </a:br>
            <a:r>
              <a:rPr lang="en-US" dirty="0">
                <a:solidFill>
                  <a:srgbClr val="7030A0"/>
                </a:solidFill>
              </a:rPr>
              <a:t>saving </a:t>
            </a:r>
            <a:br>
              <a:rPr lang="en-US" dirty="0">
                <a:solidFill>
                  <a:srgbClr val="7030A0"/>
                </a:solidFill>
              </a:rPr>
            </a:br>
            <a:r>
              <a:rPr lang="en-US" dirty="0">
                <a:solidFill>
                  <a:srgbClr val="7030A0"/>
                </a:solidFill>
              </a:rPr>
              <a:t>for breakfast </a:t>
            </a:r>
            <a:br>
              <a:rPr lang="en-US" dirty="0">
                <a:solidFill>
                  <a:srgbClr val="7030A0"/>
                </a:solidFill>
              </a:rPr>
            </a:br>
            <a:br>
              <a:rPr lang="en-US" dirty="0">
                <a:solidFill>
                  <a:srgbClr val="7030A0"/>
                </a:solidFill>
              </a:rPr>
            </a:br>
            <a:r>
              <a:rPr lang="en-US" dirty="0">
                <a:solidFill>
                  <a:srgbClr val="7030A0"/>
                </a:solidFill>
              </a:rPr>
              <a:t>Forgive me </a:t>
            </a:r>
            <a:br>
              <a:rPr lang="en-US" dirty="0">
                <a:solidFill>
                  <a:srgbClr val="7030A0"/>
                </a:solidFill>
              </a:rPr>
            </a:br>
            <a:r>
              <a:rPr lang="en-US" dirty="0">
                <a:solidFill>
                  <a:srgbClr val="7030A0"/>
                </a:solidFill>
              </a:rPr>
              <a:t>they were delicious </a:t>
            </a:r>
            <a:br>
              <a:rPr lang="en-US" dirty="0">
                <a:solidFill>
                  <a:srgbClr val="7030A0"/>
                </a:solidFill>
              </a:rPr>
            </a:br>
            <a:r>
              <a:rPr lang="en-US" dirty="0">
                <a:solidFill>
                  <a:srgbClr val="7030A0"/>
                </a:solidFill>
              </a:rPr>
              <a:t>so sweet </a:t>
            </a:r>
            <a:br>
              <a:rPr lang="en-US" dirty="0">
                <a:solidFill>
                  <a:srgbClr val="7030A0"/>
                </a:solidFill>
              </a:rPr>
            </a:br>
            <a:r>
              <a:rPr lang="en-US" dirty="0">
                <a:solidFill>
                  <a:srgbClr val="7030A0"/>
                </a:solidFill>
              </a:rPr>
              <a:t>and so cold </a:t>
            </a:r>
          </a:p>
          <a:p>
            <a:endParaRPr lang="de-DE" b="1" dirty="0"/>
          </a:p>
          <a:p>
            <a:endParaRPr lang="de-D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844824"/>
            <a:ext cx="3388368" cy="3662501"/>
          </a:xfrm>
          <a:prstGeom prst="rect">
            <a:avLst/>
          </a:prstGeom>
        </p:spPr>
      </p:pic>
    </p:spTree>
    <p:extLst>
      <p:ext uri="{BB962C8B-B14F-4D97-AF65-F5344CB8AC3E}">
        <p14:creationId xmlns:p14="http://schemas.microsoft.com/office/powerpoint/2010/main" val="5157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041440" cy="1442674"/>
          </a:xfrm>
        </p:spPr>
        <p:txBody>
          <a:bodyPr/>
          <a:lstStyle/>
          <a:p>
            <a:r>
              <a:rPr lang="de-DE" sz="3200" b="1" dirty="0">
                <a:solidFill>
                  <a:schemeClr val="accent2"/>
                </a:solidFill>
              </a:rPr>
              <a:t>…Teaching </a:t>
            </a:r>
            <a:r>
              <a:rPr lang="de-DE" sz="3200" b="1" dirty="0" err="1">
                <a:solidFill>
                  <a:schemeClr val="accent2"/>
                </a:solidFill>
              </a:rPr>
              <a:t>Literature</a:t>
            </a:r>
            <a:r>
              <a:rPr lang="de-DE" sz="3200" b="1" dirty="0">
                <a:solidFill>
                  <a:schemeClr val="accent2"/>
                </a:solidFill>
              </a:rPr>
              <a:t> </a:t>
            </a:r>
            <a:r>
              <a:rPr lang="de-DE" sz="3200" b="1" dirty="0" err="1">
                <a:solidFill>
                  <a:schemeClr val="accent2"/>
                </a:solidFill>
              </a:rPr>
              <a:t>and</a:t>
            </a:r>
            <a:r>
              <a:rPr lang="de-DE" sz="3200" b="1" dirty="0">
                <a:solidFill>
                  <a:schemeClr val="accent2"/>
                </a:solidFill>
              </a:rPr>
              <a:t> Culture</a:t>
            </a:r>
            <a:endParaRPr lang="en-US" sz="3200" dirty="0"/>
          </a:p>
        </p:txBody>
      </p:sp>
      <p:sp>
        <p:nvSpPr>
          <p:cNvPr id="3" name="Content Placeholder 2"/>
          <p:cNvSpPr>
            <a:spLocks noGrp="1"/>
          </p:cNvSpPr>
          <p:nvPr>
            <p:ph idx="1"/>
          </p:nvPr>
        </p:nvSpPr>
        <p:spPr>
          <a:xfrm>
            <a:off x="838200" y="1484784"/>
            <a:ext cx="7467600" cy="4504941"/>
          </a:xfrm>
        </p:spPr>
        <p:txBody>
          <a:bodyPr/>
          <a:lstStyle/>
          <a:p>
            <a:r>
              <a:rPr lang="de-DE" dirty="0" err="1"/>
              <a:t>reading-writing</a:t>
            </a:r>
            <a:r>
              <a:rPr lang="de-DE" dirty="0"/>
              <a:t> </a:t>
            </a:r>
            <a:r>
              <a:rPr lang="de-DE" dirty="0" err="1"/>
              <a:t>workshops</a:t>
            </a:r>
            <a:endParaRPr lang="de-DE" dirty="0"/>
          </a:p>
          <a:p>
            <a:endParaRPr lang="de-DE"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2743">
            <a:off x="6121848" y="1785136"/>
            <a:ext cx="2520280" cy="18902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824" y="2204864"/>
            <a:ext cx="6084168" cy="4244769"/>
          </a:xfrm>
          <a:prstGeom prst="rect">
            <a:avLst/>
          </a:prstGeom>
        </p:spPr>
      </p:pic>
    </p:spTree>
    <p:extLst>
      <p:ext uri="{BB962C8B-B14F-4D97-AF65-F5344CB8AC3E}">
        <p14:creationId xmlns:p14="http://schemas.microsoft.com/office/powerpoint/2010/main" val="2501315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7BC91B8-469F-425A-867A-839BE0EF92C0}"/>
              </a:ext>
            </a:extLst>
          </p:cNvPr>
          <p:cNvSpPr/>
          <p:nvPr/>
        </p:nvSpPr>
        <p:spPr>
          <a:xfrm>
            <a:off x="1043608" y="3356992"/>
            <a:ext cx="698477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B88C31-FA1E-44B5-A993-7A1C736E267F}"/>
              </a:ext>
            </a:extLst>
          </p:cNvPr>
          <p:cNvSpPr/>
          <p:nvPr/>
        </p:nvSpPr>
        <p:spPr>
          <a:xfrm>
            <a:off x="4067944" y="2564904"/>
            <a:ext cx="93610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e-DE" sz="3200" b="1" dirty="0">
                <a:solidFill>
                  <a:schemeClr val="accent2"/>
                </a:solidFill>
              </a:rPr>
              <a:t>ENG.002: Language Education for Specific Contexts</a:t>
            </a:r>
            <a:br>
              <a:rPr lang="de-DE" sz="3600" b="1" dirty="0">
                <a:solidFill>
                  <a:schemeClr val="accent2"/>
                </a:solidFill>
              </a:rPr>
            </a:br>
            <a:endParaRPr lang="en-US" sz="2400" dirty="0">
              <a:solidFill>
                <a:schemeClr val="accent2"/>
              </a:solidFill>
            </a:endParaRPr>
          </a:p>
        </p:txBody>
      </p:sp>
      <p:sp>
        <p:nvSpPr>
          <p:cNvPr id="3" name="Content Placeholder 2"/>
          <p:cNvSpPr>
            <a:spLocks noGrp="1"/>
          </p:cNvSpPr>
          <p:nvPr>
            <p:ph idx="1"/>
          </p:nvPr>
        </p:nvSpPr>
        <p:spPr>
          <a:xfrm>
            <a:off x="838200" y="1700808"/>
            <a:ext cx="7467600" cy="4288917"/>
          </a:xfrm>
        </p:spPr>
        <p:txBody>
          <a:bodyPr>
            <a:normAutofit/>
          </a:bodyPr>
          <a:lstStyle/>
          <a:p>
            <a:pPr lvl="0"/>
            <a:endParaRPr lang="de-DE" dirty="0"/>
          </a:p>
          <a:p>
            <a:pPr lvl="0"/>
            <a:r>
              <a:rPr lang="de-DE" dirty="0"/>
              <a:t>Vertiefende Beschäftigung mit </a:t>
            </a:r>
            <a:r>
              <a:rPr lang="de-DE" i="1" dirty="0"/>
              <a:t>Content and Language Integrated Learning       CLIL</a:t>
            </a:r>
            <a:endParaRPr lang="en-US" dirty="0"/>
          </a:p>
          <a:p>
            <a:pPr lvl="0"/>
            <a:r>
              <a:rPr lang="de-DE" dirty="0"/>
              <a:t>Grundlegende Vertrautheit mit der Fachsprachendidaktik für verschiedene Schultypen</a:t>
            </a:r>
            <a:endParaRPr lang="en-US" dirty="0"/>
          </a:p>
          <a:p>
            <a:r>
              <a:rPr lang="de-DE" dirty="0"/>
              <a:t>Grundlegende Vertrautheit mit Aspekten des </a:t>
            </a:r>
            <a:r>
              <a:rPr lang="de-DE" i="1" dirty="0"/>
              <a:t>Inclusive Classrooms</a:t>
            </a:r>
            <a:r>
              <a:rPr lang="en-US" dirty="0"/>
              <a:t> </a:t>
            </a:r>
          </a:p>
        </p:txBody>
      </p:sp>
    </p:spTree>
    <p:extLst>
      <p:ext uri="{BB962C8B-B14F-4D97-AF65-F5344CB8AC3E}">
        <p14:creationId xmlns:p14="http://schemas.microsoft.com/office/powerpoint/2010/main" val="350355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DE" sz="3200" b="1" dirty="0">
                <a:solidFill>
                  <a:schemeClr val="accent2"/>
                </a:solidFill>
              </a:rPr>
              <a:t>… English </a:t>
            </a:r>
            <a:r>
              <a:rPr lang="de-DE" sz="3200" b="1" dirty="0" err="1">
                <a:solidFill>
                  <a:schemeClr val="accent2"/>
                </a:solidFill>
              </a:rPr>
              <a:t>for</a:t>
            </a:r>
            <a:r>
              <a:rPr lang="de-DE" sz="3200" b="1" dirty="0">
                <a:solidFill>
                  <a:schemeClr val="accent2"/>
                </a:solidFill>
              </a:rPr>
              <a:t> </a:t>
            </a:r>
            <a:r>
              <a:rPr lang="de-DE" sz="3200" b="1" dirty="0" err="1">
                <a:solidFill>
                  <a:schemeClr val="accent2"/>
                </a:solidFill>
              </a:rPr>
              <a:t>Specific</a:t>
            </a:r>
            <a:r>
              <a:rPr lang="de-DE" sz="3200" b="1" dirty="0">
                <a:solidFill>
                  <a:schemeClr val="accent2"/>
                </a:solidFill>
              </a:rPr>
              <a:t> </a:t>
            </a:r>
            <a:r>
              <a:rPr lang="de-DE" sz="3200" b="1" dirty="0" err="1">
                <a:solidFill>
                  <a:schemeClr val="accent2"/>
                </a:solidFill>
              </a:rPr>
              <a:t>Contexts</a:t>
            </a:r>
            <a:br>
              <a:rPr lang="de-DE" sz="5400" b="1" dirty="0">
                <a:solidFill>
                  <a:schemeClr val="accent2"/>
                </a:solidFill>
              </a:rPr>
            </a:br>
            <a:endParaRPr lang="en-US" b="1" dirty="0">
              <a:solidFill>
                <a:schemeClr val="accent2"/>
              </a:solidFill>
            </a:endParaRPr>
          </a:p>
        </p:txBody>
      </p:sp>
      <p:sp>
        <p:nvSpPr>
          <p:cNvPr id="3" name="Content Placeholder 2"/>
          <p:cNvSpPr>
            <a:spLocks noGrp="1"/>
          </p:cNvSpPr>
          <p:nvPr>
            <p:ph idx="1"/>
          </p:nvPr>
        </p:nvSpPr>
        <p:spPr>
          <a:xfrm>
            <a:off x="838200" y="1144884"/>
            <a:ext cx="7467600" cy="5236443"/>
          </a:xfrm>
        </p:spPr>
        <p:txBody>
          <a:bodyPr>
            <a:normAutofit/>
          </a:bodyPr>
          <a:lstStyle/>
          <a:p>
            <a:pPr marL="0" indent="0">
              <a:buNone/>
            </a:pPr>
            <a:r>
              <a:rPr lang="en-US" b="1" dirty="0"/>
              <a:t>Content:  </a:t>
            </a:r>
          </a:p>
          <a:p>
            <a:pPr marL="0" indent="0">
              <a:buNone/>
            </a:pPr>
            <a:r>
              <a:rPr lang="en-US" dirty="0">
                <a:solidFill>
                  <a:schemeClr val="tx1"/>
                </a:solidFill>
              </a:rPr>
              <a:t>We will look at all the essential steps needed to design and teach an efficient ESP course. Participants will be encouraged to choose a specific area of their interest and go through  the </a:t>
            </a:r>
            <a:r>
              <a:rPr lang="en-US" b="1" dirty="0">
                <a:solidFill>
                  <a:schemeClr val="tx1"/>
                </a:solidFill>
              </a:rPr>
              <a:t>basic steps of course design</a:t>
            </a:r>
            <a:r>
              <a:rPr lang="en-US" dirty="0">
                <a:solidFill>
                  <a:schemeClr val="tx1"/>
                </a:solidFill>
              </a:rPr>
              <a:t>. We will learn how to</a:t>
            </a:r>
          </a:p>
          <a:p>
            <a:pPr marL="0" indent="0">
              <a:buNone/>
            </a:pPr>
            <a:endParaRPr lang="en-US" dirty="0">
              <a:solidFill>
                <a:schemeClr val="tx1"/>
              </a:solidFill>
            </a:endParaRPr>
          </a:p>
          <a:p>
            <a:r>
              <a:rPr lang="en-US" b="1" dirty="0">
                <a:solidFill>
                  <a:schemeClr val="tx1"/>
                </a:solidFill>
              </a:rPr>
              <a:t>conduct a needs analysis</a:t>
            </a:r>
            <a:r>
              <a:rPr lang="en-US" dirty="0">
                <a:solidFill>
                  <a:schemeClr val="tx1"/>
                </a:solidFill>
              </a:rPr>
              <a:t>, </a:t>
            </a:r>
          </a:p>
          <a:p>
            <a:r>
              <a:rPr lang="en-US" b="1" dirty="0">
                <a:solidFill>
                  <a:schemeClr val="tx1"/>
                </a:solidFill>
              </a:rPr>
              <a:t>produce materials </a:t>
            </a:r>
            <a:r>
              <a:rPr lang="en-US" dirty="0">
                <a:solidFill>
                  <a:schemeClr val="tx1"/>
                </a:solidFill>
              </a:rPr>
              <a:t>and </a:t>
            </a:r>
          </a:p>
          <a:p>
            <a:r>
              <a:rPr lang="en-US" b="1" dirty="0">
                <a:solidFill>
                  <a:schemeClr val="tx1"/>
                </a:solidFill>
              </a:rPr>
              <a:t>plan lessons </a:t>
            </a:r>
            <a:r>
              <a:rPr lang="en-US" dirty="0">
                <a:solidFill>
                  <a:schemeClr val="tx1"/>
                </a:solidFill>
              </a:rPr>
              <a:t>that will meet the learners' needs. </a:t>
            </a:r>
          </a:p>
          <a:p>
            <a:pPr marL="0" indent="0">
              <a:buNone/>
            </a:pPr>
            <a:endParaRPr lang="en-US" dirty="0">
              <a:solidFill>
                <a:schemeClr val="tx1"/>
              </a:solidFill>
            </a:endParaRPr>
          </a:p>
          <a:p>
            <a:pPr marL="0" indent="0">
              <a:buNone/>
            </a:pPr>
            <a:endParaRPr lang="en-US" dirty="0">
              <a:solidFill>
                <a:schemeClr val="tx1"/>
              </a:solidFill>
            </a:endParaRPr>
          </a:p>
        </p:txBody>
      </p:sp>
      <p:pic>
        <p:nvPicPr>
          <p:cNvPr id="3075" name="Picture 3" descr="C:\Program Files (x86)\Microsoft Office\MEDIA\CAGCAT10\j030148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3429000"/>
            <a:ext cx="1366577" cy="10164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p\AppData\Local\Microsoft\Windows\Temporary Internet Files\Content.IE5\V2YYQ0LK\MC9004402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6632"/>
            <a:ext cx="1048560" cy="10282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p\AppData\Local\Microsoft\Windows\Temporary Internet Files\Content.IE5\MJBTLZRG\MC90019779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260648"/>
            <a:ext cx="1159513" cy="140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19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b="1" dirty="0">
                <a:solidFill>
                  <a:schemeClr val="accent2"/>
                </a:solidFill>
              </a:rPr>
              <a:t>  MASTERSTUDIM</a:t>
            </a:r>
            <a:br>
              <a:rPr lang="de-DE" sz="3200" b="1" dirty="0">
                <a:solidFill>
                  <a:schemeClr val="accent2"/>
                </a:solidFill>
              </a:rPr>
            </a:br>
            <a:endParaRPr lang="en-US" sz="2400" dirty="0">
              <a:solidFill>
                <a:schemeClr val="accent2"/>
              </a:solidFill>
            </a:endParaRPr>
          </a:p>
        </p:txBody>
      </p:sp>
      <p:sp>
        <p:nvSpPr>
          <p:cNvPr id="3" name="Content Placeholder 2"/>
          <p:cNvSpPr>
            <a:spLocks noGrp="1"/>
          </p:cNvSpPr>
          <p:nvPr>
            <p:ph idx="1"/>
          </p:nvPr>
        </p:nvSpPr>
        <p:spPr>
          <a:xfrm>
            <a:off x="838200" y="1844824"/>
            <a:ext cx="5317976" cy="4392488"/>
          </a:xfrm>
        </p:spPr>
        <p:txBody>
          <a:bodyPr>
            <a:normAutofit lnSpcReduction="10000"/>
          </a:bodyPr>
          <a:lstStyle/>
          <a:p>
            <a:r>
              <a:rPr lang="de-AT" dirty="0"/>
              <a:t>ENN.001: Current Developments in the Research of Foreign Language Learning and Teaching</a:t>
            </a:r>
          </a:p>
          <a:p>
            <a:r>
              <a:rPr lang="de-AT" dirty="0"/>
              <a:t>ENN.002: Researching Foreign Language Learning and Teaching</a:t>
            </a:r>
          </a:p>
          <a:p>
            <a:pPr marL="0" indent="0">
              <a:buNone/>
            </a:pPr>
            <a:endParaRPr lang="de-AT" dirty="0"/>
          </a:p>
          <a:p>
            <a:r>
              <a:rPr lang="de-AT" dirty="0"/>
              <a:t>ENQ.001: Pädagogisches Praktikum im schulischen/außerschulischen Bereich (PPS  4, Englisch)</a:t>
            </a:r>
          </a:p>
          <a:p>
            <a:r>
              <a:rPr lang="de-AT" dirty="0"/>
              <a:t>ENQ.002: Fachdidaktische Begleitung zu PPS4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933056"/>
            <a:ext cx="2629989" cy="1972492"/>
          </a:xfrm>
          <a:prstGeom prst="rect">
            <a:avLst/>
          </a:prstGeom>
        </p:spPr>
      </p:pic>
      <p:pic>
        <p:nvPicPr>
          <p:cNvPr id="5" name="Picture 4" descr="&lt;strong&gt;Research&lt;/strong&gt; | Mental Health Information Centre of South Africa"/>
          <p:cNvPicPr>
            <a:picLocks noChangeAspect="1"/>
          </p:cNvPicPr>
          <p:nvPr/>
        </p:nvPicPr>
        <p:blipFill rotWithShape="1">
          <a:blip r:embed="rId3" cstate="print">
            <a:extLst>
              <a:ext uri="{28A0092B-C50C-407E-A947-70E740481C1C}">
                <a14:useLocalDpi xmlns:a14="http://schemas.microsoft.com/office/drawing/2010/main" val="0"/>
              </a:ext>
            </a:extLst>
          </a:blip>
          <a:srcRect r="13543"/>
          <a:stretch/>
        </p:blipFill>
        <p:spPr>
          <a:xfrm>
            <a:off x="6166659" y="1628800"/>
            <a:ext cx="2653813" cy="2042740"/>
          </a:xfrm>
          <a:prstGeom prst="rect">
            <a:avLst/>
          </a:prstGeom>
        </p:spPr>
      </p:pic>
    </p:spTree>
    <p:extLst>
      <p:ext uri="{BB962C8B-B14F-4D97-AF65-F5344CB8AC3E}">
        <p14:creationId xmlns:p14="http://schemas.microsoft.com/office/powerpoint/2010/main" val="247474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EPOSTL cover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2375"/>
            <a:ext cx="3008313"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PEPELF0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2492375"/>
            <a:ext cx="2916237"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3"/>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6011863" y="2492375"/>
            <a:ext cx="30003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4"/>
          <p:cNvSpPr txBox="1">
            <a:spLocks noChangeArrowheads="1"/>
          </p:cNvSpPr>
          <p:nvPr/>
        </p:nvSpPr>
        <p:spPr bwMode="auto">
          <a:xfrm>
            <a:off x="288671" y="1033532"/>
            <a:ext cx="8457120" cy="1446550"/>
          </a:xfrm>
          <a:prstGeom prst="rect">
            <a:avLst/>
          </a:prstGeom>
          <a:solidFill>
            <a:schemeClr val="accent4"/>
          </a:solidFill>
          <a:ln w="57150" algn="ctr">
            <a:solidFill>
              <a:schemeClr val="accent5">
                <a:lumMod val="50000"/>
              </a:schemeClr>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http://www.ecml.at/tabid/277/PublicationID/16/Default.aspx</a:t>
            </a:r>
          </a:p>
        </p:txBody>
      </p:sp>
    </p:spTree>
    <p:extLst>
      <p:ext uri="{BB962C8B-B14F-4D97-AF65-F5344CB8AC3E}">
        <p14:creationId xmlns:p14="http://schemas.microsoft.com/office/powerpoint/2010/main" val="3082121273"/>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fade">
                                      <p:cBhvr>
                                        <p:cTn id="7" dur="4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5C70B-FC2B-4181-B502-E0EC74448DB3}"/>
              </a:ext>
            </a:extLst>
          </p:cNvPr>
          <p:cNvPicPr>
            <a:picLocks noChangeAspect="1"/>
          </p:cNvPicPr>
          <p:nvPr/>
        </p:nvPicPr>
        <p:blipFill>
          <a:blip r:embed="rId2"/>
          <a:stretch>
            <a:fillRect/>
          </a:stretch>
        </p:blipFill>
        <p:spPr>
          <a:xfrm>
            <a:off x="395536" y="1891872"/>
            <a:ext cx="8226659" cy="4814705"/>
          </a:xfrm>
          <a:prstGeom prst="rect">
            <a:avLst/>
          </a:prstGeom>
        </p:spPr>
      </p:pic>
      <p:pic>
        <p:nvPicPr>
          <p:cNvPr id="5" name="Picture 4">
            <a:extLst>
              <a:ext uri="{FF2B5EF4-FFF2-40B4-BE49-F238E27FC236}">
                <a16:creationId xmlns:a16="http://schemas.microsoft.com/office/drawing/2014/main" id="{45A0D73D-9AE4-41E2-812F-23FA6AFADF34}"/>
              </a:ext>
            </a:extLst>
          </p:cNvPr>
          <p:cNvPicPr>
            <a:picLocks noChangeAspect="1"/>
          </p:cNvPicPr>
          <p:nvPr/>
        </p:nvPicPr>
        <p:blipFill>
          <a:blip r:embed="rId3"/>
          <a:stretch>
            <a:fillRect/>
          </a:stretch>
        </p:blipFill>
        <p:spPr>
          <a:xfrm>
            <a:off x="91051" y="44624"/>
            <a:ext cx="8961897" cy="1847248"/>
          </a:xfrm>
          <a:prstGeom prst="rect">
            <a:avLst/>
          </a:prstGeom>
        </p:spPr>
      </p:pic>
      <p:sp>
        <p:nvSpPr>
          <p:cNvPr id="6" name="TextBox 5">
            <a:extLst>
              <a:ext uri="{FF2B5EF4-FFF2-40B4-BE49-F238E27FC236}">
                <a16:creationId xmlns:a16="http://schemas.microsoft.com/office/drawing/2014/main" id="{D2CA6F0A-E6CA-4A07-9370-9CA8AC8DE2DB}"/>
              </a:ext>
            </a:extLst>
          </p:cNvPr>
          <p:cNvSpPr txBox="1"/>
          <p:nvPr/>
        </p:nvSpPr>
        <p:spPr>
          <a:xfrm>
            <a:off x="2411760" y="4509120"/>
            <a:ext cx="3312368" cy="369332"/>
          </a:xfrm>
          <a:prstGeom prst="rect">
            <a:avLst/>
          </a:prstGeom>
          <a:noFill/>
        </p:spPr>
        <p:txBody>
          <a:bodyPr wrap="square" rtlCol="0">
            <a:spAutoFit/>
          </a:bodyPr>
          <a:lstStyle/>
          <a:p>
            <a:r>
              <a:rPr lang="de-AT" dirty="0"/>
              <a:t>Ab WS 19/20</a:t>
            </a:r>
            <a:endParaRPr lang="en-US" dirty="0"/>
          </a:p>
        </p:txBody>
      </p:sp>
    </p:spTree>
    <p:extLst>
      <p:ext uri="{BB962C8B-B14F-4D97-AF65-F5344CB8AC3E}">
        <p14:creationId xmlns:p14="http://schemas.microsoft.com/office/powerpoint/2010/main" val="1169944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1A1E77-1924-43F5-B078-1EA9693ED200}"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53282" name="Rectangle 2"/>
          <p:cNvSpPr>
            <a:spLocks noGrp="1" noChangeArrowheads="1"/>
          </p:cNvSpPr>
          <p:nvPr>
            <p:ph type="title"/>
          </p:nvPr>
        </p:nvSpPr>
        <p:spPr>
          <a:xfrm>
            <a:off x="611188" y="3573463"/>
            <a:ext cx="8291512" cy="647700"/>
          </a:xfrm>
          <a:ln>
            <a:solidFill>
              <a:srgbClr val="FFFF00"/>
            </a:solidFill>
          </a:ln>
        </p:spPr>
        <p:txBody>
          <a:bodyPr/>
          <a:lstStyle/>
          <a:p>
            <a:pPr eaLnBrk="1" hangingPunct="1">
              <a:defRPr/>
            </a:pPr>
            <a:br>
              <a:rPr lang="en-GB"/>
            </a:br>
            <a:r>
              <a:rPr lang="en-GB"/>
              <a:t>The central aims of the EPOSTL </a:t>
            </a:r>
            <a:br>
              <a:rPr lang="en-GB"/>
            </a:br>
            <a:endParaRPr lang="en-GB"/>
          </a:p>
        </p:txBody>
      </p:sp>
    </p:spTree>
    <p:extLst>
      <p:ext uri="{BB962C8B-B14F-4D97-AF65-F5344CB8AC3E}">
        <p14:creationId xmlns:p14="http://schemas.microsoft.com/office/powerpoint/2010/main" val="413735056"/>
      </p:ext>
    </p:extLst>
  </p:cSld>
  <p:clrMapOvr>
    <a:masterClrMapping/>
  </p:clrMapOvr>
  <p:transition advClick="0"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E47416-3705-4E14-AE8F-4E4D7DB12948}"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57379" name="Rectangle 3"/>
          <p:cNvSpPr>
            <a:spLocks noGrp="1" noChangeArrowheads="1"/>
          </p:cNvSpPr>
          <p:nvPr>
            <p:ph type="body" idx="1"/>
          </p:nvPr>
        </p:nvSpPr>
        <p:spPr>
          <a:xfrm>
            <a:off x="250825" y="2349500"/>
            <a:ext cx="3527425" cy="3527425"/>
          </a:xfrm>
        </p:spPr>
        <p:txBody>
          <a:bodyPr/>
          <a:lstStyle/>
          <a:p>
            <a:pPr eaLnBrk="1" hangingPunct="1">
              <a:lnSpc>
                <a:spcPct val="80000"/>
              </a:lnSpc>
              <a:defRPr/>
            </a:pPr>
            <a:r>
              <a:rPr lang="en-GB" sz="2800"/>
              <a:t>to encourage students to reflect on the competences a teacher strives to attain and on the underlying knowledge which feeds these competences</a:t>
            </a:r>
          </a:p>
          <a:p>
            <a:pPr eaLnBrk="1" hangingPunct="1">
              <a:lnSpc>
                <a:spcPct val="80000"/>
              </a:lnSpc>
              <a:buFont typeface="Wingdings" panose="05000000000000000000" pitchFamily="2" charset="2"/>
              <a:buNone/>
              <a:defRPr/>
            </a:pPr>
            <a:endParaRPr lang="en-GB" sz="2800"/>
          </a:p>
        </p:txBody>
      </p:sp>
      <p:pic>
        <p:nvPicPr>
          <p:cNvPr id="29700" name="Picture 4" descr="DSC002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44675"/>
            <a:ext cx="355282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698461"/>
      </p:ext>
    </p:extLst>
  </p:cSld>
  <p:clrMapOvr>
    <a:masterClrMapping/>
  </p:clrMapOvr>
  <p:transition advClick="0"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07B1A-F631-4F19-8604-5224C051C9A4}"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59427" name="Rectangle 3"/>
          <p:cNvSpPr>
            <a:spLocks noGrp="1" noChangeArrowheads="1"/>
          </p:cNvSpPr>
          <p:nvPr>
            <p:ph type="body" idx="1"/>
          </p:nvPr>
        </p:nvSpPr>
        <p:spPr>
          <a:xfrm>
            <a:off x="468313" y="2060575"/>
            <a:ext cx="3240087" cy="3960813"/>
          </a:xfrm>
        </p:spPr>
        <p:txBody>
          <a:bodyPr/>
          <a:lstStyle/>
          <a:p>
            <a:pPr eaLnBrk="1" hangingPunct="1">
              <a:defRPr/>
            </a:pPr>
            <a:r>
              <a:rPr lang="en-GB" sz="2800"/>
              <a:t>to promote discussion between students and between students and their teacher educators and mentors</a:t>
            </a:r>
          </a:p>
          <a:p>
            <a:pPr eaLnBrk="1" hangingPunct="1">
              <a:buFont typeface="Wingdings" panose="05000000000000000000" pitchFamily="2" charset="2"/>
              <a:buNone/>
              <a:defRPr/>
            </a:pPr>
            <a:endParaRPr lang="en-GB" sz="2800"/>
          </a:p>
        </p:txBody>
      </p:sp>
      <p:pic>
        <p:nvPicPr>
          <p:cNvPr id="31748" name="Picture 5" descr="DSC002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133600"/>
            <a:ext cx="53117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578430"/>
      </p:ext>
    </p:extLst>
  </p:cSld>
  <p:clrMapOvr>
    <a:masterClrMapping/>
  </p:clrMapOvr>
  <p:transition advClick="0" advTm="1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073D4A-6B38-4D1F-8952-8918CB76ABF2}"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60454" name="Rectangle 6"/>
          <p:cNvSpPr>
            <a:spLocks noGrp="1" noChangeArrowheads="1"/>
          </p:cNvSpPr>
          <p:nvPr>
            <p:ph type="body" idx="1"/>
          </p:nvPr>
        </p:nvSpPr>
        <p:spPr>
          <a:xfrm>
            <a:off x="179388" y="1916113"/>
            <a:ext cx="3024187" cy="4214812"/>
          </a:xfrm>
        </p:spPr>
        <p:txBody>
          <a:bodyPr/>
          <a:lstStyle/>
          <a:p>
            <a:pPr eaLnBrk="1" hangingPunct="1">
              <a:defRPr/>
            </a:pPr>
            <a:r>
              <a:rPr lang="en-GB"/>
              <a:t>to facilitate self-assessment of students’ competence</a:t>
            </a:r>
          </a:p>
        </p:txBody>
      </p:sp>
      <p:pic>
        <p:nvPicPr>
          <p:cNvPr id="32772" name="Picture 7" descr="DSC002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587500"/>
            <a:ext cx="540067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853885"/>
      </p:ext>
    </p:extLst>
  </p:cSld>
  <p:clrMapOvr>
    <a:masterClrMapping/>
  </p:clrMapOvr>
  <p:transition advClick="0" advTm="1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EFA38C-0887-4123-BE4A-D8B1F8F22C90}"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63523" name="Rectangle 3"/>
          <p:cNvSpPr>
            <a:spLocks noGrp="1" noChangeArrowheads="1"/>
          </p:cNvSpPr>
          <p:nvPr>
            <p:ph type="body" idx="1"/>
          </p:nvPr>
        </p:nvSpPr>
        <p:spPr>
          <a:xfrm>
            <a:off x="179388" y="1916113"/>
            <a:ext cx="2590800" cy="4214812"/>
          </a:xfrm>
        </p:spPr>
        <p:txBody>
          <a:bodyPr/>
          <a:lstStyle/>
          <a:p>
            <a:pPr eaLnBrk="1" hangingPunct="1">
              <a:defRPr/>
            </a:pPr>
            <a:r>
              <a:rPr lang="en-GB"/>
              <a:t>to provide an instrument which helps chart progress</a:t>
            </a:r>
          </a:p>
        </p:txBody>
      </p:sp>
      <p:pic>
        <p:nvPicPr>
          <p:cNvPr id="33796" name="Picture 5" descr="DSC006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403350"/>
            <a:ext cx="615632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488962"/>
      </p:ext>
    </p:extLst>
  </p:cSld>
  <p:clrMapOvr>
    <a:masterClrMapping/>
  </p:clrMapOvr>
  <p:transition advClick="0" advTm="1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C745E3-5E4F-4707-AA70-721A3D678E2E}"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70690" name="Rectangle 2"/>
          <p:cNvSpPr>
            <a:spLocks noGrp="1" noChangeArrowheads="1"/>
          </p:cNvSpPr>
          <p:nvPr>
            <p:ph type="title"/>
          </p:nvPr>
        </p:nvSpPr>
        <p:spPr>
          <a:xfrm>
            <a:off x="395288" y="1773238"/>
            <a:ext cx="8291512" cy="647700"/>
          </a:xfrm>
        </p:spPr>
        <p:txBody>
          <a:bodyPr/>
          <a:lstStyle/>
          <a:p>
            <a:pPr eaLnBrk="1" hangingPunct="1">
              <a:defRPr/>
            </a:pPr>
            <a:r>
              <a:rPr lang="en-GB" sz="2800">
                <a:solidFill>
                  <a:srgbClr val="FFCC00"/>
                </a:solidFill>
              </a:rPr>
              <a:t>Categorisation of descriptors</a:t>
            </a:r>
          </a:p>
        </p:txBody>
      </p:sp>
      <p:sp>
        <p:nvSpPr>
          <p:cNvPr id="370691" name="Rectangle 3"/>
          <p:cNvSpPr>
            <a:spLocks noGrp="1" noChangeArrowheads="1"/>
          </p:cNvSpPr>
          <p:nvPr>
            <p:ph type="body" sz="half" idx="1"/>
          </p:nvPr>
        </p:nvSpPr>
        <p:spPr>
          <a:xfrm>
            <a:off x="468313" y="2781300"/>
            <a:ext cx="4033837" cy="2520950"/>
          </a:xfrm>
        </p:spPr>
        <p:txBody>
          <a:bodyPr/>
          <a:lstStyle/>
          <a:p>
            <a:pPr marL="533400" indent="-533400" eaLnBrk="1" hangingPunct="1">
              <a:buFontTx/>
              <a:buAutoNum type="arabicPeriod"/>
              <a:defRPr/>
            </a:pPr>
            <a:r>
              <a:rPr lang="en-GB"/>
              <a:t>Context</a:t>
            </a:r>
          </a:p>
          <a:p>
            <a:pPr marL="533400" indent="-533400" eaLnBrk="1" hangingPunct="1">
              <a:buFontTx/>
              <a:buAutoNum type="arabicPeriod"/>
              <a:defRPr/>
            </a:pPr>
            <a:r>
              <a:rPr lang="en-GB"/>
              <a:t>Methodology</a:t>
            </a:r>
          </a:p>
          <a:p>
            <a:pPr marL="533400" indent="-533400" eaLnBrk="1" hangingPunct="1">
              <a:buFontTx/>
              <a:buAutoNum type="arabicPeriod"/>
              <a:defRPr/>
            </a:pPr>
            <a:r>
              <a:rPr lang="en-GB"/>
              <a:t>Resources</a:t>
            </a:r>
          </a:p>
          <a:p>
            <a:pPr marL="533400" indent="-533400" eaLnBrk="1" hangingPunct="1">
              <a:buFontTx/>
              <a:buAutoNum type="arabicPeriod"/>
              <a:defRPr/>
            </a:pPr>
            <a:r>
              <a:rPr lang="en-GB"/>
              <a:t>Lesson planning</a:t>
            </a:r>
          </a:p>
        </p:txBody>
      </p:sp>
      <p:sp>
        <p:nvSpPr>
          <p:cNvPr id="370692" name="Rectangle 4"/>
          <p:cNvSpPr>
            <a:spLocks noGrp="1" noChangeArrowheads="1"/>
          </p:cNvSpPr>
          <p:nvPr>
            <p:ph type="body" sz="half" idx="2"/>
          </p:nvPr>
        </p:nvSpPr>
        <p:spPr>
          <a:xfrm>
            <a:off x="4572000" y="2781300"/>
            <a:ext cx="4033838" cy="3097213"/>
          </a:xfrm>
        </p:spPr>
        <p:txBody>
          <a:bodyPr/>
          <a:lstStyle/>
          <a:p>
            <a:pPr marL="533400" indent="-533400" eaLnBrk="1" hangingPunct="1">
              <a:buFontTx/>
              <a:buAutoNum type="arabicPeriod" startAt="5"/>
              <a:defRPr/>
            </a:pPr>
            <a:r>
              <a:rPr lang="en-GB"/>
              <a:t>Conducting a lesson</a:t>
            </a:r>
          </a:p>
          <a:p>
            <a:pPr marL="533400" indent="-533400" eaLnBrk="1" hangingPunct="1">
              <a:buFontTx/>
              <a:buAutoNum type="arabicPeriod" startAt="5"/>
              <a:defRPr/>
            </a:pPr>
            <a:r>
              <a:rPr lang="en-GB"/>
              <a:t>Independent Learning</a:t>
            </a:r>
          </a:p>
          <a:p>
            <a:pPr marL="533400" indent="-533400" eaLnBrk="1" hangingPunct="1">
              <a:buFontTx/>
              <a:buAutoNum type="arabicPeriod" startAt="5"/>
              <a:defRPr/>
            </a:pPr>
            <a:r>
              <a:rPr lang="en-GB"/>
              <a:t>Assessment of learning</a:t>
            </a:r>
          </a:p>
        </p:txBody>
      </p:sp>
    </p:spTree>
    <p:extLst>
      <p:ext uri="{BB962C8B-B14F-4D97-AF65-F5344CB8AC3E}">
        <p14:creationId xmlns:p14="http://schemas.microsoft.com/office/powerpoint/2010/main" val="456013282"/>
      </p:ext>
    </p:extLst>
  </p:cSld>
  <p:clrMapOvr>
    <a:masterClrMapping/>
  </p:clrMapOvr>
  <p:transition advClick="0" advTm="2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26B56B-D67C-4166-9653-FD2B3D22B5A4}"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l="3908" t="12682" r="2715" b="8170"/>
          <a:stretch>
            <a:fillRect/>
          </a:stretch>
        </p:blipFill>
        <p:spPr bwMode="auto">
          <a:xfrm>
            <a:off x="395288" y="1008063"/>
            <a:ext cx="84963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362668"/>
      </p:ext>
    </p:extLst>
  </p:cSld>
  <p:clrMapOvr>
    <a:masterClrMapping/>
  </p:clrMapOvr>
  <p:transition advClick="0" advTm="1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930A23-D757-46E3-8D18-858BB1ECB9E1}"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665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89757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496268"/>
      </p:ext>
    </p:extLst>
  </p:cSld>
  <p:clrMapOvr>
    <a:masterClrMapping/>
  </p:clrMapOvr>
  <p:transition advClick="0" advTm="1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431721-77C9-4BDB-89B4-268FA6F854F8}"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44035" name="Picture 4" descr="DSC00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0800"/>
            <a:ext cx="19065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DSC002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4032250"/>
            <a:ext cx="20066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p:cNvPicPr>
            <a:picLocks noChangeAspect="1" noChangeArrowheads="1"/>
          </p:cNvPicPr>
          <p:nvPr/>
        </p:nvPicPr>
        <p:blipFill>
          <a:blip r:embed="rId5">
            <a:extLst>
              <a:ext uri="{28A0092B-C50C-407E-A947-70E740481C1C}">
                <a14:useLocalDpi xmlns:a14="http://schemas.microsoft.com/office/drawing/2010/main" val="0"/>
              </a:ext>
            </a:extLst>
          </a:blip>
          <a:srcRect l="9039" r="7547"/>
          <a:stretch>
            <a:fillRect/>
          </a:stretch>
        </p:blipFill>
        <p:spPr bwMode="auto">
          <a:xfrm>
            <a:off x="0" y="981075"/>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8" name="AutoShape 6"/>
          <p:cNvSpPr>
            <a:spLocks noChangeArrowheads="1"/>
          </p:cNvSpPr>
          <p:nvPr/>
        </p:nvSpPr>
        <p:spPr bwMode="auto">
          <a:xfrm>
            <a:off x="6156325" y="1916113"/>
            <a:ext cx="2736850" cy="2233612"/>
          </a:xfrm>
          <a:prstGeom prst="cloudCallout">
            <a:avLst>
              <a:gd name="adj1" fmla="val -57889"/>
              <a:gd name="adj2" fmla="val 42750"/>
            </a:avLst>
          </a:prstGeom>
          <a:solidFill>
            <a:schemeClr val="accent1">
              <a:lumMod val="20000"/>
              <a:lumOff val="80000"/>
            </a:schemeClr>
          </a:solidFill>
          <a:ln w="57150">
            <a:solidFill>
              <a:schemeClr val="bg1"/>
            </a:solidFill>
            <a:round/>
            <a:headEnd/>
            <a:tailEnd/>
          </a:ln>
        </p:spPr>
        <p:txBody>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n-US" sz="1600" dirty="0">
                <a:solidFill>
                  <a:srgbClr val="002060"/>
                </a:solidFill>
              </a:rPr>
              <a:t>I could design a </a:t>
            </a:r>
            <a:r>
              <a:rPr lang="en-GB" altLang="en-US" sz="1600" dirty="0" err="1">
                <a:solidFill>
                  <a:srgbClr val="002060"/>
                </a:solidFill>
              </a:rPr>
              <a:t>choiceboard</a:t>
            </a:r>
            <a:r>
              <a:rPr lang="en-GB" altLang="en-US" sz="1600" dirty="0">
                <a:solidFill>
                  <a:srgbClr val="002060"/>
                </a:solidFill>
              </a:rPr>
              <a:t> that caters for different learning styles and preferences. </a:t>
            </a:r>
            <a:endParaRPr kumimoji="0" lang="en-GB"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4039" name="AutoShape 8"/>
          <p:cNvSpPr>
            <a:spLocks noChangeArrowheads="1"/>
          </p:cNvSpPr>
          <p:nvPr/>
        </p:nvSpPr>
        <p:spPr bwMode="auto">
          <a:xfrm>
            <a:off x="1331913" y="1844675"/>
            <a:ext cx="3527425" cy="2663825"/>
          </a:xfrm>
          <a:prstGeom prst="cloudCallout">
            <a:avLst>
              <a:gd name="adj1" fmla="val -62509"/>
              <a:gd name="adj2" fmla="val 34625"/>
            </a:avLst>
          </a:prstGeom>
          <a:solidFill>
            <a:schemeClr val="accent1"/>
          </a:solidFill>
          <a:ln w="57150">
            <a:solidFill>
              <a:schemeClr val="bg2"/>
            </a:solidFill>
            <a:round/>
            <a:headEnd/>
            <a:tailEnd/>
          </a:ln>
        </p:spPr>
        <p:txBody>
          <a:bodyPr lIns="0" tIns="0" rIns="0" bIns="0"/>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How can I do that? </a:t>
            </a:r>
            <a:endParaRPr lang="en-GB" altLang="en-US" sz="2000" dirty="0">
              <a:solidFill>
                <a:srgbClr val="FFFFFF"/>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 could start with pictures</a:t>
            </a:r>
            <a:r>
              <a:rPr lang="en-GB" altLang="en-US" sz="2000" dirty="0">
                <a:solidFill>
                  <a:srgbClr val="FFFFFF"/>
                </a:solidFill>
              </a:rPr>
              <a:t> – or with controversial statements</a:t>
            </a:r>
            <a:r>
              <a:rPr lang="en-GB" altLang="en-US" sz="2400" dirty="0">
                <a:solidFill>
                  <a:srgbClr val="FFFFFF"/>
                </a:solidFill>
              </a:rPr>
              <a:t>….</a:t>
            </a:r>
            <a:endParaRPr kumimoji="0" lang="en-GB"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B0792BA-A079-442C-AD37-8C255BAAFE34}"/>
              </a:ext>
            </a:extLst>
          </p:cNvPr>
          <p:cNvSpPr/>
          <p:nvPr/>
        </p:nvSpPr>
        <p:spPr bwMode="auto">
          <a:xfrm>
            <a:off x="827584" y="1124744"/>
            <a:ext cx="2736304" cy="50405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Arrow: Right 2">
            <a:extLst>
              <a:ext uri="{FF2B5EF4-FFF2-40B4-BE49-F238E27FC236}">
                <a16:creationId xmlns:a16="http://schemas.microsoft.com/office/drawing/2014/main" id="{C7FF617C-A746-46A5-AE2D-DD1945FAD198}"/>
              </a:ext>
            </a:extLst>
          </p:cNvPr>
          <p:cNvSpPr/>
          <p:nvPr/>
        </p:nvSpPr>
        <p:spPr bwMode="auto">
          <a:xfrm>
            <a:off x="827584" y="1124744"/>
            <a:ext cx="6408712" cy="648072"/>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8E17A14F-FBB2-4892-8A9F-72412E7B094B}"/>
              </a:ext>
            </a:extLst>
          </p:cNvPr>
          <p:cNvSpPr/>
          <p:nvPr/>
        </p:nvSpPr>
        <p:spPr>
          <a:xfrm>
            <a:off x="108012" y="1099208"/>
            <a:ext cx="4572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lvl="0" algn="ctr" fontAlgn="base">
              <a:spcBef>
                <a:spcPct val="0"/>
              </a:spcBef>
              <a:spcAft>
                <a:spcPct val="0"/>
              </a:spcAft>
              <a:defRPr/>
            </a:pPr>
            <a:r>
              <a:rPr lang="en-GB" altLang="en-US" b="1" spc="50" dirty="0">
                <a:ln w="0"/>
                <a:solidFill>
                  <a:schemeClr val="bg2"/>
                </a:solidFill>
                <a:effectLst>
                  <a:innerShdw blurRad="63500" dist="50800" dir="13500000">
                    <a:srgbClr val="000000">
                      <a:alpha val="50000"/>
                    </a:srgbClr>
                  </a:innerShdw>
                </a:effectLst>
                <a:latin typeface="Arial" panose="020B0604020202020204" pitchFamily="34" charset="0"/>
              </a:rPr>
              <a:t>I can evaluate and select a variety of materials to stimulate writing</a:t>
            </a:r>
          </a:p>
        </p:txBody>
      </p:sp>
      <p:sp>
        <p:nvSpPr>
          <p:cNvPr id="5" name="Rectangle 4">
            <a:extLst>
              <a:ext uri="{FF2B5EF4-FFF2-40B4-BE49-F238E27FC236}">
                <a16:creationId xmlns:a16="http://schemas.microsoft.com/office/drawing/2014/main" id="{33C9481E-9330-4863-B6B8-95572BAA77F3}"/>
              </a:ext>
            </a:extLst>
          </p:cNvPr>
          <p:cNvSpPr/>
          <p:nvPr/>
        </p:nvSpPr>
        <p:spPr bwMode="auto">
          <a:xfrm>
            <a:off x="5796136" y="1154324"/>
            <a:ext cx="2267744" cy="57809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9BF7563B-DBF1-47BA-9A1C-609E95A66FC1}"/>
              </a:ext>
            </a:extLst>
          </p:cNvPr>
          <p:cNvSpPr/>
          <p:nvPr/>
        </p:nvSpPr>
        <p:spPr bwMode="auto">
          <a:xfrm>
            <a:off x="5652120" y="1196752"/>
            <a:ext cx="2160240" cy="4320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BF58A310-926A-4900-BA78-78EF9F61E0A0}"/>
              </a:ext>
            </a:extLst>
          </p:cNvPr>
          <p:cNvSpPr/>
          <p:nvPr/>
        </p:nvSpPr>
        <p:spPr>
          <a:xfrm>
            <a:off x="4859338" y="1196752"/>
            <a:ext cx="419702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fontAlgn="base">
              <a:spcBef>
                <a:spcPct val="0"/>
              </a:spcBef>
              <a:spcAft>
                <a:spcPct val="0"/>
              </a:spcAft>
              <a:defRPr/>
            </a:pPr>
            <a:r>
              <a:rPr lang="en-GB" altLang="en-US" b="1" spc="50" dirty="0">
                <a:ln w="0"/>
                <a:solidFill>
                  <a:schemeClr val="bg2"/>
                </a:solidFill>
                <a:effectLst>
                  <a:innerShdw blurRad="63500" dist="50800" dir="13500000">
                    <a:srgbClr val="000000">
                      <a:alpha val="50000"/>
                    </a:srgbClr>
                  </a:innerShdw>
                </a:effectLst>
                <a:latin typeface="Arial" panose="020B0604020202020204" pitchFamily="34" charset="0"/>
              </a:rPr>
              <a:t>I can cater for a range of learning styles</a:t>
            </a:r>
            <a:endParaRPr lang="en-GB" altLang="en-US" dirty="0">
              <a:solidFill>
                <a:srgbClr val="002060"/>
              </a:solidFill>
              <a:latin typeface="Arial" panose="020B0604020202020204" pitchFamily="34" charset="0"/>
            </a:endParaRPr>
          </a:p>
        </p:txBody>
      </p:sp>
    </p:spTree>
    <p:extLst>
      <p:ext uri="{BB962C8B-B14F-4D97-AF65-F5344CB8AC3E}">
        <p14:creationId xmlns:p14="http://schemas.microsoft.com/office/powerpoint/2010/main" val="3042214492"/>
      </p:ext>
    </p:extLst>
  </p:cSld>
  <p:clrMapOvr>
    <a:masterClrMapping/>
  </p:clrMapOvr>
  <p:transition advClick="0" advTm="1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7C8B3E-F3C1-4295-96EC-4DB3478B68B9}"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48131" name="Picture 4" descr="DSC002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2174875"/>
            <a:ext cx="60864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AutoShape 7"/>
          <p:cNvSpPr>
            <a:spLocks noChangeArrowheads="1"/>
          </p:cNvSpPr>
          <p:nvPr/>
        </p:nvSpPr>
        <p:spPr bwMode="auto">
          <a:xfrm>
            <a:off x="323528" y="1124744"/>
            <a:ext cx="2952750" cy="1368425"/>
          </a:xfrm>
          <a:prstGeom prst="wedgeRoundRectCallout">
            <a:avLst>
              <a:gd name="adj1" fmla="val 62457"/>
              <a:gd name="adj2" fmla="val 123191"/>
              <a:gd name="adj3" fmla="val 16667"/>
            </a:avLst>
          </a:prstGeom>
          <a:solidFill>
            <a:schemeClr val="accent1">
              <a:lumMod val="40000"/>
              <a:lumOff val="60000"/>
            </a:schemeClr>
          </a:solidFill>
          <a:ln w="38100" algn="ctr">
            <a:solidFill>
              <a:schemeClr val="accent5">
                <a:lumMod val="90000"/>
              </a:schemeClr>
            </a:solidFill>
            <a:miter lim="800000"/>
            <a:headEnd/>
            <a:tailEnd/>
          </a:ln>
        </p:spPr>
        <p:txBody>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 would let pupils work in small groups.</a:t>
            </a:r>
          </a:p>
        </p:txBody>
      </p:sp>
      <p:sp>
        <p:nvSpPr>
          <p:cNvPr id="48133" name="AutoShape 8"/>
          <p:cNvSpPr>
            <a:spLocks noChangeArrowheads="1"/>
          </p:cNvSpPr>
          <p:nvPr/>
        </p:nvSpPr>
        <p:spPr bwMode="auto">
          <a:xfrm>
            <a:off x="6443663" y="1341438"/>
            <a:ext cx="2592387" cy="1728787"/>
          </a:xfrm>
          <a:prstGeom prst="wedgeRoundRectCallout">
            <a:avLst>
              <a:gd name="adj1" fmla="val -51347"/>
              <a:gd name="adj2" fmla="val 90773"/>
              <a:gd name="adj3" fmla="val 16667"/>
            </a:avLst>
          </a:prstGeom>
          <a:solidFill>
            <a:schemeClr val="accent3"/>
          </a:solidFill>
          <a:ln w="38100" algn="ctr">
            <a:solidFill>
              <a:schemeClr val="tx1">
                <a:lumMod val="85000"/>
              </a:schemeClr>
            </a:solidFill>
            <a:miter lim="800000"/>
            <a:headEnd/>
            <a:tailEnd/>
          </a:ln>
        </p:spPr>
        <p:txBody>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 wouldn’t correct their mistakes all the time.</a:t>
            </a:r>
          </a:p>
        </p:txBody>
      </p:sp>
    </p:spTree>
    <p:extLst>
      <p:ext uri="{BB962C8B-B14F-4D97-AF65-F5344CB8AC3E}">
        <p14:creationId xmlns:p14="http://schemas.microsoft.com/office/powerpoint/2010/main" val="1308920649"/>
      </p:ext>
    </p:extLst>
  </p:cSld>
  <p:clrMapOvr>
    <a:masterClrMapping/>
  </p:clrMapOvr>
  <p:transition advClick="0" advTm="2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45B6-0916-4509-B9A7-3E009CBF3F64}"/>
              </a:ext>
            </a:extLst>
          </p:cNvPr>
          <p:cNvSpPr>
            <a:spLocks noGrp="1"/>
          </p:cNvSpPr>
          <p:nvPr>
            <p:ph type="title"/>
          </p:nvPr>
        </p:nvSpPr>
        <p:spPr/>
        <p:txBody>
          <a:bodyPr/>
          <a:lstStyle/>
          <a:p>
            <a:r>
              <a:rPr lang="de-AT" dirty="0"/>
              <a:t>Content of English studies BA + MA</a:t>
            </a:r>
            <a:endParaRPr lang="en-US" dirty="0"/>
          </a:p>
        </p:txBody>
      </p:sp>
      <p:pic>
        <p:nvPicPr>
          <p:cNvPr id="5" name="Content Placeholder 4">
            <a:extLst>
              <a:ext uri="{FF2B5EF4-FFF2-40B4-BE49-F238E27FC236}">
                <a16:creationId xmlns:a16="http://schemas.microsoft.com/office/drawing/2014/main" id="{AED1EF77-DE46-4493-97C9-7132CC341376}"/>
              </a:ext>
            </a:extLst>
          </p:cNvPr>
          <p:cNvPicPr>
            <a:picLocks noGrp="1" noChangeAspect="1"/>
          </p:cNvPicPr>
          <p:nvPr>
            <p:ph idx="1"/>
          </p:nvPr>
        </p:nvPicPr>
        <p:blipFill>
          <a:blip r:embed="rId2"/>
          <a:stretch>
            <a:fillRect/>
          </a:stretch>
        </p:blipFill>
        <p:spPr>
          <a:xfrm>
            <a:off x="1607423" y="2276872"/>
            <a:ext cx="5929154" cy="39512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2410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ED8A3-EADF-4BA4-A758-856F6FA37940}"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grpSp>
        <p:nvGrpSpPr>
          <p:cNvPr id="60419" name="Group 11"/>
          <p:cNvGrpSpPr>
            <a:grpSpLocks/>
          </p:cNvGrpSpPr>
          <p:nvPr/>
        </p:nvGrpSpPr>
        <p:grpSpPr bwMode="auto">
          <a:xfrm>
            <a:off x="107950" y="1268413"/>
            <a:ext cx="9036050" cy="5318125"/>
            <a:chOff x="68" y="799"/>
            <a:chExt cx="5692" cy="3350"/>
          </a:xfrm>
        </p:grpSpPr>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 y="799"/>
              <a:ext cx="5692" cy="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7"/>
            <p:cNvSpPr txBox="1">
              <a:spLocks noChangeArrowheads="1"/>
            </p:cNvSpPr>
            <p:nvPr/>
          </p:nvSpPr>
          <p:spPr bwMode="auto">
            <a:xfrm>
              <a:off x="113" y="935"/>
              <a:ext cx="136" cy="17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1.</a:t>
              </a:r>
            </a:p>
          </p:txBody>
        </p:sp>
        <p:sp>
          <p:nvSpPr>
            <p:cNvPr id="60422" name="Text Box 8"/>
            <p:cNvSpPr txBox="1">
              <a:spLocks noChangeArrowheads="1"/>
            </p:cNvSpPr>
            <p:nvPr/>
          </p:nvSpPr>
          <p:spPr bwMode="auto">
            <a:xfrm>
              <a:off x="68" y="1706"/>
              <a:ext cx="136" cy="17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2.</a:t>
              </a:r>
            </a:p>
          </p:txBody>
        </p:sp>
        <p:sp>
          <p:nvSpPr>
            <p:cNvPr id="60423" name="Text Box 9"/>
            <p:cNvSpPr txBox="1">
              <a:spLocks noChangeArrowheads="1"/>
            </p:cNvSpPr>
            <p:nvPr/>
          </p:nvSpPr>
          <p:spPr bwMode="auto">
            <a:xfrm>
              <a:off x="68" y="2523"/>
              <a:ext cx="136" cy="17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3.</a:t>
              </a:r>
            </a:p>
          </p:txBody>
        </p:sp>
        <p:sp>
          <p:nvSpPr>
            <p:cNvPr id="60424" name="Text Box 10"/>
            <p:cNvSpPr txBox="1">
              <a:spLocks noChangeArrowheads="1"/>
            </p:cNvSpPr>
            <p:nvPr/>
          </p:nvSpPr>
          <p:spPr bwMode="auto">
            <a:xfrm>
              <a:off x="68" y="3475"/>
              <a:ext cx="136" cy="17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4.</a:t>
              </a:r>
            </a:p>
          </p:txBody>
        </p:sp>
      </p:grpSp>
    </p:spTree>
    <p:extLst>
      <p:ext uri="{BB962C8B-B14F-4D97-AF65-F5344CB8AC3E}">
        <p14:creationId xmlns:p14="http://schemas.microsoft.com/office/powerpoint/2010/main" val="1900839769"/>
      </p:ext>
    </p:extLst>
  </p:cSld>
  <p:clrMapOvr>
    <a:masterClrMapping/>
  </p:clrMapOvr>
  <p:transition advClick="0" advTm="14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B72571-D73D-44ED-A6F6-A03267955F38}"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64515" name="Picture 4" descr="DSC0060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7588"/>
            <a:ext cx="882015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055933"/>
      </p:ext>
    </p:extLst>
  </p:cSld>
  <p:clrMapOvr>
    <a:masterClrMapping/>
  </p:clrMapOvr>
  <p:transition advClick="0" advTm="2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6E3A-CB15-4FDC-8759-1B64F7A7AFE5}"/>
              </a:ext>
            </a:extLst>
          </p:cNvPr>
          <p:cNvSpPr>
            <a:spLocks noGrp="1"/>
          </p:cNvSpPr>
          <p:nvPr>
            <p:ph type="title"/>
          </p:nvPr>
        </p:nvSpPr>
        <p:spPr/>
        <p:txBody>
          <a:bodyPr/>
          <a:lstStyle/>
          <a:p>
            <a:r>
              <a:rPr lang="de-AT" dirty="0">
                <a:solidFill>
                  <a:schemeClr val="accent2">
                    <a:lumMod val="75000"/>
                  </a:schemeClr>
                </a:solidFill>
              </a:rPr>
              <a:t>Useful Resources</a:t>
            </a:r>
            <a:endParaRPr lang="en-US" dirty="0">
              <a:solidFill>
                <a:schemeClr val="accent2">
                  <a:lumMod val="75000"/>
                </a:schemeClr>
              </a:solidFill>
            </a:endParaRPr>
          </a:p>
        </p:txBody>
      </p:sp>
      <p:sp>
        <p:nvSpPr>
          <p:cNvPr id="3" name="Content Placeholder 2">
            <a:extLst>
              <a:ext uri="{FF2B5EF4-FFF2-40B4-BE49-F238E27FC236}">
                <a16:creationId xmlns:a16="http://schemas.microsoft.com/office/drawing/2014/main" id="{227266DE-E790-41B6-8222-2EF95550FDE5}"/>
              </a:ext>
            </a:extLst>
          </p:cNvPr>
          <p:cNvSpPr>
            <a:spLocks noGrp="1"/>
          </p:cNvSpPr>
          <p:nvPr>
            <p:ph sz="quarter" idx="13"/>
          </p:nvPr>
        </p:nvSpPr>
        <p:spPr>
          <a:xfrm>
            <a:off x="539552" y="2056297"/>
            <a:ext cx="4018784" cy="3950208"/>
          </a:xfrm>
        </p:spPr>
        <p:txBody>
          <a:bodyPr>
            <a:normAutofit/>
          </a:bodyPr>
          <a:lstStyle/>
          <a:p>
            <a:pPr marL="0" indent="0">
              <a:buNone/>
            </a:pPr>
            <a:r>
              <a:rPr lang="de-AT" b="1" dirty="0"/>
              <a:t>Helpful websites</a:t>
            </a:r>
          </a:p>
          <a:p>
            <a:endParaRPr lang="de-AT" dirty="0"/>
          </a:p>
          <a:p>
            <a:r>
              <a:rPr lang="de-AT" sz="2000" dirty="0">
                <a:hlinkClick r:id="rId2"/>
              </a:rPr>
              <a:t>http://www.lehramt-so.at/</a:t>
            </a:r>
            <a:endParaRPr lang="de-AT" sz="2000" dirty="0"/>
          </a:p>
          <a:p>
            <a:endParaRPr lang="de-AT" sz="2000" dirty="0"/>
          </a:p>
          <a:p>
            <a:r>
              <a:rPr lang="en-US" sz="2000" dirty="0">
                <a:hlinkClick r:id="rId3"/>
              </a:rPr>
              <a:t>https://anglistik.uni-graz.at/de/fachdidaktik/</a:t>
            </a:r>
            <a:endParaRPr lang="en-US" sz="2000" dirty="0"/>
          </a:p>
          <a:p>
            <a:endParaRPr lang="en-US" sz="2000" dirty="0"/>
          </a:p>
          <a:p>
            <a:r>
              <a:rPr lang="en-US" sz="2000" dirty="0">
                <a:hlinkClick r:id="rId4"/>
              </a:rPr>
              <a:t>https://www.phst.at/praxis/paedagogisch-praktische-studien/pps-sekundarstufe-ab/</a:t>
            </a:r>
            <a:endParaRPr lang="en-US" sz="2000" dirty="0"/>
          </a:p>
        </p:txBody>
      </p:sp>
      <p:sp>
        <p:nvSpPr>
          <p:cNvPr id="4" name="Content Placeholder 3">
            <a:extLst>
              <a:ext uri="{FF2B5EF4-FFF2-40B4-BE49-F238E27FC236}">
                <a16:creationId xmlns:a16="http://schemas.microsoft.com/office/drawing/2014/main" id="{752B4DD3-BD82-4FAD-B768-723411826B81}"/>
              </a:ext>
            </a:extLst>
          </p:cNvPr>
          <p:cNvSpPr>
            <a:spLocks noGrp="1"/>
          </p:cNvSpPr>
          <p:nvPr>
            <p:ph sz="quarter" idx="14"/>
          </p:nvPr>
        </p:nvSpPr>
        <p:spPr>
          <a:xfrm>
            <a:off x="4788024" y="2056688"/>
            <a:ext cx="3657600" cy="3950208"/>
          </a:xfrm>
        </p:spPr>
        <p:txBody>
          <a:bodyPr/>
          <a:lstStyle/>
          <a:p>
            <a:pPr marL="0" indent="0">
              <a:buNone/>
            </a:pPr>
            <a:r>
              <a:rPr lang="de-AT" b="1" dirty="0"/>
              <a:t>Important documents</a:t>
            </a:r>
            <a:endParaRPr lang="de-AT" b="1" dirty="0">
              <a:hlinkClick r:id="rId5"/>
            </a:endParaRPr>
          </a:p>
          <a:p>
            <a:endParaRPr lang="de-AT" dirty="0">
              <a:hlinkClick r:id="rId5"/>
            </a:endParaRPr>
          </a:p>
          <a:p>
            <a:r>
              <a:rPr lang="en-US" sz="2000" dirty="0">
                <a:hlinkClick r:id="rId6"/>
              </a:rPr>
              <a:t>https://tinyurl.com/epostl-download</a:t>
            </a:r>
            <a:endParaRPr lang="en-US" sz="2000" dirty="0"/>
          </a:p>
          <a:p>
            <a:endParaRPr lang="de-AT" sz="1800" dirty="0"/>
          </a:p>
          <a:p>
            <a:r>
              <a:rPr lang="en-US" sz="2000" dirty="0">
                <a:hlinkClick r:id="rId7"/>
              </a:rPr>
              <a:t>https://tinyurl.com/mentors-brochure</a:t>
            </a:r>
            <a:endParaRPr lang="en-US" sz="2000" dirty="0"/>
          </a:p>
          <a:p>
            <a:endParaRPr lang="de-AT" sz="1800" dirty="0"/>
          </a:p>
          <a:p>
            <a:r>
              <a:rPr lang="de-AT" sz="2000" dirty="0">
                <a:hlinkClick r:id="rId8"/>
              </a:rPr>
              <a:t>https://tinyurl.com/leitfaden-phst</a:t>
            </a:r>
            <a:endParaRPr lang="en-US" sz="2000" dirty="0"/>
          </a:p>
        </p:txBody>
      </p:sp>
    </p:spTree>
    <p:extLst>
      <p:ext uri="{BB962C8B-B14F-4D97-AF65-F5344CB8AC3E}">
        <p14:creationId xmlns:p14="http://schemas.microsoft.com/office/powerpoint/2010/main" val="3173140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C992-CCD6-4928-9FEE-6819710DF2BF}"/>
              </a:ext>
            </a:extLst>
          </p:cNvPr>
          <p:cNvSpPr>
            <a:spLocks noGrp="1"/>
          </p:cNvSpPr>
          <p:nvPr>
            <p:ph type="title"/>
          </p:nvPr>
        </p:nvSpPr>
        <p:spPr/>
        <p:txBody>
          <a:bodyPr/>
          <a:lstStyle/>
          <a:p>
            <a:r>
              <a:rPr lang="de-AT" dirty="0"/>
              <a:t>Thanks for listening</a:t>
            </a:r>
            <a:endParaRPr lang="en-US" dirty="0"/>
          </a:p>
        </p:txBody>
      </p:sp>
      <p:pic>
        <p:nvPicPr>
          <p:cNvPr id="5" name="Content Placeholder 4" descr="A picture containing clipart&#10;&#10;Description generated with very high confidence">
            <a:extLst>
              <a:ext uri="{FF2B5EF4-FFF2-40B4-BE49-F238E27FC236}">
                <a16:creationId xmlns:a16="http://schemas.microsoft.com/office/drawing/2014/main" id="{7D160F99-6FD1-411A-869B-73D317D56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2060848"/>
            <a:ext cx="1968227" cy="1968227"/>
          </a:xfrm>
        </p:spPr>
      </p:pic>
      <p:sp>
        <p:nvSpPr>
          <p:cNvPr id="6" name="TextBox 5">
            <a:extLst>
              <a:ext uri="{FF2B5EF4-FFF2-40B4-BE49-F238E27FC236}">
                <a16:creationId xmlns:a16="http://schemas.microsoft.com/office/drawing/2014/main" id="{F4EE5B23-1BFF-4235-8C46-D59B897AA6FC}"/>
              </a:ext>
            </a:extLst>
          </p:cNvPr>
          <p:cNvSpPr txBox="1"/>
          <p:nvPr/>
        </p:nvSpPr>
        <p:spPr>
          <a:xfrm>
            <a:off x="1691680" y="4293096"/>
            <a:ext cx="6336704" cy="769441"/>
          </a:xfrm>
          <a:prstGeom prst="rect">
            <a:avLst/>
          </a:prstGeom>
          <a:noFill/>
        </p:spPr>
        <p:txBody>
          <a:bodyPr wrap="square" rtlCol="0">
            <a:spAutoFit/>
          </a:bodyPr>
          <a:lstStyle/>
          <a:p>
            <a:pPr algn="r"/>
            <a:r>
              <a:rPr lang="de-AT" sz="4400" dirty="0"/>
              <a:t>…any questions?</a:t>
            </a:r>
            <a:endParaRPr lang="en-US" sz="4400" dirty="0"/>
          </a:p>
        </p:txBody>
      </p:sp>
    </p:spTree>
    <p:extLst>
      <p:ext uri="{BB962C8B-B14F-4D97-AF65-F5344CB8AC3E}">
        <p14:creationId xmlns:p14="http://schemas.microsoft.com/office/powerpoint/2010/main" val="183144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7BC6A-FB82-4BF2-993E-48CFAEDF6951}"/>
              </a:ext>
            </a:extLst>
          </p:cNvPr>
          <p:cNvPicPr>
            <a:picLocks noChangeAspect="1"/>
          </p:cNvPicPr>
          <p:nvPr/>
        </p:nvPicPr>
        <p:blipFill>
          <a:blip r:embed="rId2"/>
          <a:stretch>
            <a:fillRect/>
          </a:stretch>
        </p:blipFill>
        <p:spPr>
          <a:xfrm>
            <a:off x="467544" y="275656"/>
            <a:ext cx="8364005" cy="6306688"/>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BE534C76-855F-4B9B-8482-07AD275B7E05}"/>
              </a:ext>
            </a:extLst>
          </p:cNvPr>
          <p:cNvSpPr/>
          <p:nvPr/>
        </p:nvSpPr>
        <p:spPr>
          <a:xfrm rot="502834">
            <a:off x="3814566" y="2731508"/>
            <a:ext cx="432048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On your handout </a:t>
            </a:r>
            <a:endParaRPr lang="en-US" dirty="0"/>
          </a:p>
        </p:txBody>
      </p:sp>
    </p:spTree>
    <p:extLst>
      <p:ext uri="{BB962C8B-B14F-4D97-AF65-F5344CB8AC3E}">
        <p14:creationId xmlns:p14="http://schemas.microsoft.com/office/powerpoint/2010/main" val="3658300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92" name="Tabelle 91"/>
          <p:cNvGraphicFramePr>
            <a:graphicFrameLocks noGrp="1"/>
          </p:cNvGraphicFramePr>
          <p:nvPr>
            <p:extLst>
              <p:ext uri="{D42A27DB-BD31-4B8C-83A1-F6EECF244321}">
                <p14:modId xmlns:p14="http://schemas.microsoft.com/office/powerpoint/2010/main" val="1089819231"/>
              </p:ext>
            </p:extLst>
          </p:nvPr>
        </p:nvGraphicFramePr>
        <p:xfrm>
          <a:off x="394625" y="1513222"/>
          <a:ext cx="3784575" cy="4745907"/>
        </p:xfrm>
        <a:graphic>
          <a:graphicData uri="http://schemas.openxmlformats.org/drawingml/2006/table">
            <a:tbl>
              <a:tblPr firstRow="1" bandRow="1">
                <a:tableStyleId>{5C22544A-7EE6-4342-B048-85BDC9FD1C3A}</a:tableStyleId>
              </a:tblPr>
              <a:tblGrid>
                <a:gridCol w="216024">
                  <a:extLst>
                    <a:ext uri="{9D8B030D-6E8A-4147-A177-3AD203B41FA5}">
                      <a16:colId xmlns:a16="http://schemas.microsoft.com/office/drawing/2014/main" val="20000"/>
                    </a:ext>
                  </a:extLst>
                </a:gridCol>
                <a:gridCol w="1353190">
                  <a:extLst>
                    <a:ext uri="{9D8B030D-6E8A-4147-A177-3AD203B41FA5}">
                      <a16:colId xmlns:a16="http://schemas.microsoft.com/office/drawing/2014/main" val="20001"/>
                    </a:ext>
                  </a:extLst>
                </a:gridCol>
                <a:gridCol w="1153834">
                  <a:extLst>
                    <a:ext uri="{9D8B030D-6E8A-4147-A177-3AD203B41FA5}">
                      <a16:colId xmlns:a16="http://schemas.microsoft.com/office/drawing/2014/main" val="20002"/>
                    </a:ext>
                  </a:extLst>
                </a:gridCol>
                <a:gridCol w="1061527">
                  <a:extLst>
                    <a:ext uri="{9D8B030D-6E8A-4147-A177-3AD203B41FA5}">
                      <a16:colId xmlns:a16="http://schemas.microsoft.com/office/drawing/2014/main" val="20003"/>
                    </a:ext>
                  </a:extLst>
                </a:gridCol>
              </a:tblGrid>
              <a:tr h="321195">
                <a:tc>
                  <a:txBody>
                    <a:bodyPr/>
                    <a:lstStyle/>
                    <a:p>
                      <a:pPr algn="l"/>
                      <a:endParaRPr lang="de-AT" sz="1000" b="0" dirty="0">
                        <a:solidFill>
                          <a:schemeClr val="tx1"/>
                        </a:solidFill>
                        <a:latin typeface="Eras Demi ITC" pitchFamily="34" charset="0"/>
                      </a:endParaRPr>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r>
                        <a:rPr lang="de-AT" sz="1400" b="1" dirty="0">
                          <a:solidFill>
                            <a:schemeClr val="tx1"/>
                          </a:solidFill>
                          <a:latin typeface="+mj-lt"/>
                        </a:rPr>
                        <a:t>Bachelor neu (8 Semester)</a:t>
                      </a:r>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3089">
                <a:tc>
                  <a:txBody>
                    <a:bodyPr/>
                    <a:lstStyle/>
                    <a:p>
                      <a:pPr algn="l"/>
                      <a:r>
                        <a:rPr lang="de-AT" sz="1000" dirty="0">
                          <a:latin typeface="Eras Medium ITC" pitchFamily="34" charset="0"/>
                        </a:rPr>
                        <a:t>1</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3089">
                <a:tc>
                  <a:txBody>
                    <a:bodyPr/>
                    <a:lstStyle/>
                    <a:p>
                      <a:pPr algn="l"/>
                      <a:r>
                        <a:rPr lang="de-AT" sz="1000" dirty="0">
                          <a:latin typeface="Eras Medium ITC" pitchFamily="34" charset="0"/>
                        </a:rPr>
                        <a:t>2</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3089">
                <a:tc>
                  <a:txBody>
                    <a:bodyPr/>
                    <a:lstStyle/>
                    <a:p>
                      <a:pPr algn="l"/>
                      <a:r>
                        <a:rPr lang="de-AT" sz="1000" dirty="0">
                          <a:latin typeface="Eras Medium ITC" pitchFamily="34" charset="0"/>
                        </a:rPr>
                        <a:t>3</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3089">
                <a:tc>
                  <a:txBody>
                    <a:bodyPr/>
                    <a:lstStyle/>
                    <a:p>
                      <a:pPr algn="l"/>
                      <a:r>
                        <a:rPr lang="de-AT" sz="1000" dirty="0">
                          <a:latin typeface="Eras Medium ITC" pitchFamily="34" charset="0"/>
                        </a:rPr>
                        <a:t>4</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3089">
                <a:tc>
                  <a:txBody>
                    <a:bodyPr/>
                    <a:lstStyle/>
                    <a:p>
                      <a:pPr algn="l"/>
                      <a:r>
                        <a:rPr lang="de-AT" sz="1000" dirty="0">
                          <a:latin typeface="Eras Medium ITC" pitchFamily="34" charset="0"/>
                        </a:rPr>
                        <a:t>5</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3089">
                <a:tc>
                  <a:txBody>
                    <a:bodyPr/>
                    <a:lstStyle/>
                    <a:p>
                      <a:pPr algn="l"/>
                      <a:r>
                        <a:rPr lang="de-AT" sz="1000" dirty="0">
                          <a:latin typeface="Eras Medium ITC" pitchFamily="34" charset="0"/>
                        </a:rPr>
                        <a:t>6</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3089">
                <a:tc>
                  <a:txBody>
                    <a:bodyPr/>
                    <a:lstStyle/>
                    <a:p>
                      <a:pPr algn="l"/>
                      <a:r>
                        <a:rPr lang="de-AT" sz="1000" dirty="0">
                          <a:latin typeface="Eras Medium ITC" pitchFamily="34" charset="0"/>
                        </a:rPr>
                        <a:t>7</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3089">
                <a:tc>
                  <a:txBody>
                    <a:bodyPr/>
                    <a:lstStyle/>
                    <a:p>
                      <a:pPr algn="l"/>
                      <a:r>
                        <a:rPr lang="de-AT" sz="1000" dirty="0">
                          <a:latin typeface="Eras Medium ITC" pitchFamily="34" charset="0"/>
                        </a:rPr>
                        <a:t>8</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93" name="Abgerundetes Rechteck 92"/>
          <p:cNvSpPr/>
          <p:nvPr/>
        </p:nvSpPr>
        <p:spPr>
          <a:xfrm>
            <a:off x="683568" y="2959729"/>
            <a:ext cx="1364935"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err="1">
                <a:solidFill>
                  <a:prstClr val="black"/>
                </a:solidFill>
                <a:latin typeface="Calibri"/>
              </a:rPr>
              <a:t>Introduction</a:t>
            </a:r>
            <a:r>
              <a:rPr lang="de-AT" sz="1000" b="1" dirty="0">
                <a:solidFill>
                  <a:prstClr val="black"/>
                </a:solidFill>
                <a:latin typeface="Calibri"/>
              </a:rPr>
              <a:t> </a:t>
            </a:r>
            <a:r>
              <a:rPr lang="de-AT" sz="1000" b="1" dirty="0" err="1">
                <a:solidFill>
                  <a:prstClr val="black"/>
                </a:solidFill>
                <a:latin typeface="Calibri"/>
              </a:rPr>
              <a:t>to</a:t>
            </a:r>
            <a:r>
              <a:rPr lang="de-AT" sz="1000" b="1" dirty="0">
                <a:solidFill>
                  <a:prstClr val="black"/>
                </a:solidFill>
                <a:latin typeface="Calibri"/>
              </a:rPr>
              <a:t> </a:t>
            </a:r>
            <a:r>
              <a:rPr lang="de-AT" sz="1000" b="1" dirty="0" err="1">
                <a:solidFill>
                  <a:prstClr val="black"/>
                </a:solidFill>
                <a:latin typeface="Calibri"/>
              </a:rPr>
              <a:t>Communicative</a:t>
            </a:r>
            <a:r>
              <a:rPr lang="de-AT" sz="1000" b="1" dirty="0">
                <a:solidFill>
                  <a:prstClr val="black"/>
                </a:solidFill>
                <a:latin typeface="Calibri"/>
              </a:rPr>
              <a:t> Language Teaching</a:t>
            </a:r>
          </a:p>
        </p:txBody>
      </p:sp>
      <p:sp>
        <p:nvSpPr>
          <p:cNvPr id="94" name="Abgerundetes Rechteck 93"/>
          <p:cNvSpPr/>
          <p:nvPr/>
        </p:nvSpPr>
        <p:spPr>
          <a:xfrm>
            <a:off x="683568" y="5182028"/>
            <a:ext cx="1363806"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900" b="1" dirty="0">
                <a:solidFill>
                  <a:prstClr val="black"/>
                </a:solidFill>
                <a:latin typeface="Calibri"/>
              </a:rPr>
              <a:t>Teaching </a:t>
            </a:r>
            <a:r>
              <a:rPr lang="de-AT" sz="900" b="1" dirty="0" err="1">
                <a:solidFill>
                  <a:prstClr val="black"/>
                </a:solidFill>
                <a:latin typeface="Calibri"/>
              </a:rPr>
              <a:t>Literature</a:t>
            </a:r>
            <a:r>
              <a:rPr lang="de-AT" sz="900" b="1" dirty="0">
                <a:solidFill>
                  <a:prstClr val="black"/>
                </a:solidFill>
                <a:latin typeface="Calibri"/>
              </a:rPr>
              <a:t> &amp; </a:t>
            </a:r>
            <a:r>
              <a:rPr lang="de-AT" sz="900" b="1" dirty="0" err="1">
                <a:solidFill>
                  <a:prstClr val="black"/>
                </a:solidFill>
                <a:latin typeface="Calibri"/>
              </a:rPr>
              <a:t>Promoting</a:t>
            </a:r>
            <a:r>
              <a:rPr lang="de-AT" sz="900" b="1" dirty="0">
                <a:solidFill>
                  <a:prstClr val="black"/>
                </a:solidFill>
                <a:latin typeface="Calibri"/>
              </a:rPr>
              <a:t> </a:t>
            </a:r>
            <a:r>
              <a:rPr lang="de-AT" sz="900" b="1" dirty="0" err="1">
                <a:solidFill>
                  <a:prstClr val="black"/>
                </a:solidFill>
                <a:latin typeface="Calibri"/>
              </a:rPr>
              <a:t>Intercultural</a:t>
            </a:r>
            <a:r>
              <a:rPr lang="de-AT" sz="900" b="1" dirty="0">
                <a:solidFill>
                  <a:prstClr val="black"/>
                </a:solidFill>
                <a:latin typeface="Calibri"/>
              </a:rPr>
              <a:t> Competence</a:t>
            </a:r>
          </a:p>
        </p:txBody>
      </p:sp>
      <p:sp>
        <p:nvSpPr>
          <p:cNvPr id="95" name="Abgerundetes Rechteck 94"/>
          <p:cNvSpPr/>
          <p:nvPr/>
        </p:nvSpPr>
        <p:spPr>
          <a:xfrm>
            <a:off x="2111736" y="4090073"/>
            <a:ext cx="1025904" cy="484353"/>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PPS 2: Englisch</a:t>
            </a:r>
          </a:p>
        </p:txBody>
      </p:sp>
      <p:sp>
        <p:nvSpPr>
          <p:cNvPr id="96" name="Abgerundetes Rechteck 95"/>
          <p:cNvSpPr/>
          <p:nvPr/>
        </p:nvSpPr>
        <p:spPr>
          <a:xfrm>
            <a:off x="2099930" y="3517605"/>
            <a:ext cx="1025904" cy="484353"/>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PPS 1: Englisch</a:t>
            </a:r>
          </a:p>
        </p:txBody>
      </p:sp>
      <p:sp>
        <p:nvSpPr>
          <p:cNvPr id="97" name="Abgerundetes Rechteck 96"/>
          <p:cNvSpPr/>
          <p:nvPr/>
        </p:nvSpPr>
        <p:spPr>
          <a:xfrm>
            <a:off x="2100366" y="2966274"/>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98" name="Abgerundetes Rechteck 97"/>
          <p:cNvSpPr/>
          <p:nvPr/>
        </p:nvSpPr>
        <p:spPr>
          <a:xfrm>
            <a:off x="3182186" y="3516292"/>
            <a:ext cx="1025904" cy="484353"/>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900" b="1" dirty="0">
                <a:solidFill>
                  <a:prstClr val="black"/>
                </a:solidFill>
                <a:latin typeface="Calibri"/>
              </a:rPr>
              <a:t>Fachdidaktische Begleitung zu PPS1: Englisch </a:t>
            </a:r>
          </a:p>
        </p:txBody>
      </p:sp>
      <p:sp>
        <p:nvSpPr>
          <p:cNvPr id="99" name="Abgerundetes Rechteck 98"/>
          <p:cNvSpPr/>
          <p:nvPr/>
        </p:nvSpPr>
        <p:spPr>
          <a:xfrm>
            <a:off x="3186993" y="4074015"/>
            <a:ext cx="1025904" cy="484353"/>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900" b="1" dirty="0">
                <a:solidFill>
                  <a:prstClr val="black"/>
                </a:solidFill>
                <a:latin typeface="Calibri"/>
              </a:rPr>
              <a:t>Fachdidaktische Begleitung zu PPS2: Englisch </a:t>
            </a:r>
          </a:p>
        </p:txBody>
      </p:sp>
      <p:sp>
        <p:nvSpPr>
          <p:cNvPr id="100" name="Abgerundetes Rechteck 99"/>
          <p:cNvSpPr/>
          <p:nvPr/>
        </p:nvSpPr>
        <p:spPr>
          <a:xfrm>
            <a:off x="3186993" y="4625618"/>
            <a:ext cx="1025904" cy="484353"/>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900" b="1" dirty="0">
                <a:solidFill>
                  <a:prstClr val="black"/>
                </a:solidFill>
                <a:latin typeface="Calibri"/>
              </a:rPr>
              <a:t>Fachdidaktische Begleitung zu PPS3: Englisch </a:t>
            </a:r>
          </a:p>
        </p:txBody>
      </p:sp>
      <p:sp>
        <p:nvSpPr>
          <p:cNvPr id="101" name="Abgerundetes Rechteck 100"/>
          <p:cNvSpPr/>
          <p:nvPr/>
        </p:nvSpPr>
        <p:spPr>
          <a:xfrm>
            <a:off x="683568" y="1871772"/>
            <a:ext cx="1354246"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2" name="Abgerundetes Rechteck 101"/>
          <p:cNvSpPr/>
          <p:nvPr/>
        </p:nvSpPr>
        <p:spPr>
          <a:xfrm>
            <a:off x="683568" y="2426002"/>
            <a:ext cx="1365366"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3" name="Abgerundetes Rechteck 102"/>
          <p:cNvSpPr/>
          <p:nvPr/>
        </p:nvSpPr>
        <p:spPr>
          <a:xfrm>
            <a:off x="2105136" y="1869511"/>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4" name="Abgerundetes Rechteck 103"/>
          <p:cNvSpPr/>
          <p:nvPr/>
        </p:nvSpPr>
        <p:spPr>
          <a:xfrm>
            <a:off x="2107414" y="2430128"/>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5" name="Abgerundetes Rechteck 104"/>
          <p:cNvSpPr/>
          <p:nvPr/>
        </p:nvSpPr>
        <p:spPr>
          <a:xfrm>
            <a:off x="2106984" y="5186836"/>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6" name="Abgerundetes Rechteck 105"/>
          <p:cNvSpPr/>
          <p:nvPr/>
        </p:nvSpPr>
        <p:spPr>
          <a:xfrm>
            <a:off x="2088403" y="5742493"/>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7" name="Abgerundetes Rechteck 106"/>
          <p:cNvSpPr/>
          <p:nvPr/>
        </p:nvSpPr>
        <p:spPr>
          <a:xfrm>
            <a:off x="3191368" y="5187122"/>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8" name="Abgerundetes Rechteck 107"/>
          <p:cNvSpPr/>
          <p:nvPr/>
        </p:nvSpPr>
        <p:spPr>
          <a:xfrm>
            <a:off x="3193646" y="5746616"/>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09" name="Abgerundetes Rechteck 108"/>
          <p:cNvSpPr/>
          <p:nvPr/>
        </p:nvSpPr>
        <p:spPr>
          <a:xfrm>
            <a:off x="2102857" y="4629063"/>
            <a:ext cx="1025904" cy="484353"/>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PPS 3: Englisch</a:t>
            </a:r>
          </a:p>
        </p:txBody>
      </p:sp>
      <p:sp>
        <p:nvSpPr>
          <p:cNvPr id="110" name="Abgerundetes Rechteck 109"/>
          <p:cNvSpPr/>
          <p:nvPr/>
        </p:nvSpPr>
        <p:spPr>
          <a:xfrm>
            <a:off x="683568" y="4082568"/>
            <a:ext cx="1358907"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726" b="1" dirty="0">
              <a:solidFill>
                <a:prstClr val="black"/>
              </a:solidFill>
              <a:latin typeface="Eras Light ITC" pitchFamily="34" charset="0"/>
            </a:endParaRPr>
          </a:p>
          <a:p>
            <a:pPr algn="ctr" defTabSz="851469"/>
            <a:r>
              <a:rPr lang="de-AT" sz="1000" b="1" dirty="0">
                <a:solidFill>
                  <a:prstClr val="black"/>
                </a:solidFill>
                <a:latin typeface="Calibri"/>
              </a:rPr>
              <a:t>Focus on Language </a:t>
            </a:r>
            <a:r>
              <a:rPr lang="de-AT" sz="1000" b="1" dirty="0" err="1">
                <a:solidFill>
                  <a:prstClr val="black"/>
                </a:solidFill>
                <a:latin typeface="Calibri"/>
              </a:rPr>
              <a:t>and</a:t>
            </a:r>
            <a:r>
              <a:rPr lang="de-AT" sz="1000" b="1" dirty="0">
                <a:solidFill>
                  <a:prstClr val="black"/>
                </a:solidFill>
                <a:latin typeface="Calibri"/>
              </a:rPr>
              <a:t> </a:t>
            </a:r>
            <a:r>
              <a:rPr lang="de-AT" sz="1000" b="1" dirty="0" err="1">
                <a:solidFill>
                  <a:prstClr val="black"/>
                </a:solidFill>
                <a:latin typeface="Calibri"/>
              </a:rPr>
              <a:t>the</a:t>
            </a:r>
            <a:r>
              <a:rPr lang="de-AT" sz="1000" b="1" dirty="0">
                <a:solidFill>
                  <a:prstClr val="black"/>
                </a:solidFill>
                <a:latin typeface="Calibri"/>
              </a:rPr>
              <a:t> </a:t>
            </a:r>
            <a:r>
              <a:rPr lang="de-AT" sz="1000" b="1" dirty="0" err="1">
                <a:solidFill>
                  <a:prstClr val="black"/>
                </a:solidFill>
                <a:latin typeface="Calibri"/>
              </a:rPr>
              <a:t>Learner</a:t>
            </a:r>
            <a:endParaRPr lang="de-AT" sz="1000" b="1" dirty="0">
              <a:solidFill>
                <a:prstClr val="black"/>
              </a:solidFill>
              <a:latin typeface="Calibri"/>
            </a:endParaRPr>
          </a:p>
          <a:p>
            <a:pPr algn="ctr" defTabSz="851469"/>
            <a:endParaRPr lang="de-AT" sz="847" dirty="0">
              <a:solidFill>
                <a:prstClr val="black"/>
              </a:solidFill>
              <a:latin typeface="Eras Light ITC" pitchFamily="34" charset="0"/>
            </a:endParaRPr>
          </a:p>
        </p:txBody>
      </p:sp>
      <p:sp>
        <p:nvSpPr>
          <p:cNvPr id="111" name="Abgerundetes Rechteck 110"/>
          <p:cNvSpPr/>
          <p:nvPr/>
        </p:nvSpPr>
        <p:spPr>
          <a:xfrm>
            <a:off x="683568" y="4634185"/>
            <a:ext cx="1363087"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Language </a:t>
            </a:r>
            <a:r>
              <a:rPr lang="de-AT" sz="1000" b="1" dirty="0" err="1">
                <a:solidFill>
                  <a:prstClr val="black"/>
                </a:solidFill>
                <a:latin typeface="Calibri"/>
              </a:rPr>
              <a:t>Testing</a:t>
            </a:r>
            <a:r>
              <a:rPr lang="de-AT" sz="1000" b="1" dirty="0">
                <a:solidFill>
                  <a:prstClr val="black"/>
                </a:solidFill>
                <a:latin typeface="Calibri"/>
              </a:rPr>
              <a:t> </a:t>
            </a:r>
            <a:r>
              <a:rPr lang="de-AT" sz="1000" b="1" dirty="0" err="1">
                <a:solidFill>
                  <a:prstClr val="black"/>
                </a:solidFill>
                <a:latin typeface="Calibri"/>
              </a:rPr>
              <a:t>and</a:t>
            </a:r>
            <a:r>
              <a:rPr lang="de-AT" sz="1000" b="1" dirty="0">
                <a:solidFill>
                  <a:prstClr val="black"/>
                </a:solidFill>
                <a:latin typeface="Calibri"/>
              </a:rPr>
              <a:t> </a:t>
            </a:r>
            <a:r>
              <a:rPr lang="de-AT" sz="1000" b="1" dirty="0" err="1">
                <a:solidFill>
                  <a:prstClr val="black"/>
                </a:solidFill>
                <a:latin typeface="Calibri"/>
              </a:rPr>
              <a:t>Assessment</a:t>
            </a:r>
            <a:endParaRPr lang="de-AT" sz="1000" b="1" dirty="0">
              <a:solidFill>
                <a:prstClr val="black"/>
              </a:solidFill>
              <a:latin typeface="Calibri"/>
            </a:endParaRPr>
          </a:p>
        </p:txBody>
      </p:sp>
      <p:sp>
        <p:nvSpPr>
          <p:cNvPr id="112" name="Abgerundetes Rechteck 111"/>
          <p:cNvSpPr/>
          <p:nvPr/>
        </p:nvSpPr>
        <p:spPr>
          <a:xfrm>
            <a:off x="683568" y="3516292"/>
            <a:ext cx="1354246"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Teaching </a:t>
            </a:r>
            <a:r>
              <a:rPr lang="de-AT" sz="1000" b="1" dirty="0" err="1">
                <a:solidFill>
                  <a:prstClr val="black"/>
                </a:solidFill>
                <a:latin typeface="Calibri"/>
              </a:rPr>
              <a:t>for</a:t>
            </a:r>
            <a:r>
              <a:rPr lang="de-AT" sz="1000" b="1" dirty="0">
                <a:solidFill>
                  <a:prstClr val="black"/>
                </a:solidFill>
                <a:latin typeface="Calibri"/>
              </a:rPr>
              <a:t> Competence </a:t>
            </a:r>
            <a:r>
              <a:rPr lang="de-AT" sz="1000" b="1" dirty="0" err="1">
                <a:solidFill>
                  <a:prstClr val="black"/>
                </a:solidFill>
                <a:latin typeface="Calibri"/>
              </a:rPr>
              <a:t>Across</a:t>
            </a:r>
            <a:r>
              <a:rPr lang="de-AT" sz="1000" b="1" dirty="0">
                <a:solidFill>
                  <a:prstClr val="black"/>
                </a:solidFill>
                <a:latin typeface="Calibri"/>
              </a:rPr>
              <a:t> </a:t>
            </a:r>
            <a:r>
              <a:rPr lang="de-AT" sz="1000" b="1" dirty="0" err="1">
                <a:solidFill>
                  <a:prstClr val="black"/>
                </a:solidFill>
                <a:latin typeface="Calibri"/>
              </a:rPr>
              <a:t>the</a:t>
            </a:r>
            <a:r>
              <a:rPr lang="de-AT" sz="1000" b="1" dirty="0">
                <a:solidFill>
                  <a:prstClr val="black"/>
                </a:solidFill>
                <a:latin typeface="Calibri"/>
              </a:rPr>
              <a:t> Language Skills</a:t>
            </a:r>
          </a:p>
        </p:txBody>
      </p:sp>
      <p:sp>
        <p:nvSpPr>
          <p:cNvPr id="113" name="Abgerundetes Rechteck 112"/>
          <p:cNvSpPr/>
          <p:nvPr/>
        </p:nvSpPr>
        <p:spPr>
          <a:xfrm>
            <a:off x="683568" y="5739201"/>
            <a:ext cx="1364935" cy="48435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Calibri"/>
              </a:rPr>
              <a:t>Language Education </a:t>
            </a:r>
            <a:r>
              <a:rPr lang="de-AT" sz="1000" b="1" dirty="0" err="1">
                <a:solidFill>
                  <a:prstClr val="black"/>
                </a:solidFill>
                <a:latin typeface="Calibri"/>
              </a:rPr>
              <a:t>for</a:t>
            </a:r>
            <a:r>
              <a:rPr lang="de-AT" sz="1000" b="1" dirty="0">
                <a:solidFill>
                  <a:prstClr val="black"/>
                </a:solidFill>
                <a:latin typeface="Calibri"/>
              </a:rPr>
              <a:t> </a:t>
            </a:r>
            <a:r>
              <a:rPr lang="de-AT" sz="1000" b="1" dirty="0" err="1">
                <a:solidFill>
                  <a:prstClr val="black"/>
                </a:solidFill>
                <a:latin typeface="Calibri"/>
              </a:rPr>
              <a:t>Specific</a:t>
            </a:r>
            <a:r>
              <a:rPr lang="de-AT" sz="1000" b="1" dirty="0">
                <a:solidFill>
                  <a:prstClr val="black"/>
                </a:solidFill>
                <a:latin typeface="Calibri"/>
              </a:rPr>
              <a:t> </a:t>
            </a:r>
            <a:r>
              <a:rPr lang="de-AT" sz="1000" b="1" dirty="0" err="1">
                <a:solidFill>
                  <a:prstClr val="black"/>
                </a:solidFill>
                <a:latin typeface="Calibri"/>
              </a:rPr>
              <a:t>Contexts</a:t>
            </a:r>
            <a:endParaRPr lang="de-AT" sz="1000" b="1" dirty="0">
              <a:solidFill>
                <a:prstClr val="black"/>
              </a:solidFill>
              <a:latin typeface="Calibri"/>
            </a:endParaRPr>
          </a:p>
        </p:txBody>
      </p:sp>
      <p:sp>
        <p:nvSpPr>
          <p:cNvPr id="114" name="Abgerundetes Rechteck 113"/>
          <p:cNvSpPr/>
          <p:nvPr/>
        </p:nvSpPr>
        <p:spPr>
          <a:xfrm>
            <a:off x="3195494" y="1869511"/>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15" name="Abgerundetes Rechteck 114"/>
          <p:cNvSpPr/>
          <p:nvPr/>
        </p:nvSpPr>
        <p:spPr>
          <a:xfrm>
            <a:off x="3197773" y="2430128"/>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16" name="Abgerundetes Rechteck 115"/>
          <p:cNvSpPr/>
          <p:nvPr/>
        </p:nvSpPr>
        <p:spPr>
          <a:xfrm>
            <a:off x="3193646" y="2970400"/>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117" name="Titel 1"/>
          <p:cNvSpPr txBox="1">
            <a:spLocks/>
          </p:cNvSpPr>
          <p:nvPr/>
        </p:nvSpPr>
        <p:spPr>
          <a:xfrm>
            <a:off x="810710" y="447898"/>
            <a:ext cx="6852660" cy="542838"/>
          </a:xfrm>
          <a:prstGeom prst="rect">
            <a:avLst/>
          </a:prstGeom>
        </p:spPr>
        <p:txBody>
          <a:bodyPr vert="horz" lIns="55290" tIns="27645" rIns="55290" bIns="27645" rtlCol="0" anchor="ctr">
            <a:normAutofit fontScale="97500"/>
          </a:bodyPr>
          <a:lstStyle/>
          <a:p>
            <a:pPr algn="ctr" defTabSz="552938">
              <a:spcBef>
                <a:spcPct val="0"/>
              </a:spcBef>
              <a:defRPr/>
            </a:pPr>
            <a:r>
              <a:rPr lang="de-AT" sz="2661" dirty="0">
                <a:solidFill>
                  <a:prstClr val="black"/>
                </a:solidFill>
                <a:latin typeface="Calibri"/>
              </a:rPr>
              <a:t>Fachdidaktik Englisch</a:t>
            </a:r>
          </a:p>
        </p:txBody>
      </p:sp>
      <p:pic>
        <p:nvPicPr>
          <p:cNvPr id="118" name="Grafik 117" descr="pnf-Signet-CMYK.tif"/>
          <p:cNvPicPr>
            <a:picLocks noChangeAspect="1"/>
          </p:cNvPicPr>
          <p:nvPr/>
        </p:nvPicPr>
        <p:blipFill>
          <a:blip r:embed="rId3" cstate="print"/>
          <a:stretch>
            <a:fillRect/>
          </a:stretch>
        </p:blipFill>
        <p:spPr>
          <a:xfrm>
            <a:off x="683568" y="229120"/>
            <a:ext cx="939369" cy="934702"/>
          </a:xfrm>
          <a:prstGeom prst="rect">
            <a:avLst/>
          </a:prstGeom>
        </p:spPr>
      </p:pic>
      <p:graphicFrame>
        <p:nvGraphicFramePr>
          <p:cNvPr id="132" name="Tabelle 131"/>
          <p:cNvGraphicFramePr>
            <a:graphicFrameLocks noGrp="1"/>
          </p:cNvGraphicFramePr>
          <p:nvPr>
            <p:extLst>
              <p:ext uri="{D42A27DB-BD31-4B8C-83A1-F6EECF244321}">
                <p14:modId xmlns:p14="http://schemas.microsoft.com/office/powerpoint/2010/main" val="3980037753"/>
              </p:ext>
            </p:extLst>
          </p:nvPr>
        </p:nvGraphicFramePr>
        <p:xfrm>
          <a:off x="4904855" y="1513222"/>
          <a:ext cx="3570316" cy="2690235"/>
        </p:xfrm>
        <a:graphic>
          <a:graphicData uri="http://schemas.openxmlformats.org/drawingml/2006/table">
            <a:tbl>
              <a:tblPr firstRow="1" bandRow="1">
                <a:tableStyleId>{5C22544A-7EE6-4342-B048-85BDC9FD1C3A}</a:tableStyleId>
              </a:tblPr>
              <a:tblGrid>
                <a:gridCol w="401661">
                  <a:extLst>
                    <a:ext uri="{9D8B030D-6E8A-4147-A177-3AD203B41FA5}">
                      <a16:colId xmlns:a16="http://schemas.microsoft.com/office/drawing/2014/main" val="20000"/>
                    </a:ext>
                  </a:extLst>
                </a:gridCol>
                <a:gridCol w="1078714">
                  <a:extLst>
                    <a:ext uri="{9D8B030D-6E8A-4147-A177-3AD203B41FA5}">
                      <a16:colId xmlns:a16="http://schemas.microsoft.com/office/drawing/2014/main" val="20001"/>
                    </a:ext>
                  </a:extLst>
                </a:gridCol>
                <a:gridCol w="1088511">
                  <a:extLst>
                    <a:ext uri="{9D8B030D-6E8A-4147-A177-3AD203B41FA5}">
                      <a16:colId xmlns:a16="http://schemas.microsoft.com/office/drawing/2014/main" val="20002"/>
                    </a:ext>
                  </a:extLst>
                </a:gridCol>
                <a:gridCol w="1001430">
                  <a:extLst>
                    <a:ext uri="{9D8B030D-6E8A-4147-A177-3AD203B41FA5}">
                      <a16:colId xmlns:a16="http://schemas.microsoft.com/office/drawing/2014/main" val="20003"/>
                    </a:ext>
                  </a:extLst>
                </a:gridCol>
              </a:tblGrid>
              <a:tr h="477879">
                <a:tc>
                  <a:txBody>
                    <a:bodyPr/>
                    <a:lstStyle/>
                    <a:p>
                      <a:pPr algn="l"/>
                      <a:endParaRPr lang="de-AT" sz="1000" b="0" dirty="0">
                        <a:solidFill>
                          <a:schemeClr val="tx1"/>
                        </a:solidFill>
                        <a:latin typeface="Eras Demi ITC" pitchFamily="34" charset="0"/>
                      </a:endParaRPr>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r>
                        <a:rPr lang="de-AT" sz="1400" b="1" dirty="0">
                          <a:solidFill>
                            <a:schemeClr val="tx1"/>
                          </a:solidFill>
                          <a:latin typeface="+mj-lt"/>
                        </a:rPr>
                        <a:t>Master (4 Semester)</a:t>
                      </a:r>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3089">
                <a:tc>
                  <a:txBody>
                    <a:bodyPr/>
                    <a:lstStyle/>
                    <a:p>
                      <a:pPr algn="l"/>
                      <a:r>
                        <a:rPr lang="de-AT" sz="1000" dirty="0">
                          <a:latin typeface="Eras Medium ITC" pitchFamily="34" charset="0"/>
                        </a:rPr>
                        <a:t>1</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3089">
                <a:tc>
                  <a:txBody>
                    <a:bodyPr/>
                    <a:lstStyle/>
                    <a:p>
                      <a:pPr algn="l"/>
                      <a:r>
                        <a:rPr lang="de-AT" sz="1000" dirty="0">
                          <a:latin typeface="Eras Medium ITC" pitchFamily="34" charset="0"/>
                        </a:rPr>
                        <a:t>2</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3089">
                <a:tc>
                  <a:txBody>
                    <a:bodyPr/>
                    <a:lstStyle/>
                    <a:p>
                      <a:pPr algn="l"/>
                      <a:r>
                        <a:rPr lang="de-AT" sz="1000" dirty="0">
                          <a:latin typeface="Eras Medium ITC" pitchFamily="34" charset="0"/>
                        </a:rPr>
                        <a:t>3</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3089">
                <a:tc>
                  <a:txBody>
                    <a:bodyPr/>
                    <a:lstStyle/>
                    <a:p>
                      <a:pPr algn="l"/>
                      <a:r>
                        <a:rPr lang="de-AT" sz="1000" dirty="0">
                          <a:latin typeface="Eras Medium ITC" pitchFamily="34" charset="0"/>
                        </a:rPr>
                        <a:t>4</a:t>
                      </a:r>
                    </a:p>
                  </a:txBody>
                  <a:tcPr marL="55290" marR="55290" marT="27645" marB="27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AT" sz="1000" dirty="0"/>
                    </a:p>
                  </a:txBody>
                  <a:tcPr marL="55290" marR="55290" marT="27645" marB="276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37" name="Abgerundetes Rechteck 136"/>
          <p:cNvSpPr/>
          <p:nvPr/>
        </p:nvSpPr>
        <p:spPr>
          <a:xfrm>
            <a:off x="5309334" y="1897476"/>
            <a:ext cx="1998970" cy="486554"/>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err="1">
                <a:solidFill>
                  <a:prstClr val="black"/>
                </a:solidFill>
                <a:latin typeface="Calibri"/>
              </a:rPr>
              <a:t>Current</a:t>
            </a:r>
            <a:r>
              <a:rPr lang="de-AT" sz="1000" b="1" dirty="0">
                <a:solidFill>
                  <a:prstClr val="black"/>
                </a:solidFill>
                <a:latin typeface="Calibri"/>
              </a:rPr>
              <a:t> </a:t>
            </a:r>
            <a:r>
              <a:rPr lang="de-AT" sz="1000" b="1" dirty="0" err="1">
                <a:solidFill>
                  <a:prstClr val="black"/>
                </a:solidFill>
                <a:latin typeface="Calibri"/>
              </a:rPr>
              <a:t>Developments</a:t>
            </a:r>
            <a:r>
              <a:rPr lang="de-AT" sz="1000" b="1" dirty="0">
                <a:solidFill>
                  <a:prstClr val="black"/>
                </a:solidFill>
                <a:latin typeface="Calibri"/>
              </a:rPr>
              <a:t> in </a:t>
            </a:r>
            <a:r>
              <a:rPr lang="de-AT" sz="1000" b="1" dirty="0" err="1">
                <a:solidFill>
                  <a:prstClr val="black"/>
                </a:solidFill>
                <a:latin typeface="Calibri"/>
              </a:rPr>
              <a:t>the</a:t>
            </a:r>
            <a:r>
              <a:rPr lang="de-AT" sz="1000" b="1" dirty="0">
                <a:solidFill>
                  <a:prstClr val="black"/>
                </a:solidFill>
                <a:latin typeface="Calibri"/>
              </a:rPr>
              <a:t> Research </a:t>
            </a:r>
            <a:r>
              <a:rPr lang="de-AT" sz="1000" b="1" dirty="0" err="1">
                <a:solidFill>
                  <a:prstClr val="black"/>
                </a:solidFill>
                <a:latin typeface="Calibri"/>
              </a:rPr>
              <a:t>of</a:t>
            </a:r>
            <a:r>
              <a:rPr lang="de-AT" sz="1000" b="1" dirty="0">
                <a:solidFill>
                  <a:prstClr val="black"/>
                </a:solidFill>
                <a:latin typeface="Calibri"/>
              </a:rPr>
              <a:t> </a:t>
            </a:r>
            <a:r>
              <a:rPr lang="de-AT" sz="1000" b="1" dirty="0" err="1">
                <a:solidFill>
                  <a:prstClr val="black"/>
                </a:solidFill>
                <a:latin typeface="Calibri"/>
              </a:rPr>
              <a:t>Foreign</a:t>
            </a:r>
            <a:r>
              <a:rPr lang="de-AT" sz="1000" b="1" dirty="0">
                <a:solidFill>
                  <a:prstClr val="black"/>
                </a:solidFill>
                <a:latin typeface="Calibri"/>
              </a:rPr>
              <a:t> Language Learning &amp; Teaching</a:t>
            </a:r>
          </a:p>
        </p:txBody>
      </p:sp>
      <p:sp>
        <p:nvSpPr>
          <p:cNvPr id="138" name="Abgerundetes Rechteck 137"/>
          <p:cNvSpPr/>
          <p:nvPr/>
        </p:nvSpPr>
        <p:spPr>
          <a:xfrm>
            <a:off x="5309334" y="2448654"/>
            <a:ext cx="1998970" cy="48510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err="1">
                <a:solidFill>
                  <a:prstClr val="black"/>
                </a:solidFill>
                <a:latin typeface="Calibri"/>
              </a:rPr>
              <a:t>Researching</a:t>
            </a:r>
            <a:r>
              <a:rPr lang="de-AT" sz="1000" b="1" dirty="0">
                <a:solidFill>
                  <a:prstClr val="black"/>
                </a:solidFill>
                <a:latin typeface="Calibri"/>
              </a:rPr>
              <a:t> </a:t>
            </a:r>
            <a:r>
              <a:rPr lang="de-AT" sz="1000" b="1" dirty="0" err="1">
                <a:solidFill>
                  <a:prstClr val="black"/>
                </a:solidFill>
                <a:latin typeface="Calibri"/>
              </a:rPr>
              <a:t>Foreign</a:t>
            </a:r>
            <a:r>
              <a:rPr lang="de-AT" sz="1000" b="1" dirty="0">
                <a:solidFill>
                  <a:prstClr val="black"/>
                </a:solidFill>
                <a:latin typeface="Calibri"/>
              </a:rPr>
              <a:t> Language Learning </a:t>
            </a:r>
            <a:r>
              <a:rPr lang="de-AT" sz="1000" b="1" dirty="0" err="1">
                <a:solidFill>
                  <a:prstClr val="black"/>
                </a:solidFill>
                <a:latin typeface="Calibri"/>
              </a:rPr>
              <a:t>and</a:t>
            </a:r>
            <a:r>
              <a:rPr lang="de-AT" sz="1000" b="1" dirty="0">
                <a:solidFill>
                  <a:prstClr val="black"/>
                </a:solidFill>
                <a:latin typeface="Calibri"/>
              </a:rPr>
              <a:t> Teaching</a:t>
            </a:r>
          </a:p>
        </p:txBody>
      </p:sp>
      <p:sp>
        <p:nvSpPr>
          <p:cNvPr id="145" name="Abgerundetes Rechteck 144"/>
          <p:cNvSpPr/>
          <p:nvPr/>
        </p:nvSpPr>
        <p:spPr>
          <a:xfrm>
            <a:off x="4904855" y="4289343"/>
            <a:ext cx="3178451" cy="19593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847" dirty="0">
                <a:solidFill>
                  <a:prstClr val="black"/>
                </a:solidFill>
                <a:latin typeface="Eras Light ITC" pitchFamily="34" charset="0"/>
              </a:rPr>
              <a:t>Raum für Bild / Kommentar</a:t>
            </a:r>
          </a:p>
        </p:txBody>
      </p:sp>
      <p:sp>
        <p:nvSpPr>
          <p:cNvPr id="44" name="Abgerundetes Rechteck 113"/>
          <p:cNvSpPr/>
          <p:nvPr/>
        </p:nvSpPr>
        <p:spPr>
          <a:xfrm>
            <a:off x="3196891" y="1870634"/>
            <a:ext cx="1025904" cy="48435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endParaRPr lang="de-AT" sz="847" dirty="0">
              <a:solidFill>
                <a:prstClr val="black"/>
              </a:solidFill>
              <a:latin typeface="Eras Light ITC" pitchFamily="34" charset="0"/>
            </a:endParaRPr>
          </a:p>
        </p:txBody>
      </p:sp>
      <p:sp>
        <p:nvSpPr>
          <p:cNvPr id="45" name="Abgerundetes Rechteck 113"/>
          <p:cNvSpPr/>
          <p:nvPr/>
        </p:nvSpPr>
        <p:spPr>
          <a:xfrm>
            <a:off x="5309334" y="3010554"/>
            <a:ext cx="1998970" cy="484353"/>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mj-lt"/>
              </a:rPr>
              <a:t>PPS4: Englisch</a:t>
            </a:r>
          </a:p>
        </p:txBody>
      </p:sp>
      <p:pic>
        <p:nvPicPr>
          <p:cNvPr id="2" name="Picture 1"/>
          <p:cNvPicPr>
            <a:picLocks noChangeAspect="1"/>
          </p:cNvPicPr>
          <p:nvPr/>
        </p:nvPicPr>
        <p:blipFill>
          <a:blip r:embed="rId4"/>
          <a:stretch>
            <a:fillRect/>
          </a:stretch>
        </p:blipFill>
        <p:spPr>
          <a:xfrm>
            <a:off x="5309334" y="3559531"/>
            <a:ext cx="1548125" cy="492917"/>
          </a:xfrm>
          <a:prstGeom prst="rect">
            <a:avLst/>
          </a:prstGeom>
          <a:solidFill>
            <a:schemeClr val="accent2">
              <a:lumMod val="60000"/>
              <a:lumOff val="40000"/>
            </a:schemeClr>
          </a:solidFill>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872" y="4382649"/>
            <a:ext cx="2876417" cy="1772707"/>
          </a:xfrm>
          <a:prstGeom prst="rect">
            <a:avLst/>
          </a:prstGeom>
          <a:effectLst>
            <a:softEdge rad="63500"/>
          </a:effectLst>
        </p:spPr>
      </p:pic>
      <p:sp>
        <p:nvSpPr>
          <p:cNvPr id="39" name="Abgerundetes Rechteck 113"/>
          <p:cNvSpPr/>
          <p:nvPr/>
        </p:nvSpPr>
        <p:spPr>
          <a:xfrm>
            <a:off x="5309334" y="3559531"/>
            <a:ext cx="1998970" cy="484353"/>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469"/>
            <a:r>
              <a:rPr lang="de-AT" sz="1000" b="1" dirty="0">
                <a:solidFill>
                  <a:prstClr val="black"/>
                </a:solidFill>
                <a:latin typeface="+mj-lt"/>
              </a:rPr>
              <a:t>Fachdidaktische Begleitung zu PPS 4</a:t>
            </a:r>
          </a:p>
        </p:txBody>
      </p:sp>
    </p:spTree>
    <p:extLst>
      <p:ext uri="{BB962C8B-B14F-4D97-AF65-F5344CB8AC3E}">
        <p14:creationId xmlns:p14="http://schemas.microsoft.com/office/powerpoint/2010/main" val="302406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408262"/>
          </a:xfrm>
        </p:spPr>
        <p:txBody>
          <a:bodyPr/>
          <a:lstStyle/>
          <a:p>
            <a:r>
              <a:rPr lang="de-DE" sz="2800" b="1" dirty="0">
                <a:solidFill>
                  <a:schemeClr val="accent2"/>
                </a:solidFill>
              </a:rPr>
              <a:t>ENE.001: Introduction to Communicative Language Teaching</a:t>
            </a:r>
            <a:br>
              <a:rPr lang="de-DE" sz="3200" b="1" dirty="0">
                <a:solidFill>
                  <a:schemeClr val="accent2"/>
                </a:solidFill>
              </a:rPr>
            </a:br>
            <a:endParaRPr lang="en-US" sz="2800" dirty="0">
              <a:solidFill>
                <a:schemeClr val="accent2"/>
              </a:solidFill>
            </a:endParaRPr>
          </a:p>
        </p:txBody>
      </p:sp>
      <p:sp>
        <p:nvSpPr>
          <p:cNvPr id="4" name="Rectangle: Rounded Corners 3">
            <a:extLst>
              <a:ext uri="{FF2B5EF4-FFF2-40B4-BE49-F238E27FC236}">
                <a16:creationId xmlns:a16="http://schemas.microsoft.com/office/drawing/2014/main" id="{BEA87E68-0719-45BF-B873-72B3196BF510}"/>
              </a:ext>
            </a:extLst>
          </p:cNvPr>
          <p:cNvSpPr/>
          <p:nvPr/>
        </p:nvSpPr>
        <p:spPr>
          <a:xfrm>
            <a:off x="1691680" y="2348880"/>
            <a:ext cx="14401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1D7D59C-0CCD-4F95-A4CD-A3DE349268F0}"/>
              </a:ext>
            </a:extLst>
          </p:cNvPr>
          <p:cNvSpPr/>
          <p:nvPr/>
        </p:nvSpPr>
        <p:spPr>
          <a:xfrm>
            <a:off x="5868144" y="2780928"/>
            <a:ext cx="79208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5B48BB7-634E-445B-B6FF-DA7290C579E6}"/>
              </a:ext>
            </a:extLst>
          </p:cNvPr>
          <p:cNvSpPr/>
          <p:nvPr/>
        </p:nvSpPr>
        <p:spPr>
          <a:xfrm>
            <a:off x="4572000" y="3501008"/>
            <a:ext cx="72008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87872CA-CD9C-49A8-92DE-98C3F72E68D4}"/>
              </a:ext>
            </a:extLst>
          </p:cNvPr>
          <p:cNvSpPr/>
          <p:nvPr/>
        </p:nvSpPr>
        <p:spPr>
          <a:xfrm>
            <a:off x="5868144" y="3861048"/>
            <a:ext cx="230425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C51A116-4701-424C-8333-B0F6C6ABAD6A}"/>
              </a:ext>
            </a:extLst>
          </p:cNvPr>
          <p:cNvSpPr/>
          <p:nvPr/>
        </p:nvSpPr>
        <p:spPr>
          <a:xfrm>
            <a:off x="1115616" y="4221088"/>
            <a:ext cx="2808312"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ED40789-EF6A-4B98-8526-2E3674D1C890}"/>
              </a:ext>
            </a:extLst>
          </p:cNvPr>
          <p:cNvSpPr/>
          <p:nvPr/>
        </p:nvSpPr>
        <p:spPr>
          <a:xfrm>
            <a:off x="5292080" y="4581128"/>
            <a:ext cx="216024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2096852"/>
            <a:ext cx="7467600" cy="4392488"/>
          </a:xfrm>
        </p:spPr>
        <p:txBody>
          <a:bodyPr>
            <a:normAutofit lnSpcReduction="10000"/>
          </a:bodyPr>
          <a:lstStyle/>
          <a:p>
            <a:pPr lvl="0"/>
            <a:r>
              <a:rPr lang="de-AT" dirty="0"/>
              <a:t>Gr</a:t>
            </a:r>
            <a:r>
              <a:rPr lang="de-DE" dirty="0"/>
              <a:t>undlegende Vertrautheit mit zentralen Theorien und </a:t>
            </a:r>
            <a:r>
              <a:rPr lang="de-DE" dirty="0">
                <a:solidFill>
                  <a:schemeClr val="accent2"/>
                </a:solidFill>
              </a:rPr>
              <a:t>Methoden</a:t>
            </a:r>
            <a:r>
              <a:rPr lang="de-DE" dirty="0"/>
              <a:t> des Fremdsprachen­unterrichts</a:t>
            </a:r>
            <a:endParaRPr lang="en-US" dirty="0"/>
          </a:p>
          <a:p>
            <a:pPr lvl="0"/>
            <a:r>
              <a:rPr lang="de-DE" dirty="0"/>
              <a:t>Grundsätzliche Vertrautheit mit den </a:t>
            </a:r>
            <a:r>
              <a:rPr lang="de-DE" dirty="0">
                <a:solidFill>
                  <a:schemeClr val="accent2"/>
                </a:solidFill>
              </a:rPr>
              <a:t>Zielen</a:t>
            </a:r>
            <a:r>
              <a:rPr lang="de-DE" dirty="0"/>
              <a:t>, Konzepten und Verfahren kommunikativen Sprachenunterrichts (z. B. </a:t>
            </a:r>
            <a:r>
              <a:rPr lang="de-DE" dirty="0">
                <a:solidFill>
                  <a:schemeClr val="accent2"/>
                </a:solidFill>
              </a:rPr>
              <a:t>GERS</a:t>
            </a:r>
            <a:r>
              <a:rPr lang="de-DE" dirty="0"/>
              <a:t>)</a:t>
            </a:r>
            <a:endParaRPr lang="en-US" dirty="0"/>
          </a:p>
          <a:p>
            <a:pPr lvl="0"/>
            <a:r>
              <a:rPr lang="de-DE" dirty="0"/>
              <a:t>Vertrautheit mit Fragestellungen der </a:t>
            </a:r>
            <a:r>
              <a:rPr lang="de-DE" dirty="0">
                <a:solidFill>
                  <a:schemeClr val="accent2"/>
                </a:solidFill>
              </a:rPr>
              <a:t>Sprachlehr- und Sprachlernforschung </a:t>
            </a:r>
            <a:r>
              <a:rPr lang="de-DE" dirty="0">
                <a:solidFill>
                  <a:schemeClr val="tx1"/>
                </a:solidFill>
              </a:rPr>
              <a:t>i</a:t>
            </a:r>
            <a:r>
              <a:rPr lang="de-DE" dirty="0"/>
              <a:t>m Überblick</a:t>
            </a:r>
            <a:endParaRPr lang="en-US" dirty="0"/>
          </a:p>
          <a:p>
            <a:pPr lvl="0"/>
            <a:r>
              <a:rPr lang="de-DE" dirty="0"/>
              <a:t>Kennenlernen von Modellen zur </a:t>
            </a:r>
            <a:r>
              <a:rPr lang="de-DE" dirty="0">
                <a:solidFill>
                  <a:schemeClr val="accent2"/>
                </a:solidFill>
              </a:rPr>
              <a:t>Differenzierung</a:t>
            </a:r>
            <a:r>
              <a:rPr lang="de-DE" dirty="0"/>
              <a:t> von Lernangeboten</a:t>
            </a:r>
            <a:endParaRPr lang="en-US" dirty="0"/>
          </a:p>
          <a:p>
            <a:pPr lvl="0"/>
            <a:r>
              <a:rPr lang="de-DE" dirty="0"/>
              <a:t>Grundsätzliche Vertrautheit mit aktuellen Herausforderungen an den Fremdsprachenunterricht (inkl. der Mehrsprachigkeitsdidaktik)</a:t>
            </a:r>
            <a:endParaRPr lang="en-US" dirty="0"/>
          </a:p>
          <a:p>
            <a:pPr marL="0" indent="0">
              <a:buNone/>
            </a:pPr>
            <a:endParaRPr lang="en-US" dirty="0"/>
          </a:p>
        </p:txBody>
      </p:sp>
    </p:spTree>
    <p:extLst>
      <p:ext uri="{BB962C8B-B14F-4D97-AF65-F5344CB8AC3E}">
        <p14:creationId xmlns:p14="http://schemas.microsoft.com/office/powerpoint/2010/main" val="9866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52351"/>
            <a:ext cx="8260672" cy="1008112"/>
          </a:xfrm>
        </p:spPr>
        <p:txBody>
          <a:bodyPr>
            <a:normAutofit fontScale="90000"/>
          </a:bodyPr>
          <a:lstStyle/>
          <a:p>
            <a:r>
              <a:rPr lang="de-DE" sz="3600" b="1" dirty="0">
                <a:solidFill>
                  <a:schemeClr val="accent2"/>
                </a:solidFill>
              </a:rPr>
              <a:t>  ENE.002:  Teaching for Competence Across the Language Skills</a:t>
            </a:r>
            <a:br>
              <a:rPr lang="de-DE" sz="3600" dirty="0">
                <a:solidFill>
                  <a:schemeClr val="accent2"/>
                </a:solidFill>
              </a:rPr>
            </a:br>
            <a:endParaRPr lang="en-US" sz="2700" dirty="0">
              <a:solidFill>
                <a:schemeClr val="accent2"/>
              </a:solidFill>
            </a:endParaRPr>
          </a:p>
        </p:txBody>
      </p:sp>
      <p:sp>
        <p:nvSpPr>
          <p:cNvPr id="3" name="Content Placeholder 2"/>
          <p:cNvSpPr>
            <a:spLocks noGrp="1"/>
          </p:cNvSpPr>
          <p:nvPr>
            <p:ph idx="1"/>
          </p:nvPr>
        </p:nvSpPr>
        <p:spPr>
          <a:xfrm>
            <a:off x="323528" y="1412776"/>
            <a:ext cx="7467600" cy="5040559"/>
          </a:xfrm>
          <a:noFill/>
        </p:spPr>
        <p:txBody>
          <a:bodyPr>
            <a:normAutofit lnSpcReduction="10000"/>
          </a:bodyPr>
          <a:lstStyle/>
          <a:p>
            <a:pPr lvl="0"/>
            <a:r>
              <a:rPr lang="de-DE" dirty="0"/>
              <a:t>Kennenlernen, Anwenden und Entwickeln von Übungstypen zur Förderung rezeptiver und produktiver </a:t>
            </a:r>
            <a:r>
              <a:rPr lang="de-DE" b="1" dirty="0"/>
              <a:t>Fertigkeiten </a:t>
            </a:r>
            <a:r>
              <a:rPr lang="de-DE" dirty="0"/>
              <a:t>(Hören, Lesen, Schreiben, Sprechen)</a:t>
            </a:r>
            <a:endParaRPr lang="en-US" dirty="0"/>
          </a:p>
          <a:p>
            <a:pPr lvl="0"/>
            <a:r>
              <a:rPr lang="de-DE" dirty="0"/>
              <a:t>Grundsätzliche Vertrautheit mit den </a:t>
            </a:r>
            <a:r>
              <a:rPr lang="de-DE" b="1" dirty="0"/>
              <a:t>Lehrplänen</a:t>
            </a:r>
            <a:r>
              <a:rPr lang="de-DE" dirty="0"/>
              <a:t> für den Englischunterricht der Sekundarstufe; Aussprache- und Wortschatzvermittlung</a:t>
            </a:r>
            <a:endParaRPr lang="en-US" dirty="0"/>
          </a:p>
          <a:p>
            <a:pPr lvl="0"/>
            <a:r>
              <a:rPr lang="de-DE" dirty="0"/>
              <a:t>Vermitteln </a:t>
            </a:r>
            <a:r>
              <a:rPr lang="de-DE" b="1" dirty="0"/>
              <a:t>grammatikalischer Kompetenzen</a:t>
            </a:r>
            <a:endParaRPr lang="en-US" b="1" dirty="0"/>
          </a:p>
          <a:p>
            <a:pPr lvl="0"/>
            <a:r>
              <a:rPr lang="de-DE" dirty="0"/>
              <a:t>Kennenlernen, Anwenden und Entwickeln von Aufgabenstellungen zur </a:t>
            </a:r>
            <a:r>
              <a:rPr lang="de-DE" b="1" dirty="0"/>
              <a:t>Differenzierung</a:t>
            </a:r>
            <a:r>
              <a:rPr lang="de-DE" dirty="0"/>
              <a:t> von Lernangeboten</a:t>
            </a:r>
            <a:endParaRPr lang="en-US" dirty="0"/>
          </a:p>
          <a:p>
            <a:pPr lvl="0"/>
            <a:r>
              <a:rPr lang="de-DE" dirty="0"/>
              <a:t>Vermitteln grundsätzlicher Kompetenzen zur </a:t>
            </a:r>
            <a:r>
              <a:rPr lang="de-DE" b="1" dirty="0"/>
              <a:t>Beurteilung </a:t>
            </a:r>
            <a:r>
              <a:rPr lang="de-DE" dirty="0"/>
              <a:t>mündlicher und schriftlicher LernerInnen­leistungen</a:t>
            </a:r>
            <a:endParaRPr lang="en-US" dirty="0"/>
          </a:p>
        </p:txBody>
      </p:sp>
      <p:sp>
        <p:nvSpPr>
          <p:cNvPr id="4" name="Rectangle: Rounded Corners 3">
            <a:extLst>
              <a:ext uri="{FF2B5EF4-FFF2-40B4-BE49-F238E27FC236}">
                <a16:creationId xmlns:a16="http://schemas.microsoft.com/office/drawing/2014/main" id="{2F5A6AE7-58E4-4057-931E-2DD1484CAF55}"/>
              </a:ext>
            </a:extLst>
          </p:cNvPr>
          <p:cNvSpPr/>
          <p:nvPr/>
        </p:nvSpPr>
        <p:spPr>
          <a:xfrm>
            <a:off x="6996179" y="1412776"/>
            <a:ext cx="208823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2400" dirty="0">
                <a:ln w="0"/>
                <a:solidFill>
                  <a:schemeClr val="tx1"/>
                </a:solidFill>
                <a:effectLst>
                  <a:outerShdw blurRad="38100" dist="19050" dir="2700000" algn="tl" rotWithShape="0">
                    <a:schemeClr val="dk1">
                      <a:alpha val="40000"/>
                    </a:schemeClr>
                  </a:outerShdw>
                </a:effectLst>
              </a:rPr>
              <a:t>skills</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5" name="Rectangle: Rounded Corners 4">
            <a:extLst>
              <a:ext uri="{FF2B5EF4-FFF2-40B4-BE49-F238E27FC236}">
                <a16:creationId xmlns:a16="http://schemas.microsoft.com/office/drawing/2014/main" id="{D9BD1600-53B2-4367-9C2D-DF14F8084499}"/>
              </a:ext>
            </a:extLst>
          </p:cNvPr>
          <p:cNvSpPr/>
          <p:nvPr/>
        </p:nvSpPr>
        <p:spPr>
          <a:xfrm>
            <a:off x="6996179" y="2475129"/>
            <a:ext cx="208823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curriculum</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B71C93AC-ECD3-44D8-AC02-73FB167E3187}"/>
              </a:ext>
            </a:extLst>
          </p:cNvPr>
          <p:cNvSpPr/>
          <p:nvPr/>
        </p:nvSpPr>
        <p:spPr>
          <a:xfrm>
            <a:off x="6996179" y="3514476"/>
            <a:ext cx="208823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vocab and grammar</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7" name="Rectangle: Rounded Corners 6">
            <a:extLst>
              <a:ext uri="{FF2B5EF4-FFF2-40B4-BE49-F238E27FC236}">
                <a16:creationId xmlns:a16="http://schemas.microsoft.com/office/drawing/2014/main" id="{665371AE-0A4B-456D-BFF4-E7D20D6FD7EA}"/>
              </a:ext>
            </a:extLst>
          </p:cNvPr>
          <p:cNvSpPr/>
          <p:nvPr/>
        </p:nvSpPr>
        <p:spPr>
          <a:xfrm>
            <a:off x="6971372" y="4517399"/>
            <a:ext cx="208823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200" dirty="0">
                <a:ln w="0"/>
                <a:solidFill>
                  <a:schemeClr val="tx1"/>
                </a:solidFill>
                <a:effectLst>
                  <a:outerShdw blurRad="38100" dist="19050" dir="2700000" algn="tl" rotWithShape="0">
                    <a:schemeClr val="dk1">
                      <a:alpha val="40000"/>
                    </a:schemeClr>
                  </a:outerShdw>
                </a:effectLst>
              </a:rPr>
              <a:t>differentiation</a:t>
            </a:r>
            <a:endParaRPr lang="en-US" sz="2200" dirty="0"/>
          </a:p>
        </p:txBody>
      </p:sp>
      <p:sp>
        <p:nvSpPr>
          <p:cNvPr id="8" name="Rectangle: Rounded Corners 7">
            <a:extLst>
              <a:ext uri="{FF2B5EF4-FFF2-40B4-BE49-F238E27FC236}">
                <a16:creationId xmlns:a16="http://schemas.microsoft.com/office/drawing/2014/main" id="{4FF9F494-70B7-4485-893E-11771E5C451B}"/>
              </a:ext>
            </a:extLst>
          </p:cNvPr>
          <p:cNvSpPr/>
          <p:nvPr/>
        </p:nvSpPr>
        <p:spPr>
          <a:xfrm>
            <a:off x="6948264" y="5551086"/>
            <a:ext cx="208823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assessment</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40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260648"/>
            <a:ext cx="8260672" cy="1152128"/>
          </a:xfrm>
          <a:solidFill>
            <a:schemeClr val="bg2">
              <a:alpha val="68000"/>
            </a:schemeClr>
          </a:solidFill>
        </p:spPr>
        <p:txBody>
          <a:bodyPr>
            <a:normAutofit fontScale="90000"/>
          </a:bodyPr>
          <a:lstStyle/>
          <a:p>
            <a:r>
              <a:rPr lang="de-DE" sz="3600" b="1" dirty="0">
                <a:solidFill>
                  <a:schemeClr val="accent2"/>
                </a:solidFill>
              </a:rPr>
              <a:t> </a:t>
            </a:r>
            <a:r>
              <a:rPr lang="de-DE" sz="2200" b="1" dirty="0">
                <a:solidFill>
                  <a:schemeClr val="accent2"/>
                </a:solidFill>
              </a:rPr>
              <a:t>ENE.003 und ENE.004:  Praktikum 1 </a:t>
            </a:r>
            <a:r>
              <a:rPr lang="de-DE" sz="2700" b="1" dirty="0">
                <a:solidFill>
                  <a:schemeClr val="accent2"/>
                </a:solidFill>
              </a:rPr>
              <a:t>(PPS1) </a:t>
            </a:r>
            <a:r>
              <a:rPr lang="de-DE" sz="2200" b="1" dirty="0">
                <a:solidFill>
                  <a:schemeClr val="accent2"/>
                </a:solidFill>
              </a:rPr>
              <a:t> und</a:t>
            </a:r>
            <a:br>
              <a:rPr lang="de-DE" sz="2200" b="1" dirty="0">
                <a:solidFill>
                  <a:schemeClr val="accent2"/>
                </a:solidFill>
              </a:rPr>
            </a:br>
            <a:r>
              <a:rPr lang="de-DE" sz="2200" b="1" dirty="0">
                <a:solidFill>
                  <a:schemeClr val="accent2"/>
                </a:solidFill>
              </a:rPr>
              <a:t>Communicative Language Teaching in Practice I: Fachdidaktische Begleitung zum Praktikum</a:t>
            </a:r>
            <a:endParaRPr lang="en-US" sz="2700" dirty="0">
              <a:solidFill>
                <a:schemeClr val="accent2"/>
              </a:solidFill>
            </a:endParaRPr>
          </a:p>
        </p:txBody>
      </p:sp>
      <p:sp>
        <p:nvSpPr>
          <p:cNvPr id="3" name="Content Placeholder 2"/>
          <p:cNvSpPr>
            <a:spLocks noGrp="1"/>
          </p:cNvSpPr>
          <p:nvPr>
            <p:ph idx="1"/>
          </p:nvPr>
        </p:nvSpPr>
        <p:spPr>
          <a:xfrm>
            <a:off x="323528" y="1673424"/>
            <a:ext cx="7467600" cy="5040559"/>
          </a:xfrm>
          <a:solidFill>
            <a:schemeClr val="bg2">
              <a:alpha val="72000"/>
            </a:schemeClr>
          </a:solidFill>
        </p:spPr>
        <p:txBody>
          <a:bodyPr>
            <a:normAutofit lnSpcReduction="10000"/>
          </a:bodyPr>
          <a:lstStyle/>
          <a:p>
            <a:pPr lvl="0"/>
            <a:r>
              <a:rPr lang="de-DE" dirty="0"/>
              <a:t>Entwickeln von </a:t>
            </a:r>
            <a:r>
              <a:rPr lang="de-DE" b="1" dirty="0"/>
              <a:t>Kompetenzen zur Beobachtung und Reflexion von Sprachunterricht</a:t>
            </a:r>
            <a:endParaRPr lang="en-US" b="1" dirty="0"/>
          </a:p>
          <a:p>
            <a:pPr lvl="0"/>
            <a:r>
              <a:rPr lang="de-DE" dirty="0"/>
              <a:t>Entwickeln von Kompetenzen zum </a:t>
            </a:r>
            <a:r>
              <a:rPr lang="de-DE" b="1" dirty="0"/>
              <a:t>Erstellen von Lernaktivitäten und Arbeitsplänen </a:t>
            </a:r>
            <a:r>
              <a:rPr lang="de-DE" dirty="0"/>
              <a:t>für den Sprachunterricht</a:t>
            </a:r>
            <a:endParaRPr lang="en-US" dirty="0"/>
          </a:p>
          <a:p>
            <a:pPr lvl="0"/>
            <a:r>
              <a:rPr lang="de-DE" dirty="0"/>
              <a:t>Entwickeln von Kompetenzen zur </a:t>
            </a:r>
            <a:r>
              <a:rPr lang="de-DE" b="1" dirty="0"/>
              <a:t>Umsetzung und Weiterentwicklung v</a:t>
            </a:r>
            <a:r>
              <a:rPr lang="de-DE" dirty="0"/>
              <a:t>on Arbeitsplänen im konkreten Unterrichtsgeschehen</a:t>
            </a:r>
            <a:endParaRPr lang="en-US" dirty="0"/>
          </a:p>
          <a:p>
            <a:r>
              <a:rPr lang="de-DE" dirty="0"/>
              <a:t>Entwickeln von Sprachkompetenzen für das </a:t>
            </a:r>
            <a:r>
              <a:rPr lang="de-DE" b="1" dirty="0"/>
              <a:t>Klassenmanagement</a:t>
            </a:r>
            <a:r>
              <a:rPr lang="de-DE" dirty="0"/>
              <a:t>; Entwickeln von Kompetenzen zur </a:t>
            </a:r>
            <a:r>
              <a:rPr lang="de-DE" b="1" dirty="0"/>
              <a:t>Evaluation von Unterrichtsarbeit </a:t>
            </a:r>
            <a:r>
              <a:rPr lang="de-DE" dirty="0"/>
              <a:t>(Selbstevaluation; Peer-Evaluation; Reflexion, z. B. anhand des </a:t>
            </a:r>
            <a:r>
              <a:rPr lang="de-DE" b="1" i="1" dirty="0"/>
              <a:t>Europäischen Portfolios für Sprachenlehrende in Ausbildung</a:t>
            </a:r>
            <a:r>
              <a:rPr lang="de-DE" b="1" dirty="0"/>
              <a:t> (EPOSA)</a:t>
            </a:r>
            <a:endParaRPr lang="en-US" b="1"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50DF8CA-129B-494D-B258-14120207D577}"/>
                  </a:ext>
                </a:extLst>
              </p:cNvPr>
              <p:cNvGraphicFramePr>
                <a:graphicFrameLocks noChangeAspect="1"/>
              </p:cNvGraphicFramePr>
              <p:nvPr>
                <p:extLst>
                  <p:ext uri="{D42A27DB-BD31-4B8C-83A1-F6EECF244321}">
                    <p14:modId xmlns:p14="http://schemas.microsoft.com/office/powerpoint/2010/main" val="3409127190"/>
                  </p:ext>
                </p:extLst>
              </p:nvPr>
            </p:nvGraphicFramePr>
            <p:xfrm>
              <a:off x="7452320" y="5373216"/>
              <a:ext cx="1524101" cy="1143076"/>
            </p:xfrm>
            <a:graphic>
              <a:graphicData uri="http://schemas.microsoft.com/office/powerpoint/2016/slidezoom">
                <pslz:sldZm>
                  <pslz:sldZmObj sldId="305" cId="3024067950">
                    <pslz:zmPr id="{55C0A6F4-14A2-4005-9ADA-12AE4F1AE08D}" returnToParent="0" transitionDur="1000">
                      <p166:blipFill xmlns:p166="http://schemas.microsoft.com/office/powerpoint/2016/6/main">
                        <a:blip r:embed="rId3"/>
                        <a:stretch>
                          <a:fillRect/>
                        </a:stretch>
                      </p166:blipFill>
                      <p166:spPr xmlns:p166="http://schemas.microsoft.com/office/powerpoint/2016/6/main">
                        <a:xfrm>
                          <a:off x="0" y="0"/>
                          <a:ext cx="1524101" cy="1143076"/>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050DF8CA-129B-494D-B258-14120207D577}"/>
                  </a:ext>
                </a:extLst>
              </p:cNvPr>
              <p:cNvPicPr>
                <a:picLocks noGrp="1" noRot="1" noChangeAspect="1" noMove="1" noResize="1" noEditPoints="1" noAdjustHandles="1" noChangeArrowheads="1" noChangeShapeType="1"/>
              </p:cNvPicPr>
              <p:nvPr/>
            </p:nvPicPr>
            <p:blipFill>
              <a:blip r:embed="rId5"/>
              <a:stretch>
                <a:fillRect/>
              </a:stretch>
            </p:blipFill>
            <p:spPr>
              <a:xfrm>
                <a:off x="7452320" y="5373216"/>
                <a:ext cx="1524101" cy="1143076"/>
              </a:xfrm>
              <a:prstGeom prst="rect">
                <a:avLst/>
              </a:prstGeom>
              <a:ln w="3175">
                <a:solidFill>
                  <a:prstClr val="ltGray"/>
                </a:solidFill>
              </a:ln>
            </p:spPr>
          </p:pic>
        </mc:Fallback>
      </mc:AlternateContent>
    </p:spTree>
    <p:extLst>
      <p:ext uri="{BB962C8B-B14F-4D97-AF65-F5344CB8AC3E}">
        <p14:creationId xmlns:p14="http://schemas.microsoft.com/office/powerpoint/2010/main" val="39748898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pnf">
      <a:dk1>
        <a:sysClr val="windowText" lastClr="000000"/>
      </a:dk1>
      <a:lt1>
        <a:sysClr val="window" lastClr="FFFFFF"/>
      </a:lt1>
      <a:dk2>
        <a:srgbClr val="646B86"/>
      </a:dk2>
      <a:lt2>
        <a:srgbClr val="C5D1D7"/>
      </a:lt2>
      <a:accent1>
        <a:srgbClr val="A58E9B"/>
      </a:accent1>
      <a:accent2>
        <a:srgbClr val="CBDB2A"/>
      </a:accent2>
      <a:accent3>
        <a:srgbClr val="FAA61A"/>
      </a:accent3>
      <a:accent4>
        <a:srgbClr val="144372"/>
      </a:accent4>
      <a:accent5>
        <a:srgbClr val="00784E"/>
      </a:accent5>
      <a:accent6>
        <a:srgbClr val="FFCB05"/>
      </a:accent6>
      <a:hlink>
        <a:srgbClr val="00A3D6"/>
      </a:hlink>
      <a:folHlink>
        <a:srgbClr val="694F07"/>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TotalTime>
  <Words>1536</Words>
  <Application>Microsoft Office PowerPoint</Application>
  <PresentationFormat>On-screen Show (4:3)</PresentationFormat>
  <Paragraphs>239</Paragraphs>
  <Slides>43</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43</vt:i4>
      </vt:variant>
    </vt:vector>
  </HeadingPairs>
  <TitlesOfParts>
    <vt:vector size="56" baseType="lpstr">
      <vt:lpstr>Arial</vt:lpstr>
      <vt:lpstr>Bradley Hand ITC TT-Bold</vt:lpstr>
      <vt:lpstr>Calibri</vt:lpstr>
      <vt:lpstr>Cambria</vt:lpstr>
      <vt:lpstr>Eras Demi ITC</vt:lpstr>
      <vt:lpstr>Eras Light ITC</vt:lpstr>
      <vt:lpstr>Eras Medium ITC</vt:lpstr>
      <vt:lpstr>Rage Italic</vt:lpstr>
      <vt:lpstr>Verdana</vt:lpstr>
      <vt:lpstr>Wingdings</vt:lpstr>
      <vt:lpstr>Sketchbook</vt:lpstr>
      <vt:lpstr>Larissa-Design</vt:lpstr>
      <vt:lpstr>Strahl</vt:lpstr>
      <vt:lpstr>Lehramt Englisch Neu  </vt:lpstr>
      <vt:lpstr>PowerPoint Presentation</vt:lpstr>
      <vt:lpstr>PowerPoint Presentation</vt:lpstr>
      <vt:lpstr>Content of English studies BA + MA</vt:lpstr>
      <vt:lpstr>PowerPoint Presentation</vt:lpstr>
      <vt:lpstr>PowerPoint Presentation</vt:lpstr>
      <vt:lpstr>ENE.001: Introduction to Communicative Language Teaching </vt:lpstr>
      <vt:lpstr>  ENE.002:  Teaching for Competence Across the Language Skills </vt:lpstr>
      <vt:lpstr> ENE.003 und ENE.004:  Praktikum 1 (PPS1)  und Communicative Language Teaching in Practice I: Fachdidaktische Begleitung zum Praktikum</vt:lpstr>
      <vt:lpstr>  ENF.001: Focus on Language and the Learner </vt:lpstr>
      <vt:lpstr>ENF.001: Focus on Language and the Learner…</vt:lpstr>
      <vt:lpstr> ENF.002: Language Testing and Assessment </vt:lpstr>
      <vt:lpstr>… Language Testing and Assessment</vt:lpstr>
      <vt:lpstr>… Language Testing and Assessment</vt:lpstr>
      <vt:lpstr>… Language Testing and Assessment</vt:lpstr>
      <vt:lpstr>ENF.003: Pädagogisch Praktische Studien (PPS2)</vt:lpstr>
      <vt:lpstr>PowerPoint Presentation</vt:lpstr>
      <vt:lpstr>ENF.005: Pädagogisch Praktische Studien (PPS 3)</vt:lpstr>
      <vt:lpstr>     ENG.001:  Teaching Literature and Promoting Intercultural Competence  </vt:lpstr>
      <vt:lpstr>…Teaching Literature and Culture </vt:lpstr>
      <vt:lpstr>…Teaching Literature and Culture</vt:lpstr>
      <vt:lpstr>…Teaching Literature and Culture</vt:lpstr>
      <vt:lpstr>…Teaching Literature and Culture</vt:lpstr>
      <vt:lpstr>…Teaching Literature and Culture</vt:lpstr>
      <vt:lpstr>…Teaching Literature and Culture</vt:lpstr>
      <vt:lpstr>ENG.002: Language Education for Specific Contexts </vt:lpstr>
      <vt:lpstr>… English for Specific Contexts </vt:lpstr>
      <vt:lpstr>  MASTERSTUDIM </vt:lpstr>
      <vt:lpstr>PowerPoint Presentation</vt:lpstr>
      <vt:lpstr> The central aims of the EPOSTL  </vt:lpstr>
      <vt:lpstr>PowerPoint Presentation</vt:lpstr>
      <vt:lpstr>PowerPoint Presentation</vt:lpstr>
      <vt:lpstr>PowerPoint Presentation</vt:lpstr>
      <vt:lpstr>PowerPoint Presentation</vt:lpstr>
      <vt:lpstr>Categorisation of descriptors</vt:lpstr>
      <vt:lpstr>PowerPoint Presentation</vt:lpstr>
      <vt:lpstr>PowerPoint Presentation</vt:lpstr>
      <vt:lpstr>PowerPoint Presentation</vt:lpstr>
      <vt:lpstr>PowerPoint Presentation</vt:lpstr>
      <vt:lpstr>PowerPoint Presentation</vt:lpstr>
      <vt:lpstr>PowerPoint Presentation</vt:lpstr>
      <vt:lpstr>Useful Resources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MentorInnenAusbildung für Englisch</dc:title>
  <dc:creator>lp</dc:creator>
  <cp:lastModifiedBy>Elisabeth Poelzleitner</cp:lastModifiedBy>
  <cp:revision>136</cp:revision>
  <cp:lastPrinted>2013-02-11T10:30:30Z</cp:lastPrinted>
  <dcterms:created xsi:type="dcterms:W3CDTF">2010-12-22T16:23:12Z</dcterms:created>
  <dcterms:modified xsi:type="dcterms:W3CDTF">2017-11-03T19:45:39Z</dcterms:modified>
</cp:coreProperties>
</file>