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2" r:id="rId3"/>
    <p:sldId id="260" r:id="rId4"/>
    <p:sldId id="319" r:id="rId5"/>
    <p:sldId id="315" r:id="rId6"/>
    <p:sldId id="335" r:id="rId7"/>
    <p:sldId id="306" r:id="rId8"/>
    <p:sldId id="318" r:id="rId9"/>
    <p:sldId id="334" r:id="rId10"/>
    <p:sldId id="316" r:id="rId11"/>
    <p:sldId id="265" r:id="rId12"/>
    <p:sldId id="321" r:id="rId13"/>
    <p:sldId id="330" r:id="rId14"/>
    <p:sldId id="331" r:id="rId15"/>
    <p:sldId id="322" r:id="rId16"/>
    <p:sldId id="323" r:id="rId17"/>
    <p:sldId id="268" r:id="rId18"/>
    <p:sldId id="311" r:id="rId19"/>
    <p:sldId id="312" r:id="rId20"/>
    <p:sldId id="337" r:id="rId21"/>
    <p:sldId id="274" r:id="rId22"/>
    <p:sldId id="259" r:id="rId23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A09"/>
    <a:srgbClr val="CC0000"/>
    <a:srgbClr val="F79709"/>
    <a:srgbClr val="FFC000"/>
    <a:srgbClr val="D38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55" autoAdjust="0"/>
    <p:restoredTop sz="94694" autoAdjust="0"/>
  </p:normalViewPr>
  <p:slideViewPr>
    <p:cSldViewPr>
      <p:cViewPr varScale="1">
        <p:scale>
          <a:sx n="77" d="100"/>
          <a:sy n="77" d="100"/>
        </p:scale>
        <p:origin x="614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1440" y="-96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F046D-4CA5-4B37-B69E-6571324C26B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DAFB2DA1-920A-4800-94E5-ECB2286BB075}">
      <dgm:prSet phldrT="[Text]"/>
      <dgm:spPr>
        <a:solidFill>
          <a:srgbClr val="002060"/>
        </a:solidFill>
      </dgm:spPr>
      <dgm:t>
        <a:bodyPr/>
        <a:lstStyle/>
        <a:p>
          <a:r>
            <a:rPr lang="de-AT" b="1" dirty="0">
              <a:solidFill>
                <a:srgbClr val="FF0000"/>
              </a:solidFill>
            </a:rPr>
            <a:t>TBT</a:t>
          </a:r>
        </a:p>
        <a:p>
          <a:r>
            <a:rPr lang="de-AT" dirty="0"/>
            <a:t>Task Based Teaching</a:t>
          </a:r>
          <a:endParaRPr lang="en-US" dirty="0"/>
        </a:p>
      </dgm:t>
    </dgm:pt>
    <dgm:pt modelId="{AE55B46E-E62D-4567-8827-4D32E32CDBCA}" type="parTrans" cxnId="{58392585-5E28-41C2-857D-5E768E5C3EA4}">
      <dgm:prSet/>
      <dgm:spPr/>
      <dgm:t>
        <a:bodyPr/>
        <a:lstStyle/>
        <a:p>
          <a:endParaRPr lang="en-US"/>
        </a:p>
      </dgm:t>
    </dgm:pt>
    <dgm:pt modelId="{CC70B362-F95D-43C1-AD10-AC51DC5C8827}" type="sibTrans" cxnId="{58392585-5E28-41C2-857D-5E768E5C3EA4}">
      <dgm:prSet/>
      <dgm:spPr/>
      <dgm:t>
        <a:bodyPr/>
        <a:lstStyle/>
        <a:p>
          <a:endParaRPr lang="en-US"/>
        </a:p>
      </dgm:t>
    </dgm:pt>
    <dgm:pt modelId="{18549AF0-5492-4DEA-9402-F21DDE15A1F8}">
      <dgm:prSet phldrT="[Text]"/>
      <dgm:spPr>
        <a:solidFill>
          <a:schemeClr val="bg1"/>
        </a:solidFill>
      </dgm:spPr>
      <dgm:t>
        <a:bodyPr/>
        <a:lstStyle/>
        <a:p>
          <a:r>
            <a:rPr lang="de-AT" dirty="0">
              <a:solidFill>
                <a:srgbClr val="002060"/>
              </a:solidFill>
            </a:rPr>
            <a:t>Pedagogy of the </a:t>
          </a:r>
        </a:p>
        <a:p>
          <a:r>
            <a:rPr lang="de-AT" b="1" dirty="0">
              <a:solidFill>
                <a:srgbClr val="002060"/>
              </a:solidFill>
            </a:rPr>
            <a:t>Blank sheet</a:t>
          </a:r>
          <a:endParaRPr lang="en-US" b="1" dirty="0">
            <a:solidFill>
              <a:srgbClr val="002060"/>
            </a:solidFill>
          </a:endParaRPr>
        </a:p>
      </dgm:t>
    </dgm:pt>
    <dgm:pt modelId="{B8F5F75B-FB96-4496-B7A2-68C2F3EE9C2E}" type="parTrans" cxnId="{ECB2E65D-51B0-4857-BCFF-7C3489ED83E8}">
      <dgm:prSet/>
      <dgm:spPr/>
      <dgm:t>
        <a:bodyPr/>
        <a:lstStyle/>
        <a:p>
          <a:endParaRPr lang="en-US"/>
        </a:p>
      </dgm:t>
    </dgm:pt>
    <dgm:pt modelId="{18F182C6-6211-49DA-B082-D8E730278FDC}" type="sibTrans" cxnId="{ECB2E65D-51B0-4857-BCFF-7C3489ED83E8}">
      <dgm:prSet/>
      <dgm:spPr/>
      <dgm:t>
        <a:bodyPr/>
        <a:lstStyle/>
        <a:p>
          <a:endParaRPr lang="en-US"/>
        </a:p>
      </dgm:t>
    </dgm:pt>
    <dgm:pt modelId="{84F21411-483B-45F0-A2B0-32B00F85443D}">
      <dgm:prSet phldrT="[Text]"/>
      <dgm:spPr>
        <a:solidFill>
          <a:srgbClr val="F79709"/>
        </a:solidFill>
      </dgm:spPr>
      <dgm:t>
        <a:bodyPr/>
        <a:lstStyle/>
        <a:p>
          <a:r>
            <a:rPr lang="de-AT" b="1" dirty="0">
              <a:solidFill>
                <a:srgbClr val="C00000"/>
              </a:solidFill>
            </a:rPr>
            <a:t>FIP</a:t>
          </a:r>
        </a:p>
        <a:p>
          <a:r>
            <a:rPr lang="de-AT" dirty="0">
              <a:solidFill>
                <a:schemeClr val="tx1"/>
              </a:solidFill>
            </a:rPr>
            <a:t>Format</a:t>
          </a:r>
        </a:p>
        <a:p>
          <a:r>
            <a:rPr lang="de-AT" dirty="0">
              <a:solidFill>
                <a:schemeClr val="tx1"/>
              </a:solidFill>
            </a:rPr>
            <a:t>Imagination</a:t>
          </a:r>
        </a:p>
        <a:p>
          <a:r>
            <a:rPr lang="de-AT" dirty="0">
              <a:solidFill>
                <a:schemeClr val="tx1"/>
              </a:solidFill>
            </a:rPr>
            <a:t>Pride</a:t>
          </a:r>
          <a:endParaRPr lang="en-US" dirty="0">
            <a:solidFill>
              <a:schemeClr val="tx1"/>
            </a:solidFill>
          </a:endParaRPr>
        </a:p>
      </dgm:t>
    </dgm:pt>
    <dgm:pt modelId="{8AAB61C4-E35D-482C-BBD7-DC92CA2F1932}" type="parTrans" cxnId="{17D89250-AA49-4B15-9A3C-A56F33CFA434}">
      <dgm:prSet/>
      <dgm:spPr/>
      <dgm:t>
        <a:bodyPr/>
        <a:lstStyle/>
        <a:p>
          <a:endParaRPr lang="en-US"/>
        </a:p>
      </dgm:t>
    </dgm:pt>
    <dgm:pt modelId="{E537BDAD-7E4A-42CC-AEE9-5156506458D8}" type="sibTrans" cxnId="{17D89250-AA49-4B15-9A3C-A56F33CFA434}">
      <dgm:prSet/>
      <dgm:spPr/>
      <dgm:t>
        <a:bodyPr/>
        <a:lstStyle/>
        <a:p>
          <a:endParaRPr lang="en-US"/>
        </a:p>
      </dgm:t>
    </dgm:pt>
    <dgm:pt modelId="{8D91DD0D-A488-4F7E-8600-68637E5A5838}" type="pres">
      <dgm:prSet presAssocID="{C88F046D-4CA5-4B37-B69E-6571324C26B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0806E0-0F28-4822-976E-2F47CE83646C}" type="pres">
      <dgm:prSet presAssocID="{DAFB2DA1-920A-4800-94E5-ECB2286BB075}" presName="gear1" presStyleLbl="node1" presStyleIdx="0" presStyleCnt="3" custLinFactNeighborX="5649" custLinFactNeighborY="7662">
        <dgm:presLayoutVars>
          <dgm:chMax val="1"/>
          <dgm:bulletEnabled val="1"/>
        </dgm:presLayoutVars>
      </dgm:prSet>
      <dgm:spPr/>
    </dgm:pt>
    <dgm:pt modelId="{4E0F970B-E989-45A5-BA92-6B6418040921}" type="pres">
      <dgm:prSet presAssocID="{DAFB2DA1-920A-4800-94E5-ECB2286BB075}" presName="gear1srcNode" presStyleLbl="node1" presStyleIdx="0" presStyleCnt="3"/>
      <dgm:spPr/>
    </dgm:pt>
    <dgm:pt modelId="{4F5B4122-8967-4407-9CCA-CCEAB61EBF24}" type="pres">
      <dgm:prSet presAssocID="{DAFB2DA1-920A-4800-94E5-ECB2286BB075}" presName="gear1dstNode" presStyleLbl="node1" presStyleIdx="0" presStyleCnt="3"/>
      <dgm:spPr/>
    </dgm:pt>
    <dgm:pt modelId="{4B7EB61E-4517-44C4-9214-F52206B1D213}" type="pres">
      <dgm:prSet presAssocID="{18549AF0-5492-4DEA-9402-F21DDE15A1F8}" presName="gear2" presStyleLbl="node1" presStyleIdx="1" presStyleCnt="3" custScaleX="144049" custScaleY="149044" custLinFactNeighborX="-15996" custLinFactNeighborY="23629">
        <dgm:presLayoutVars>
          <dgm:chMax val="1"/>
          <dgm:bulletEnabled val="1"/>
        </dgm:presLayoutVars>
      </dgm:prSet>
      <dgm:spPr/>
    </dgm:pt>
    <dgm:pt modelId="{687ACCE7-ECC0-44A4-9BC2-7D5F7D88AEBC}" type="pres">
      <dgm:prSet presAssocID="{18549AF0-5492-4DEA-9402-F21DDE15A1F8}" presName="gear2srcNode" presStyleLbl="node1" presStyleIdx="1" presStyleCnt="3"/>
      <dgm:spPr/>
    </dgm:pt>
    <dgm:pt modelId="{B235051D-1772-4BC3-A332-6DD4314BAB4A}" type="pres">
      <dgm:prSet presAssocID="{18549AF0-5492-4DEA-9402-F21DDE15A1F8}" presName="gear2dstNode" presStyleLbl="node1" presStyleIdx="1" presStyleCnt="3"/>
      <dgm:spPr/>
    </dgm:pt>
    <dgm:pt modelId="{48AB8122-416D-4CF3-9FD0-2A066B5A6191}" type="pres">
      <dgm:prSet presAssocID="{84F21411-483B-45F0-A2B0-32B00F85443D}" presName="gear3" presStyleLbl="node1" presStyleIdx="2" presStyleCnt="3" custScaleX="168304" custScaleY="171627" custLinFactNeighborX="9823" custLinFactNeighborY="49"/>
      <dgm:spPr/>
    </dgm:pt>
    <dgm:pt modelId="{C5B7ABFF-28B5-409A-A7C0-33AFCA6925AE}" type="pres">
      <dgm:prSet presAssocID="{84F21411-483B-45F0-A2B0-32B00F85443D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ACB467B-B1E0-4CFD-BA1E-733969CDA019}" type="pres">
      <dgm:prSet presAssocID="{84F21411-483B-45F0-A2B0-32B00F85443D}" presName="gear3srcNode" presStyleLbl="node1" presStyleIdx="2" presStyleCnt="3"/>
      <dgm:spPr/>
    </dgm:pt>
    <dgm:pt modelId="{A25BDC9E-DD9E-4021-96D0-B622161D4442}" type="pres">
      <dgm:prSet presAssocID="{84F21411-483B-45F0-A2B0-32B00F85443D}" presName="gear3dstNode" presStyleLbl="node1" presStyleIdx="2" presStyleCnt="3"/>
      <dgm:spPr/>
    </dgm:pt>
    <dgm:pt modelId="{9A7CDCEE-D50E-47C6-A4A7-186672D42F6C}" type="pres">
      <dgm:prSet presAssocID="{CC70B362-F95D-43C1-AD10-AC51DC5C8827}" presName="connector1" presStyleLbl="sibTrans2D1" presStyleIdx="0" presStyleCnt="3"/>
      <dgm:spPr/>
    </dgm:pt>
    <dgm:pt modelId="{59EAAEBF-6997-4A19-8049-5C9FB9CFD5C2}" type="pres">
      <dgm:prSet presAssocID="{18F182C6-6211-49DA-B082-D8E730278FDC}" presName="connector2" presStyleLbl="sibTrans2D1" presStyleIdx="1" presStyleCnt="3" custAng="11902658" custLinFactNeighborX="-11462" custLinFactNeighborY="56408"/>
      <dgm:spPr/>
    </dgm:pt>
    <dgm:pt modelId="{F332CF64-7645-439C-92BD-7871DB7D2B34}" type="pres">
      <dgm:prSet presAssocID="{E537BDAD-7E4A-42CC-AEE9-5156506458D8}" presName="connector3" presStyleLbl="sibTrans2D1" presStyleIdx="2" presStyleCnt="3" custAng="1593699" custScaleX="98248" custLinFactNeighborX="-10498" custLinFactNeighborY="-8381"/>
      <dgm:spPr/>
    </dgm:pt>
  </dgm:ptLst>
  <dgm:cxnLst>
    <dgm:cxn modelId="{2CBFAC0D-FC9B-4895-9A2D-365574B9E39D}" type="presOf" srcId="{CC70B362-F95D-43C1-AD10-AC51DC5C8827}" destId="{9A7CDCEE-D50E-47C6-A4A7-186672D42F6C}" srcOrd="0" destOrd="0" presId="urn:microsoft.com/office/officeart/2005/8/layout/gear1"/>
    <dgm:cxn modelId="{A2F38E3A-A4DA-48FC-A093-2C99BC7A91F1}" type="presOf" srcId="{18549AF0-5492-4DEA-9402-F21DDE15A1F8}" destId="{687ACCE7-ECC0-44A4-9BC2-7D5F7D88AEBC}" srcOrd="1" destOrd="0" presId="urn:microsoft.com/office/officeart/2005/8/layout/gear1"/>
    <dgm:cxn modelId="{73441F3C-D5BD-4B01-AC42-42D49D874F01}" type="presOf" srcId="{84F21411-483B-45F0-A2B0-32B00F85443D}" destId="{C5B7ABFF-28B5-409A-A7C0-33AFCA6925AE}" srcOrd="1" destOrd="0" presId="urn:microsoft.com/office/officeart/2005/8/layout/gear1"/>
    <dgm:cxn modelId="{ECB2E65D-51B0-4857-BCFF-7C3489ED83E8}" srcId="{C88F046D-4CA5-4B37-B69E-6571324C26BB}" destId="{18549AF0-5492-4DEA-9402-F21DDE15A1F8}" srcOrd="1" destOrd="0" parTransId="{B8F5F75B-FB96-4496-B7A2-68C2F3EE9C2E}" sibTransId="{18F182C6-6211-49DA-B082-D8E730278FDC}"/>
    <dgm:cxn modelId="{822E0446-881E-46BF-89C9-865E5B3C357A}" type="presOf" srcId="{18F182C6-6211-49DA-B082-D8E730278FDC}" destId="{59EAAEBF-6997-4A19-8049-5C9FB9CFD5C2}" srcOrd="0" destOrd="0" presId="urn:microsoft.com/office/officeart/2005/8/layout/gear1"/>
    <dgm:cxn modelId="{17D89250-AA49-4B15-9A3C-A56F33CFA434}" srcId="{C88F046D-4CA5-4B37-B69E-6571324C26BB}" destId="{84F21411-483B-45F0-A2B0-32B00F85443D}" srcOrd="2" destOrd="0" parTransId="{8AAB61C4-E35D-482C-BBD7-DC92CA2F1932}" sibTransId="{E537BDAD-7E4A-42CC-AEE9-5156506458D8}"/>
    <dgm:cxn modelId="{B708FE76-6FDA-4D6C-B247-3A00B8EF3A07}" type="presOf" srcId="{84F21411-483B-45F0-A2B0-32B00F85443D}" destId="{A25BDC9E-DD9E-4021-96D0-B622161D4442}" srcOrd="3" destOrd="0" presId="urn:microsoft.com/office/officeart/2005/8/layout/gear1"/>
    <dgm:cxn modelId="{C3A40579-5D67-4467-BE70-A28D46895B42}" type="presOf" srcId="{84F21411-483B-45F0-A2B0-32B00F85443D}" destId="{48AB8122-416D-4CF3-9FD0-2A066B5A6191}" srcOrd="0" destOrd="0" presId="urn:microsoft.com/office/officeart/2005/8/layout/gear1"/>
    <dgm:cxn modelId="{93DB555A-4C53-4579-BF9A-F6CF68EB50E7}" type="presOf" srcId="{18549AF0-5492-4DEA-9402-F21DDE15A1F8}" destId="{4B7EB61E-4517-44C4-9214-F52206B1D213}" srcOrd="0" destOrd="0" presId="urn:microsoft.com/office/officeart/2005/8/layout/gear1"/>
    <dgm:cxn modelId="{58392585-5E28-41C2-857D-5E768E5C3EA4}" srcId="{C88F046D-4CA5-4B37-B69E-6571324C26BB}" destId="{DAFB2DA1-920A-4800-94E5-ECB2286BB075}" srcOrd="0" destOrd="0" parTransId="{AE55B46E-E62D-4567-8827-4D32E32CDBCA}" sibTransId="{CC70B362-F95D-43C1-AD10-AC51DC5C8827}"/>
    <dgm:cxn modelId="{C931408D-778F-41B9-9E50-2876009805A0}" type="presOf" srcId="{E537BDAD-7E4A-42CC-AEE9-5156506458D8}" destId="{F332CF64-7645-439C-92BD-7871DB7D2B34}" srcOrd="0" destOrd="0" presId="urn:microsoft.com/office/officeart/2005/8/layout/gear1"/>
    <dgm:cxn modelId="{835C92A7-7C3C-4DA8-B9ED-1E0901BFFAB9}" type="presOf" srcId="{DAFB2DA1-920A-4800-94E5-ECB2286BB075}" destId="{380806E0-0F28-4822-976E-2F47CE83646C}" srcOrd="0" destOrd="0" presId="urn:microsoft.com/office/officeart/2005/8/layout/gear1"/>
    <dgm:cxn modelId="{66F892C0-297B-4ED4-B82C-47D66EA892E2}" type="presOf" srcId="{84F21411-483B-45F0-A2B0-32B00F85443D}" destId="{9ACB467B-B1E0-4CFD-BA1E-733969CDA019}" srcOrd="2" destOrd="0" presId="urn:microsoft.com/office/officeart/2005/8/layout/gear1"/>
    <dgm:cxn modelId="{26C201C4-4416-410C-B8D2-D857F6A50E0F}" type="presOf" srcId="{DAFB2DA1-920A-4800-94E5-ECB2286BB075}" destId="{4F5B4122-8967-4407-9CCA-CCEAB61EBF24}" srcOrd="2" destOrd="0" presId="urn:microsoft.com/office/officeart/2005/8/layout/gear1"/>
    <dgm:cxn modelId="{C5609ECB-45B1-4690-8406-465B13EAEF04}" type="presOf" srcId="{C88F046D-4CA5-4B37-B69E-6571324C26BB}" destId="{8D91DD0D-A488-4F7E-8600-68637E5A5838}" srcOrd="0" destOrd="0" presId="urn:microsoft.com/office/officeart/2005/8/layout/gear1"/>
    <dgm:cxn modelId="{AE2DC5CE-40C4-48BE-9C63-135920B3EC28}" type="presOf" srcId="{18549AF0-5492-4DEA-9402-F21DDE15A1F8}" destId="{B235051D-1772-4BC3-A332-6DD4314BAB4A}" srcOrd="2" destOrd="0" presId="urn:microsoft.com/office/officeart/2005/8/layout/gear1"/>
    <dgm:cxn modelId="{90DC32DF-F1B9-4190-A3ED-74FD23C93549}" type="presOf" srcId="{DAFB2DA1-920A-4800-94E5-ECB2286BB075}" destId="{4E0F970B-E989-45A5-BA92-6B6418040921}" srcOrd="1" destOrd="0" presId="urn:microsoft.com/office/officeart/2005/8/layout/gear1"/>
    <dgm:cxn modelId="{EB46C9C5-B046-474C-9914-FEC993B42864}" type="presParOf" srcId="{8D91DD0D-A488-4F7E-8600-68637E5A5838}" destId="{380806E0-0F28-4822-976E-2F47CE83646C}" srcOrd="0" destOrd="0" presId="urn:microsoft.com/office/officeart/2005/8/layout/gear1"/>
    <dgm:cxn modelId="{28F2B32E-798D-4C85-B104-394350CE9EA2}" type="presParOf" srcId="{8D91DD0D-A488-4F7E-8600-68637E5A5838}" destId="{4E0F970B-E989-45A5-BA92-6B6418040921}" srcOrd="1" destOrd="0" presId="urn:microsoft.com/office/officeart/2005/8/layout/gear1"/>
    <dgm:cxn modelId="{5892F2D8-2058-449F-B68A-CEC03B60CE97}" type="presParOf" srcId="{8D91DD0D-A488-4F7E-8600-68637E5A5838}" destId="{4F5B4122-8967-4407-9CCA-CCEAB61EBF24}" srcOrd="2" destOrd="0" presId="urn:microsoft.com/office/officeart/2005/8/layout/gear1"/>
    <dgm:cxn modelId="{BE02AED0-73BF-420B-9BA0-F2A5F0DCD8AC}" type="presParOf" srcId="{8D91DD0D-A488-4F7E-8600-68637E5A5838}" destId="{4B7EB61E-4517-44C4-9214-F52206B1D213}" srcOrd="3" destOrd="0" presId="urn:microsoft.com/office/officeart/2005/8/layout/gear1"/>
    <dgm:cxn modelId="{F17A2211-BB8D-4C83-A8D2-2C75A7D163AC}" type="presParOf" srcId="{8D91DD0D-A488-4F7E-8600-68637E5A5838}" destId="{687ACCE7-ECC0-44A4-9BC2-7D5F7D88AEBC}" srcOrd="4" destOrd="0" presId="urn:microsoft.com/office/officeart/2005/8/layout/gear1"/>
    <dgm:cxn modelId="{67F90F62-D687-49D5-A37F-74D39489C914}" type="presParOf" srcId="{8D91DD0D-A488-4F7E-8600-68637E5A5838}" destId="{B235051D-1772-4BC3-A332-6DD4314BAB4A}" srcOrd="5" destOrd="0" presId="urn:microsoft.com/office/officeart/2005/8/layout/gear1"/>
    <dgm:cxn modelId="{381B6905-9DA9-43E8-8377-A28BD0B79967}" type="presParOf" srcId="{8D91DD0D-A488-4F7E-8600-68637E5A5838}" destId="{48AB8122-416D-4CF3-9FD0-2A066B5A6191}" srcOrd="6" destOrd="0" presId="urn:microsoft.com/office/officeart/2005/8/layout/gear1"/>
    <dgm:cxn modelId="{0C4A0E92-B68E-4804-A33B-A960D67210D4}" type="presParOf" srcId="{8D91DD0D-A488-4F7E-8600-68637E5A5838}" destId="{C5B7ABFF-28B5-409A-A7C0-33AFCA6925AE}" srcOrd="7" destOrd="0" presId="urn:microsoft.com/office/officeart/2005/8/layout/gear1"/>
    <dgm:cxn modelId="{7594B33F-F644-4B09-8CCC-00EB6F171B33}" type="presParOf" srcId="{8D91DD0D-A488-4F7E-8600-68637E5A5838}" destId="{9ACB467B-B1E0-4CFD-BA1E-733969CDA019}" srcOrd="8" destOrd="0" presId="urn:microsoft.com/office/officeart/2005/8/layout/gear1"/>
    <dgm:cxn modelId="{9C04FE25-2CEF-466D-A893-251B25773053}" type="presParOf" srcId="{8D91DD0D-A488-4F7E-8600-68637E5A5838}" destId="{A25BDC9E-DD9E-4021-96D0-B622161D4442}" srcOrd="9" destOrd="0" presId="urn:microsoft.com/office/officeart/2005/8/layout/gear1"/>
    <dgm:cxn modelId="{4CE197DB-24D1-4599-9922-2CB14C9CC743}" type="presParOf" srcId="{8D91DD0D-A488-4F7E-8600-68637E5A5838}" destId="{9A7CDCEE-D50E-47C6-A4A7-186672D42F6C}" srcOrd="10" destOrd="0" presId="urn:microsoft.com/office/officeart/2005/8/layout/gear1"/>
    <dgm:cxn modelId="{48832BC9-4642-4077-911F-35ED558FBFDD}" type="presParOf" srcId="{8D91DD0D-A488-4F7E-8600-68637E5A5838}" destId="{59EAAEBF-6997-4A19-8049-5C9FB9CFD5C2}" srcOrd="11" destOrd="0" presId="urn:microsoft.com/office/officeart/2005/8/layout/gear1"/>
    <dgm:cxn modelId="{31A78803-64E7-44D7-A0A6-768D0426AD78}" type="presParOf" srcId="{8D91DD0D-A488-4F7E-8600-68637E5A5838}" destId="{F332CF64-7645-439C-92BD-7871DB7D2B3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806E0-0F28-4822-976E-2F47CE83646C}">
      <dsp:nvSpPr>
        <dsp:cNvPr id="0" name=""/>
        <dsp:cNvSpPr/>
      </dsp:nvSpPr>
      <dsp:spPr>
        <a:xfrm>
          <a:off x="3470404" y="1976691"/>
          <a:ext cx="2028501" cy="2028501"/>
        </a:xfrm>
        <a:prstGeom prst="gear9">
          <a:avLst/>
        </a:prstGeom>
        <a:solidFill>
          <a:srgbClr val="00206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700" b="1" kern="1200" dirty="0">
              <a:solidFill>
                <a:srgbClr val="FF0000"/>
              </a:solidFill>
            </a:rPr>
            <a:t>TBT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700" kern="1200" dirty="0"/>
            <a:t>Task Based Teaching</a:t>
          </a:r>
          <a:endParaRPr lang="en-US" sz="1700" kern="1200" dirty="0"/>
        </a:p>
      </dsp:txBody>
      <dsp:txXfrm>
        <a:off x="3878223" y="2451858"/>
        <a:ext cx="1212863" cy="1042691"/>
      </dsp:txXfrm>
    </dsp:sp>
    <dsp:sp modelId="{4B7EB61E-4517-44C4-9214-F52206B1D213}">
      <dsp:nvSpPr>
        <dsp:cNvPr id="0" name=""/>
        <dsp:cNvSpPr/>
      </dsp:nvSpPr>
      <dsp:spPr>
        <a:xfrm>
          <a:off x="1614689" y="1484052"/>
          <a:ext cx="2125116" cy="2198806"/>
        </a:xfrm>
        <a:prstGeom prst="gear6">
          <a:avLst/>
        </a:prstGeom>
        <a:solidFill>
          <a:schemeClr val="bg1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rgbClr val="002060"/>
              </a:solidFill>
            </a:rPr>
            <a:t>Pedagogy of the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>
              <a:solidFill>
                <a:srgbClr val="002060"/>
              </a:solidFill>
            </a:rPr>
            <a:t>Blank sheet</a:t>
          </a:r>
          <a:endParaRPr lang="en-US" sz="1600" b="1" kern="1200" dirty="0">
            <a:solidFill>
              <a:srgbClr val="002060"/>
            </a:solidFill>
          </a:endParaRPr>
        </a:p>
      </dsp:txBody>
      <dsp:txXfrm>
        <a:off x="2149693" y="2033162"/>
        <a:ext cx="1055108" cy="1100586"/>
      </dsp:txXfrm>
    </dsp:sp>
    <dsp:sp modelId="{48AB8122-416D-4CF3-9FD0-2A066B5A6191}">
      <dsp:nvSpPr>
        <dsp:cNvPr id="0" name=""/>
        <dsp:cNvSpPr/>
      </dsp:nvSpPr>
      <dsp:spPr>
        <a:xfrm rot="20700000">
          <a:off x="2690933" y="-46156"/>
          <a:ext cx="2415197" cy="2498392"/>
        </a:xfrm>
        <a:prstGeom prst="gear6">
          <a:avLst/>
        </a:prstGeom>
        <a:solidFill>
          <a:srgbClr val="F79709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500" b="1" kern="1200" dirty="0">
              <a:solidFill>
                <a:srgbClr val="C00000"/>
              </a:solidFill>
            </a:rPr>
            <a:t>FIP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500" kern="1200" dirty="0">
              <a:solidFill>
                <a:schemeClr val="tx1"/>
              </a:solidFill>
            </a:rPr>
            <a:t>Format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500" kern="1200" dirty="0">
              <a:solidFill>
                <a:schemeClr val="tx1"/>
              </a:solidFill>
            </a:rPr>
            <a:t>Imagination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500" kern="1200" dirty="0">
              <a:solidFill>
                <a:schemeClr val="tx1"/>
              </a:solidFill>
            </a:rPr>
            <a:t>Pride</a:t>
          </a:r>
          <a:endParaRPr lang="en-US" sz="1500" kern="1200" dirty="0">
            <a:solidFill>
              <a:schemeClr val="tx1"/>
            </a:solidFill>
          </a:endParaRPr>
        </a:p>
      </dsp:txBody>
      <dsp:txXfrm rot="-20700000">
        <a:off x="3215722" y="506748"/>
        <a:ext cx="1365619" cy="1392582"/>
      </dsp:txXfrm>
    </dsp:sp>
    <dsp:sp modelId="{9A7CDCEE-D50E-47C6-A4A7-186672D42F6C}">
      <dsp:nvSpPr>
        <dsp:cNvPr id="0" name=""/>
        <dsp:cNvSpPr/>
      </dsp:nvSpPr>
      <dsp:spPr>
        <a:xfrm>
          <a:off x="3194361" y="1673695"/>
          <a:ext cx="2596481" cy="2596481"/>
        </a:xfrm>
        <a:prstGeom prst="circularArrow">
          <a:avLst>
            <a:gd name="adj1" fmla="val 4688"/>
            <a:gd name="adj2" fmla="val 299029"/>
            <a:gd name="adj3" fmla="val 2502890"/>
            <a:gd name="adj4" fmla="val 1589017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AAEBF-6997-4A19-8049-5C9FB9CFD5C2}">
      <dsp:nvSpPr>
        <dsp:cNvPr id="0" name=""/>
        <dsp:cNvSpPr/>
      </dsp:nvSpPr>
      <dsp:spPr>
        <a:xfrm rot="11902658">
          <a:off x="1698096" y="2237117"/>
          <a:ext cx="1886506" cy="18865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32CF64-7645-439C-92BD-7871DB7D2B34}">
      <dsp:nvSpPr>
        <dsp:cNvPr id="0" name=""/>
        <dsp:cNvSpPr/>
      </dsp:nvSpPr>
      <dsp:spPr>
        <a:xfrm rot="1593699">
          <a:off x="2471833" y="-5473"/>
          <a:ext cx="1998397" cy="203403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EE9A-C057-41F8-8D24-A65570614059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5FC89-3D49-46AC-9473-8E0C89A8F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3B06-6CF1-4BD2-A15B-DE7A7AFB638E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9C2F0-EC85-4936-BFF6-581EE8D64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Knowledge and understanding cannot be transferred from the teacher‘s brain to the learners‘ brains.</a:t>
            </a:r>
          </a:p>
          <a:p>
            <a:r>
              <a:rPr lang="de-AT" dirty="0"/>
              <a:t>Students‘ brains are very different from databanks or file-systems and</a:t>
            </a:r>
          </a:p>
          <a:p>
            <a:r>
              <a:rPr lang="de-AT" dirty="0"/>
              <a:t>Teachers are not walking encyclopedias.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Celebrate success and achievements – dopamine shower!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7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9C2F0-EC85-4936-BFF6-581EE8D64E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AB3A6B3-3709-4169-944B-160C900ACEB0}" type="datetimeFigureOut">
              <a:rPr lang="en-US" smtClean="0"/>
              <a:t>26-May-17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4F6F8B-CE3E-460D-8F0D-56E36F9B0E5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://epep.at/?page_id=3650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hyperlink" Target="http://epep.at/?page_id=66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pep.at/?page_id=3841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epep.at/?page_id=129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://http/epep.at/?page_id=4027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epep.a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ugner.at/files/nachlese/010909/Go_OffUnt_Didaktik_des_weissen_Blattes.pdf" TargetMode="External"/><Relationship Id="rId2" Type="http://schemas.openxmlformats.org/officeDocument/2006/relationships/hyperlink" Target="http://www.finchpark.com/afe/l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6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897632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Elisabeth Pölzleitner</a:t>
            </a:r>
          </a:p>
          <a:p>
            <a:endParaRPr lang="de-DE" dirty="0"/>
          </a:p>
          <a:p>
            <a:r>
              <a:rPr lang="de-DE" dirty="0"/>
              <a:t>GIBS: Graz International Bilingual School</a:t>
            </a:r>
          </a:p>
          <a:p>
            <a:r>
              <a:rPr lang="de-DE" dirty="0" err="1"/>
              <a:t>and</a:t>
            </a:r>
            <a:endParaRPr lang="de-DE" dirty="0"/>
          </a:p>
          <a:p>
            <a:r>
              <a:rPr lang="de-DE" dirty="0"/>
              <a:t>Institut für Anglistik, Uni Graz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319808"/>
          </a:xfrm>
        </p:spPr>
        <p:txBody>
          <a:bodyPr>
            <a:normAutofit fontScale="90000"/>
          </a:bodyPr>
          <a:lstStyle/>
          <a:p>
            <a:r>
              <a:rPr lang="de-DE" dirty="0"/>
              <a:t>Engaging Students with Writing</a:t>
            </a:r>
            <a:br>
              <a:rPr lang="de-DE" dirty="0"/>
            </a:br>
            <a:r>
              <a:rPr lang="de-DE" sz="2700" dirty="0"/>
              <a:t>Developing competence through autonomous learning in Secondary School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7714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lp\Documents\Lis\epep\scansforschool\jack-ripper\books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8508"/>
          <a:stretch/>
        </p:blipFill>
        <p:spPr bwMode="auto">
          <a:xfrm>
            <a:off x="3491880" y="3897714"/>
            <a:ext cx="2016224" cy="215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52" y="3897714"/>
            <a:ext cx="2915862" cy="21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8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6" y="3958955"/>
            <a:ext cx="3937115" cy="21343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5536" y="1628800"/>
            <a:ext cx="3973855" cy="223224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TBT: Task </a:t>
            </a:r>
            <a:r>
              <a:rPr lang="de-AT" dirty="0" err="1"/>
              <a:t>Based</a:t>
            </a:r>
            <a:r>
              <a:rPr lang="de-AT" dirty="0"/>
              <a:t>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3237" y="1556792"/>
            <a:ext cx="4038600" cy="4681728"/>
          </a:xfrm>
        </p:spPr>
        <p:txBody>
          <a:bodyPr>
            <a:normAutofit fontScale="92500" lnSpcReduction="20000"/>
          </a:bodyPr>
          <a:lstStyle/>
          <a:p>
            <a:endParaRPr lang="de-DE" sz="1700" dirty="0"/>
          </a:p>
          <a:p>
            <a:pPr marL="0" indent="0">
              <a:buNone/>
            </a:pPr>
            <a:r>
              <a:rPr lang="de-DE" sz="1900" b="1" dirty="0"/>
              <a:t>What is a TASK</a:t>
            </a:r>
          </a:p>
          <a:p>
            <a:pPr marL="0" indent="0">
              <a:buNone/>
            </a:pPr>
            <a:r>
              <a:rPr lang="de-DE" sz="1900" dirty="0"/>
              <a:t>„A piece of classroom work which involves learners in comprehending, manipulating, producing, or interacting in the target language while their attention is principally focused on meaning rather than form.“ (Nunan 1989)</a:t>
            </a:r>
          </a:p>
          <a:p>
            <a:pPr marL="0" indent="0">
              <a:buNone/>
            </a:pPr>
            <a:endParaRPr lang="de-AT" sz="2400" b="1" dirty="0"/>
          </a:p>
          <a:p>
            <a:pPr marL="0" indent="0">
              <a:buNone/>
            </a:pPr>
            <a:r>
              <a:rPr lang="de-AT" sz="2000" b="1" dirty="0"/>
              <a:t>Tasks vs Exercises </a:t>
            </a:r>
            <a:r>
              <a:rPr lang="de-DE" sz="2000" dirty="0"/>
              <a:t>(Willis 2007)</a:t>
            </a:r>
          </a:p>
          <a:p>
            <a:pPr lvl="1"/>
            <a:r>
              <a:rPr lang="de-AT" sz="1600" dirty="0" err="1"/>
              <a:t>Does</a:t>
            </a:r>
            <a:r>
              <a:rPr lang="de-AT" sz="1600" dirty="0"/>
              <a:t> </a:t>
            </a:r>
            <a:r>
              <a:rPr lang="de-AT" sz="1600" dirty="0" err="1"/>
              <a:t>the</a:t>
            </a:r>
            <a:r>
              <a:rPr lang="de-AT" sz="1600" dirty="0"/>
              <a:t> </a:t>
            </a:r>
            <a:r>
              <a:rPr lang="de-AT" sz="1600" dirty="0" err="1"/>
              <a:t>activity</a:t>
            </a:r>
            <a:r>
              <a:rPr lang="de-AT" sz="1600" dirty="0"/>
              <a:t> </a:t>
            </a:r>
            <a:r>
              <a:rPr lang="de-AT" sz="1600" dirty="0" err="1"/>
              <a:t>engage</a:t>
            </a:r>
            <a:r>
              <a:rPr lang="de-AT" sz="1600" dirty="0"/>
              <a:t> </a:t>
            </a:r>
            <a:r>
              <a:rPr lang="de-AT" sz="1600" dirty="0" err="1"/>
              <a:t>learners</a:t>
            </a:r>
            <a:r>
              <a:rPr lang="de-AT" sz="1600" dirty="0"/>
              <a:t>‘ </a:t>
            </a:r>
            <a:r>
              <a:rPr lang="de-AT" sz="1600" dirty="0" err="1"/>
              <a:t>interest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 </a:t>
            </a:r>
            <a:r>
              <a:rPr lang="de-AT" sz="1600" dirty="0" err="1"/>
              <a:t>primary</a:t>
            </a:r>
            <a:r>
              <a:rPr lang="de-AT" sz="1600" dirty="0"/>
              <a:t> </a:t>
            </a:r>
            <a:r>
              <a:rPr lang="de-AT" sz="1600" dirty="0" err="1"/>
              <a:t>focus</a:t>
            </a:r>
            <a:r>
              <a:rPr lang="de-AT" sz="1600" dirty="0"/>
              <a:t> on </a:t>
            </a:r>
            <a:r>
              <a:rPr lang="de-AT" sz="1600" dirty="0" err="1"/>
              <a:t>meaning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there</a:t>
            </a:r>
            <a:r>
              <a:rPr lang="de-AT" sz="1600" dirty="0"/>
              <a:t> an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success</a:t>
            </a:r>
            <a:r>
              <a:rPr lang="de-AT" sz="1600" dirty="0"/>
              <a:t> </a:t>
            </a:r>
            <a:r>
              <a:rPr lang="de-AT" sz="1600" dirty="0" err="1"/>
              <a:t>judged</a:t>
            </a:r>
            <a:r>
              <a:rPr lang="de-AT" sz="1600" dirty="0"/>
              <a:t> in </a:t>
            </a:r>
            <a:r>
              <a:rPr lang="de-AT" sz="1600" dirty="0" err="1"/>
              <a:t>terms</a:t>
            </a:r>
            <a:r>
              <a:rPr lang="de-AT" sz="1600" dirty="0"/>
              <a:t> </a:t>
            </a:r>
            <a:r>
              <a:rPr lang="de-AT" sz="1600" dirty="0" err="1"/>
              <a:t>of</a:t>
            </a:r>
            <a:r>
              <a:rPr lang="de-AT" sz="1600" dirty="0"/>
              <a:t> </a:t>
            </a:r>
            <a:r>
              <a:rPr lang="de-AT" sz="1600" dirty="0" err="1"/>
              <a:t>outcome</a:t>
            </a:r>
            <a:r>
              <a:rPr lang="de-AT" sz="1600" dirty="0"/>
              <a:t>?</a:t>
            </a:r>
          </a:p>
          <a:p>
            <a:pPr lvl="1"/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completion</a:t>
            </a:r>
            <a:r>
              <a:rPr lang="de-AT" sz="1600" dirty="0"/>
              <a:t> a </a:t>
            </a:r>
            <a:r>
              <a:rPr lang="de-AT" sz="1600" dirty="0" err="1"/>
              <a:t>priority</a:t>
            </a:r>
            <a:r>
              <a:rPr lang="de-AT" sz="1600" dirty="0"/>
              <a:t>?</a:t>
            </a:r>
          </a:p>
          <a:p>
            <a:pPr lvl="1"/>
            <a:r>
              <a:rPr lang="de-AT" sz="1600" dirty="0"/>
              <a:t>Does the activity relate to real world activities?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40" y="1772816"/>
            <a:ext cx="2013083" cy="150981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2171175" cy="162838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1" y="4207993"/>
            <a:ext cx="2719189" cy="204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26" y="4654313"/>
            <a:ext cx="1462761" cy="13254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2739"/>
            <a:ext cx="1199622" cy="119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dog, sitting, indoor, person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60" y="2872296"/>
            <a:ext cx="3872463" cy="15096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4091" r="17870"/>
          <a:stretch/>
        </p:blipFill>
        <p:spPr>
          <a:xfrm>
            <a:off x="7453686" y="205101"/>
            <a:ext cx="1270264" cy="10688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6" name="Explosion: 8 Points 15"/>
          <p:cNvSpPr/>
          <p:nvPr/>
        </p:nvSpPr>
        <p:spPr>
          <a:xfrm>
            <a:off x="2843808" y="4787588"/>
            <a:ext cx="504056" cy="441611"/>
          </a:xfrm>
          <a:prstGeom prst="irregularSeal1">
            <a:avLst/>
          </a:prstGeom>
          <a:solidFill>
            <a:srgbClr val="F77A0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326479"/>
            <a:ext cx="784106" cy="8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</a:t>
            </a:r>
            <a:r>
              <a:rPr lang="de-DE" dirty="0" err="1"/>
              <a:t>pedagogy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blank </a:t>
            </a:r>
            <a:r>
              <a:rPr lang="de-DE" dirty="0" err="1"/>
              <a:t>sheet</a:t>
            </a:r>
            <a:br>
              <a:rPr lang="de-DE" dirty="0"/>
            </a:br>
            <a:r>
              <a:rPr lang="de-DE" sz="2000" dirty="0"/>
              <a:t>Hannelore </a:t>
            </a:r>
            <a:r>
              <a:rPr lang="de-DE" sz="2000" dirty="0" err="1"/>
              <a:t>and</a:t>
            </a:r>
            <a:r>
              <a:rPr lang="de-DE" sz="2000" dirty="0"/>
              <a:t> Helmut Zehnpfennig (2009)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r>
              <a:rPr lang="de-DE" dirty="0"/>
              <a:t>Reduction of materials and input</a:t>
            </a:r>
          </a:p>
          <a:p>
            <a:r>
              <a:rPr lang="de-DE" dirty="0"/>
              <a:t>Basic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materials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online </a:t>
            </a:r>
            <a:r>
              <a:rPr lang="de-DE" dirty="0" err="1"/>
              <a:t>search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blank </a:t>
            </a:r>
            <a:r>
              <a:rPr lang="de-DE" dirty="0" err="1"/>
              <a:t>sheet</a:t>
            </a:r>
            <a:r>
              <a:rPr lang="de-DE" dirty="0"/>
              <a:t>: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instructions</a:t>
            </a:r>
            <a:endParaRPr lang="de-DE" dirty="0"/>
          </a:p>
          <a:p>
            <a:r>
              <a:rPr lang="de-DE" dirty="0"/>
              <a:t>Forces </a:t>
            </a:r>
            <a:r>
              <a:rPr lang="de-DE" dirty="0" err="1"/>
              <a:t>learners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actively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, </a:t>
            </a:r>
            <a:r>
              <a:rPr lang="de-DE" dirty="0" err="1"/>
              <a:t>fosters</a:t>
            </a:r>
            <a:r>
              <a:rPr lang="de-DE" dirty="0"/>
              <a:t> </a:t>
            </a:r>
            <a:r>
              <a:rPr lang="de-DE" dirty="0" err="1"/>
              <a:t>learner</a:t>
            </a:r>
            <a:r>
              <a:rPr lang="de-DE" dirty="0"/>
              <a:t> </a:t>
            </a:r>
            <a:r>
              <a:rPr lang="de-DE" dirty="0" err="1"/>
              <a:t>creativity</a:t>
            </a:r>
            <a:r>
              <a:rPr lang="de-DE" dirty="0"/>
              <a:t>, </a:t>
            </a:r>
            <a:r>
              <a:rPr lang="de-DE" dirty="0" err="1"/>
              <a:t>problem</a:t>
            </a:r>
            <a:r>
              <a:rPr lang="de-DE" dirty="0"/>
              <a:t> </a:t>
            </a:r>
            <a:r>
              <a:rPr lang="de-DE" dirty="0" err="1"/>
              <a:t>solving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, </a:t>
            </a:r>
            <a:r>
              <a:rPr lang="de-DE" dirty="0" err="1"/>
              <a:t>encourages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meanings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concepts</a:t>
            </a:r>
            <a:endParaRPr lang="de-DE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49510"/>
            <a:ext cx="1823049" cy="13681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peech Bubble: Oval 3"/>
          <p:cNvSpPr/>
          <p:nvPr/>
        </p:nvSpPr>
        <p:spPr>
          <a:xfrm>
            <a:off x="2699792" y="2420888"/>
            <a:ext cx="2736304" cy="1512168"/>
          </a:xfrm>
          <a:prstGeom prst="wedgeEllipseCallout">
            <a:avLst>
              <a:gd name="adj1" fmla="val -52305"/>
              <a:gd name="adj2" fmla="val 82817"/>
            </a:avLst>
          </a:prstGeom>
          <a:gradFill flip="none" rotWithShape="1">
            <a:gsLst>
              <a:gs pos="0">
                <a:srgbClr val="F79709">
                  <a:shade val="30000"/>
                  <a:satMod val="115000"/>
                </a:srgbClr>
              </a:gs>
              <a:gs pos="50000">
                <a:srgbClr val="F79709">
                  <a:shade val="67500"/>
                  <a:satMod val="115000"/>
                </a:srgbClr>
              </a:gs>
              <a:gs pos="100000">
                <a:srgbClr val="F7970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/>
              <a:t>Choice = Power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77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Creating Learning Opportunities</a:t>
            </a:r>
            <a:br>
              <a:rPr lang="de-AT" dirty="0"/>
            </a:br>
            <a:r>
              <a:rPr lang="de-AT" sz="2000" dirty="0"/>
              <a:t>in autonomous settings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28800"/>
            <a:ext cx="6313604" cy="4735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6465755"/>
            <a:ext cx="7056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https://www.slideshare.net/bstokes/theories-of-teaching-and-learning-the-staged-selfdirected-learning-model-ggrow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356094" y="4293096"/>
            <a:ext cx="6120680" cy="792088"/>
          </a:xfrm>
          <a:prstGeom prst="roundRect">
            <a:avLst/>
          </a:prstGeom>
          <a:solidFill>
            <a:srgbClr val="F79709">
              <a:alpha val="34902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3005295" y="3242720"/>
            <a:ext cx="2088232" cy="576064"/>
          </a:xfrm>
          <a:prstGeom prst="wedgeRoundRectCallout">
            <a:avLst>
              <a:gd name="adj1" fmla="val -45614"/>
              <a:gd name="adj2" fmla="val 98258"/>
              <a:gd name="adj3" fmla="val 16667"/>
            </a:avLst>
          </a:prstGeom>
          <a:gradFill flip="none" rotWithShape="1">
            <a:gsLst>
              <a:gs pos="0">
                <a:srgbClr val="F77A09">
                  <a:shade val="30000"/>
                  <a:satMod val="115000"/>
                </a:srgbClr>
              </a:gs>
              <a:gs pos="50000">
                <a:srgbClr val="F77A09">
                  <a:shade val="67500"/>
                  <a:satMod val="115000"/>
                </a:srgbClr>
              </a:gs>
              <a:gs pos="100000">
                <a:srgbClr val="F77A0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Actively engage with the topic</a:t>
            </a:r>
            <a:endParaRPr lang="en-US" dirty="0"/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3455876" y="3996401"/>
            <a:ext cx="2376264" cy="772901"/>
          </a:xfrm>
          <a:prstGeom prst="wedgeRoundRectCallout">
            <a:avLst>
              <a:gd name="adj1" fmla="val -54895"/>
              <a:gd name="adj2" fmla="val 93578"/>
              <a:gd name="adj3" fmla="val 16667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chemeClr val="bg1"/>
                </a:solidFill>
              </a:rPr>
              <a:t>Make form-meaning connections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5246722" y="3305090"/>
            <a:ext cx="2256702" cy="660592"/>
          </a:xfrm>
          <a:prstGeom prst="wedgeRoundRectCallout">
            <a:avLst>
              <a:gd name="adj1" fmla="val -53560"/>
              <a:gd name="adj2" fmla="val 76190"/>
              <a:gd name="adj3" fmla="val 1666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Are emotionally involved</a:t>
            </a:r>
            <a:endParaRPr lang="en-US" dirty="0"/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5004048" y="2348880"/>
            <a:ext cx="2569188" cy="792088"/>
          </a:xfrm>
          <a:prstGeom prst="wedgeRoundRectCallout">
            <a:avLst>
              <a:gd name="adj1" fmla="val -44691"/>
              <a:gd name="adj2" fmla="val 73283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Focus on a goal and are proud of their products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793" y="2336366"/>
            <a:ext cx="70488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Ways into autonomous writing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1752" y="1522071"/>
            <a:ext cx="1825780" cy="25731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05" t="8000" r="34732" b="8400"/>
          <a:stretch/>
        </p:blipFill>
        <p:spPr>
          <a:xfrm>
            <a:off x="6804248" y="3429000"/>
            <a:ext cx="1898526" cy="15116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85069"/>
            <a:ext cx="1970534" cy="17575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756" y="1522071"/>
            <a:ext cx="2084021" cy="2359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429000"/>
            <a:ext cx="4012151" cy="27256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611560" y="5301208"/>
            <a:ext cx="1080120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2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Lower intermediate writing</a:t>
            </a:r>
            <a:endParaRPr lang="en-US" dirty="0"/>
          </a:p>
        </p:txBody>
      </p:sp>
      <p:pic>
        <p:nvPicPr>
          <p:cNvPr id="7" name="Picture 6" descr="A picture containing text, newspaper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521352"/>
            <a:ext cx="2842841" cy="2132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picture containing object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00808"/>
            <a:ext cx="2419177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A picture containing text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16" y="4215656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 descr="A picture containing text&#10;&#10;Description generated with very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97052"/>
            <a:ext cx="1707352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 descr="A picture containing text&#10;&#10;Description generated with very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1398559" cy="1980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0" name="Action Button: Go Forward or Next 19">
            <a:hlinkClick r:id="rId7" highlightClick="1"/>
          </p:cNvPr>
          <p:cNvSpPr/>
          <p:nvPr/>
        </p:nvSpPr>
        <p:spPr>
          <a:xfrm>
            <a:off x="7718072" y="5661248"/>
            <a:ext cx="1060304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4077072"/>
            <a:ext cx="2699792" cy="187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236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Upper Intermediate Learners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3106" y="1445042"/>
            <a:ext cx="2474978" cy="184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Action Button: Go Forward or Next 3">
            <a:hlinkClick r:id="rId3" highlightClick="1"/>
          </p:cNvPr>
          <p:cNvSpPr/>
          <p:nvPr/>
        </p:nvSpPr>
        <p:spPr>
          <a:xfrm>
            <a:off x="7540008" y="5589240"/>
            <a:ext cx="1296144" cy="360040"/>
          </a:xfrm>
          <a:prstGeom prst="actionButtonForwardNext">
            <a:avLst/>
          </a:prstGeom>
          <a:solidFill>
            <a:srgbClr val="F797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og, sitting, indoor, person&#10;&#10;Description generated with high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3429000"/>
            <a:ext cx="7147576" cy="278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1486932"/>
            <a:ext cx="2411760" cy="1759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1538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Examples: Booklets about Novels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9744" y="1556792"/>
            <a:ext cx="4099208" cy="24018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577" y="1556792"/>
            <a:ext cx="3882338" cy="291020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71" y="3573016"/>
            <a:ext cx="3672353" cy="26221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992800"/>
            <a:ext cx="2195842" cy="307022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005" y="3671211"/>
            <a:ext cx="3392767" cy="24257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51920" y="2402686"/>
            <a:ext cx="3173411" cy="31393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Typical text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</a:t>
            </a:r>
            <a:r>
              <a:rPr lang="en-US" dirty="0"/>
              <a:t>, postcards, e-mails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Newspaper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Travel brochures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Diary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Background info, factsheets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Character pages</a:t>
            </a:r>
          </a:p>
          <a:p>
            <a:endParaRPr lang="de-AT" dirty="0"/>
          </a:p>
        </p:txBody>
      </p:sp>
      <p:sp>
        <p:nvSpPr>
          <p:cNvPr id="10" name="Action Button: Go Forward or Next 9">
            <a:hlinkClick r:id="rId7" highlightClick="1"/>
          </p:cNvPr>
          <p:cNvSpPr/>
          <p:nvPr/>
        </p:nvSpPr>
        <p:spPr>
          <a:xfrm>
            <a:off x="6948264" y="6237312"/>
            <a:ext cx="1512168" cy="288032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Upper</a:t>
            </a:r>
            <a:r>
              <a:rPr lang="de-DE" dirty="0"/>
              <a:t>-school </a:t>
            </a:r>
            <a:r>
              <a:rPr lang="de-DE" dirty="0" err="1"/>
              <a:t>Examples</a:t>
            </a:r>
            <a:endParaRPr lang="en-US" dirty="0"/>
          </a:p>
        </p:txBody>
      </p:sp>
      <p:pic>
        <p:nvPicPr>
          <p:cNvPr id="1026" name="Picture 2" descr="C:\Users\lp\Documents\Lis\epep\scansforschool\adult-books\booklets\mixedcover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1556793"/>
            <a:ext cx="2808312" cy="21057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28800"/>
            <a:ext cx="3740696" cy="26431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3878573"/>
            <a:ext cx="2916431" cy="176967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99792" y="2852936"/>
            <a:ext cx="2448273" cy="36933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002060"/>
                </a:solidFill>
              </a:rPr>
              <a:t>More text-types</a:t>
            </a:r>
          </a:p>
          <a:p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endings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Letters to the author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What I would have done…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Plot 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Interesting quotes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Alternative covers and blurbs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7046"/>
          <a:stretch/>
        </p:blipFill>
        <p:spPr>
          <a:xfrm>
            <a:off x="6876256" y="3456034"/>
            <a:ext cx="1862068" cy="2637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937" y="4581128"/>
            <a:ext cx="2184168" cy="1638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Action Button: Go Forward or Next 10">
            <a:hlinkClick r:id="rId7" highlightClick="1"/>
          </p:cNvPr>
          <p:cNvSpPr/>
          <p:nvPr/>
        </p:nvSpPr>
        <p:spPr>
          <a:xfrm>
            <a:off x="7164288" y="6381328"/>
            <a:ext cx="1656184" cy="288032"/>
          </a:xfrm>
          <a:prstGeom prst="actionButtonForwardNext">
            <a:avLst/>
          </a:prstGeom>
          <a:solidFill>
            <a:srgbClr val="F77A0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 all these projects the learners...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8503920" cy="4470248"/>
          </a:xfrm>
        </p:spPr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make lots of choices, take decisions</a:t>
            </a:r>
          </a:p>
          <a:p>
            <a:r>
              <a:rPr lang="de-DE" dirty="0"/>
              <a:t>do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relevant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</a:p>
          <a:p>
            <a:r>
              <a:rPr lang="de-DE" dirty="0"/>
              <a:t>are actively involved and use the language </a:t>
            </a:r>
          </a:p>
          <a:p>
            <a:r>
              <a:rPr lang="de-DE" dirty="0"/>
              <a:t>actively cooperate and communicate with others</a:t>
            </a:r>
          </a:p>
          <a:p>
            <a:r>
              <a:rPr lang="de-DE" dirty="0"/>
              <a:t>persue personal goals and group goals</a:t>
            </a:r>
          </a:p>
          <a:p>
            <a:r>
              <a:rPr lang="de-DE" dirty="0"/>
              <a:t>manage time and resources</a:t>
            </a:r>
          </a:p>
          <a:p>
            <a:r>
              <a:rPr lang="de-DE" dirty="0"/>
              <a:t>are proud of their results</a:t>
            </a:r>
          </a:p>
          <a:p>
            <a:r>
              <a:rPr lang="de-DE" dirty="0" err="1"/>
              <a:t>build</a:t>
            </a:r>
            <a:r>
              <a:rPr lang="de-DE" dirty="0"/>
              <a:t> </a:t>
            </a:r>
            <a:r>
              <a:rPr lang="de-DE" dirty="0" err="1"/>
              <a:t>growth-oriented</a:t>
            </a:r>
            <a:r>
              <a:rPr lang="de-DE" dirty="0"/>
              <a:t> </a:t>
            </a:r>
            <a:r>
              <a:rPr lang="de-DE" dirty="0" err="1"/>
              <a:t>mindsets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472" y="1714922"/>
            <a:ext cx="805515" cy="781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564" y="2492176"/>
            <a:ext cx="822974" cy="776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635" y="3296181"/>
            <a:ext cx="860903" cy="873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635" y="4889125"/>
            <a:ext cx="892613" cy="8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3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Browsing student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10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different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booklets</a:t>
            </a:r>
            <a:r>
              <a:rPr lang="de-DE" dirty="0"/>
              <a:t> in </a:t>
            </a:r>
            <a:r>
              <a:rPr lang="de-DE" dirty="0" err="1"/>
              <a:t>detail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AT" dirty="0"/>
              <a:t>Collect any questions and comments that you would like to discuss.</a:t>
            </a:r>
            <a:endParaRPr lang="en-US" dirty="0"/>
          </a:p>
        </p:txBody>
      </p:sp>
      <p:pic>
        <p:nvPicPr>
          <p:cNvPr id="6146" name="Picture 2" descr="C:\Users\lp\Documents\Lis\epep\scansforschool\emptybooklets\mixed-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60848"/>
            <a:ext cx="31750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p\Documents\Lis\epep\scansforschool\emptybooklets\tree-falls-down\treefallsdown-cover-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673">
            <a:off x="6710412" y="3416043"/>
            <a:ext cx="9144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p\Documents\Lis\epep\scansforschool\emptybooklets\ganging-up\ganging-up-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411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p\Documents\Lis\epep\scansforschool\adult-books\booklets\mixedcovers-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0375"/>
            <a:ext cx="3055888" cy="22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7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round a table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84" y="1756167"/>
            <a:ext cx="6248679" cy="4686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Overview of today‘s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pic>
        <p:nvPicPr>
          <p:cNvPr id="5" name="Picture 4" descr="A picture containing person, boy, young, man&#10;&#10;Description generated with very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5" y="173241"/>
            <a:ext cx="1383079" cy="1037309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generated with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8543"/>
            <a:ext cx="1317612" cy="988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6784" y="1988840"/>
            <a:ext cx="6439472" cy="415498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Framework/ setting / possibilities and limitations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My 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How to implement autonomous writing in secondary school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Exploring learner products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Discussion and questions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7995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Time for questions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52609" y="2420888"/>
            <a:ext cx="1438781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00808"/>
            <a:ext cx="1584176" cy="2538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21" y="4149080"/>
            <a:ext cx="1373157" cy="2200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772816"/>
            <a:ext cx="1372064" cy="21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76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3600" dirty="0" err="1"/>
              <a:t>Thank</a:t>
            </a:r>
            <a:r>
              <a:rPr lang="de-DE" sz="3600" dirty="0"/>
              <a:t> </a:t>
            </a:r>
            <a:r>
              <a:rPr lang="de-DE" sz="3600" dirty="0" err="1"/>
              <a:t>you</a:t>
            </a:r>
            <a:r>
              <a:rPr lang="de-DE" sz="3600" dirty="0"/>
              <a:t>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your</a:t>
            </a:r>
            <a:r>
              <a:rPr lang="de-DE" sz="3600" dirty="0"/>
              <a:t> </a:t>
            </a:r>
            <a:r>
              <a:rPr lang="de-DE" sz="3600" dirty="0" err="1"/>
              <a:t>attention</a:t>
            </a:r>
            <a:r>
              <a:rPr lang="de-DE" sz="3600" dirty="0"/>
              <a:t>.</a:t>
            </a:r>
          </a:p>
          <a:p>
            <a:pPr marL="0" indent="0" algn="ctr">
              <a:buNone/>
            </a:pPr>
            <a:endParaRPr lang="de-DE" sz="3600" dirty="0"/>
          </a:p>
          <a:p>
            <a:pPr marL="0" indent="0" algn="ctr">
              <a:buNone/>
            </a:pPr>
            <a:r>
              <a:rPr lang="de-DE" dirty="0"/>
              <a:t>For more ideas and examples visit</a:t>
            </a:r>
          </a:p>
          <a:p>
            <a:pPr marL="0" indent="0" algn="ctr">
              <a:buNone/>
            </a:pPr>
            <a:r>
              <a:rPr lang="de-DE" dirty="0">
                <a:hlinkClick r:id="rId2"/>
              </a:rPr>
              <a:t>http://epep.at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454763" y="4365104"/>
            <a:ext cx="5943600" cy="17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7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Benson, P. (2001). </a:t>
            </a:r>
            <a:r>
              <a:rPr lang="en-US" i="1" dirty="0"/>
              <a:t>Teaching and Researching Autonomy in Language Learning, </a:t>
            </a:r>
            <a:r>
              <a:rPr lang="en-US" dirty="0"/>
              <a:t>Harlow: Pearson Education</a:t>
            </a:r>
          </a:p>
          <a:p>
            <a:r>
              <a:rPr lang="en-US" dirty="0" err="1"/>
              <a:t>Littlewood</a:t>
            </a:r>
            <a:r>
              <a:rPr lang="en-US" dirty="0"/>
              <a:t>, W. (1996). "Autonomy”: an anatomy and a framework. </a:t>
            </a:r>
            <a:r>
              <a:rPr lang="en-US" i="1" dirty="0"/>
              <a:t>System, </a:t>
            </a:r>
            <a:r>
              <a:rPr lang="en-US" dirty="0"/>
              <a:t>24/4, 427-435. Quoted from: </a:t>
            </a:r>
            <a:r>
              <a:rPr lang="en-US" dirty="0">
                <a:hlinkClick r:id="rId2"/>
              </a:rPr>
              <a:t>http://www.finchpark.com/afe/l.html</a:t>
            </a:r>
            <a:r>
              <a:rPr lang="en-US" dirty="0"/>
              <a:t>, 19.05.2012</a:t>
            </a:r>
          </a:p>
          <a:p>
            <a:r>
              <a:rPr lang="en-US" dirty="0" err="1"/>
              <a:t>Nunan</a:t>
            </a:r>
            <a:r>
              <a:rPr lang="en-US" dirty="0"/>
              <a:t>, D. (1997). Designing and adapting materials to encourage learner autonomy. In P. Benson, &amp; P. </a:t>
            </a:r>
            <a:r>
              <a:rPr lang="en-US" dirty="0" err="1"/>
              <a:t>Voller</a:t>
            </a:r>
            <a:r>
              <a:rPr lang="en-US" dirty="0"/>
              <a:t>. </a:t>
            </a:r>
            <a:r>
              <a:rPr lang="en-US" i="1" dirty="0"/>
              <a:t>Autonomy and Independence in Language Learning</a:t>
            </a:r>
            <a:r>
              <a:rPr lang="en-US" dirty="0"/>
              <a:t>. Harlow: Longman, 192 - 203.</a:t>
            </a:r>
          </a:p>
          <a:p>
            <a:r>
              <a:rPr lang="de-DE" dirty="0"/>
              <a:t>Willis, D. </a:t>
            </a:r>
            <a:r>
              <a:rPr lang="de-DE" dirty="0" err="1"/>
              <a:t>and</a:t>
            </a:r>
            <a:r>
              <a:rPr lang="de-DE" dirty="0"/>
              <a:t> Willis J. 2007. </a:t>
            </a:r>
            <a:r>
              <a:rPr lang="de-DE" i="1" dirty="0" err="1"/>
              <a:t>Doing</a:t>
            </a:r>
            <a:r>
              <a:rPr lang="de-DE" i="1" dirty="0"/>
              <a:t> Task-based Teaching, </a:t>
            </a:r>
            <a:r>
              <a:rPr lang="de-DE" dirty="0"/>
              <a:t>Oxford: Oxford </a:t>
            </a:r>
            <a:r>
              <a:rPr lang="de-DE" dirty="0" err="1"/>
              <a:t>Handbooks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Language </a:t>
            </a:r>
            <a:r>
              <a:rPr lang="de-DE" dirty="0" err="1"/>
              <a:t>Teachers</a:t>
            </a:r>
            <a:endParaRPr lang="de-DE" dirty="0"/>
          </a:p>
          <a:p>
            <a:r>
              <a:rPr lang="de-DE" i="1" dirty="0" err="1"/>
              <a:t>Zehnpfenning</a:t>
            </a:r>
            <a:r>
              <a:rPr lang="de-DE" i="1" dirty="0"/>
              <a:t>, H. und </a:t>
            </a:r>
            <a:r>
              <a:rPr lang="de-DE" i="1" dirty="0" err="1"/>
              <a:t>Zehnpfenning</a:t>
            </a:r>
            <a:r>
              <a:rPr lang="de-DE" i="1" dirty="0"/>
              <a:t> H. 2008. online: </a:t>
            </a:r>
            <a:r>
              <a:rPr lang="de-DE" dirty="0">
                <a:hlinkClick r:id="rId3"/>
              </a:rPr>
              <a:t>http://www.zeugner.at/files/nachlese/010909/Go_OffUnt_Didaktik_des_weissen_Blattes.pdf</a:t>
            </a:r>
            <a:endParaRPr lang="de-DE" dirty="0"/>
          </a:p>
          <a:p>
            <a:endParaRPr lang="de-DE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084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 err="1"/>
              <a:t>Learners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(</a:t>
            </a:r>
            <a:r>
              <a:rPr lang="de-DE" dirty="0" err="1"/>
              <a:t>ages</a:t>
            </a:r>
            <a:r>
              <a:rPr lang="de-DE" dirty="0"/>
              <a:t> 10 – 18)</a:t>
            </a:r>
          </a:p>
          <a:p>
            <a:r>
              <a:rPr lang="de-DE" dirty="0" err="1"/>
              <a:t>Groupsize</a:t>
            </a:r>
            <a:r>
              <a:rPr lang="de-DE" dirty="0"/>
              <a:t>: ~25 </a:t>
            </a:r>
            <a:r>
              <a:rPr lang="de-DE" dirty="0" err="1"/>
              <a:t>students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class</a:t>
            </a:r>
            <a:endParaRPr lang="de-DE" dirty="0"/>
          </a:p>
          <a:p>
            <a:r>
              <a:rPr lang="de-DE" dirty="0"/>
              <a:t>English </a:t>
            </a:r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(</a:t>
            </a:r>
            <a:r>
              <a:rPr lang="de-DE" dirty="0" err="1"/>
              <a:t>no</a:t>
            </a:r>
            <a:r>
              <a:rPr lang="de-DE" dirty="0"/>
              <a:t> open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periods</a:t>
            </a:r>
            <a:r>
              <a:rPr lang="de-DE" dirty="0"/>
              <a:t>)</a:t>
            </a:r>
          </a:p>
          <a:p>
            <a:r>
              <a:rPr lang="de-DE" dirty="0"/>
              <a:t>Workshops </a:t>
            </a:r>
            <a:r>
              <a:rPr lang="de-DE" dirty="0" err="1"/>
              <a:t>about</a:t>
            </a:r>
            <a:r>
              <a:rPr lang="de-DE" dirty="0"/>
              <a:t> 90%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time</a:t>
            </a:r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textbook</a:t>
            </a:r>
            <a:endParaRPr lang="de-DE" dirty="0"/>
          </a:p>
          <a:p>
            <a:r>
              <a:rPr lang="de-DE" dirty="0" err="1"/>
              <a:t>Mainly</a:t>
            </a:r>
            <a:r>
              <a:rPr lang="de-DE" dirty="0"/>
              <a:t> TBT (task based </a:t>
            </a:r>
            <a:r>
              <a:rPr lang="de-DE" dirty="0" err="1"/>
              <a:t>teaching</a:t>
            </a:r>
            <a:r>
              <a:rPr lang="de-DE" dirty="0"/>
              <a:t>) (Willis 2007)</a:t>
            </a:r>
          </a:p>
          <a:p>
            <a:pPr marL="274320" lvl="1" indent="0">
              <a:buNone/>
            </a:pPr>
            <a:endParaRPr lang="de-DE" dirty="0"/>
          </a:p>
          <a:p>
            <a:endParaRPr lang="en-US" baseline="-25000" dirty="0"/>
          </a:p>
        </p:txBody>
      </p:sp>
      <p:pic>
        <p:nvPicPr>
          <p:cNvPr id="4098" name="Picture 2" descr="C:\Users\lp\Documents\Lis\MyPictures\GIBS\1c-2011\in-class\workshop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7"/>
          <a:stretch/>
        </p:blipFill>
        <p:spPr bwMode="auto">
          <a:xfrm>
            <a:off x="179512" y="188639"/>
            <a:ext cx="2650774" cy="17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p\Documents\Lis\MyPictures\GIBS\bookgroups\7ab64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39"/>
            <a:ext cx="2287803" cy="17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4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Curriculum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de-AT" dirty="0"/>
              <a:t>Austrian national curriculum + CEF</a:t>
            </a:r>
          </a:p>
          <a:p>
            <a:r>
              <a:rPr lang="de-AT" dirty="0"/>
              <a:t>Standardized final exams: B2</a:t>
            </a:r>
          </a:p>
          <a:p>
            <a:pPr lvl="1"/>
            <a:r>
              <a:rPr lang="de-AT" dirty="0"/>
              <a:t>Required texttypes: essay, article, letter or e-mail, blog post or blog comment, report)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284984"/>
            <a:ext cx="4716016" cy="2986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245" y="3618403"/>
            <a:ext cx="1754957" cy="2641791"/>
          </a:xfrm>
          <a:prstGeom prst="rect">
            <a:avLst/>
          </a:prstGeom>
        </p:spPr>
      </p:pic>
      <p:sp>
        <p:nvSpPr>
          <p:cNvPr id="6" name="Speech Bubble: Oval 5"/>
          <p:cNvSpPr/>
          <p:nvPr/>
        </p:nvSpPr>
        <p:spPr>
          <a:xfrm>
            <a:off x="4394219" y="1647855"/>
            <a:ext cx="4392488" cy="2232248"/>
          </a:xfrm>
          <a:prstGeom prst="wedgeEllipseCallout">
            <a:avLst>
              <a:gd name="adj1" fmla="val -40860"/>
              <a:gd name="adj2" fmla="val 72799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Learners need to understand that they are writing for a specific AUDIENCE for a specific PURPOSE.</a:t>
            </a:r>
          </a:p>
          <a:p>
            <a:pPr algn="ctr"/>
            <a:endParaRPr lang="en-US" dirty="0"/>
          </a:p>
        </p:txBody>
      </p:sp>
      <p:sp>
        <p:nvSpPr>
          <p:cNvPr id="7" name="Speech Bubble: Oval 6"/>
          <p:cNvSpPr/>
          <p:nvPr/>
        </p:nvSpPr>
        <p:spPr>
          <a:xfrm>
            <a:off x="395536" y="3408822"/>
            <a:ext cx="4104456" cy="1864725"/>
          </a:xfrm>
          <a:prstGeom prst="wedgeEllipseCallout">
            <a:avLst>
              <a:gd name="adj1" fmla="val 35690"/>
              <a:gd name="adj2" fmla="val 6642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Teachers must create authentic situations and tasks that learners can relate 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My goal: bridging the gap </a:t>
            </a:r>
            <a:r>
              <a:rPr lang="de-AT" sz="3100" dirty="0"/>
              <a:t>between</a:t>
            </a:r>
            <a:r>
              <a:rPr lang="de-AT" sz="2200" dirty="0"/>
              <a:t> </a:t>
            </a:r>
            <a:br>
              <a:rPr lang="de-AT" sz="2200" dirty="0"/>
            </a:br>
            <a:r>
              <a:rPr lang="de-AT" sz="2200" dirty="0"/>
              <a:t>the curriculum, BIST /CEF ….. </a:t>
            </a:r>
            <a:r>
              <a:rPr lang="de-AT" sz="2200" dirty="0" err="1"/>
              <a:t>and</a:t>
            </a:r>
            <a:r>
              <a:rPr lang="de-AT" sz="2200" dirty="0"/>
              <a:t> ….</a:t>
            </a:r>
            <a:r>
              <a:rPr lang="de-AT" sz="2200" dirty="0" err="1"/>
              <a:t>higher</a:t>
            </a:r>
            <a:r>
              <a:rPr lang="de-AT" sz="2200" dirty="0"/>
              <a:t> </a:t>
            </a:r>
            <a:r>
              <a:rPr lang="de-AT" sz="2200" dirty="0" err="1"/>
              <a:t>order</a:t>
            </a:r>
            <a:r>
              <a:rPr lang="de-AT" sz="2200" dirty="0"/>
              <a:t> </a:t>
            </a:r>
            <a:r>
              <a:rPr lang="de-AT" sz="2200" dirty="0" err="1"/>
              <a:t>skills</a:t>
            </a:r>
            <a:r>
              <a:rPr lang="de-AT" sz="2200" dirty="0"/>
              <a:t> /</a:t>
            </a:r>
            <a:r>
              <a:rPr lang="de-AT" sz="2200" dirty="0" err="1"/>
              <a:t>learning</a:t>
            </a:r>
            <a:r>
              <a:rPr lang="de-AT" sz="2200" dirty="0"/>
              <a:t> </a:t>
            </a:r>
            <a:r>
              <a:rPr lang="de-AT" sz="2200" dirty="0" err="1"/>
              <a:t>for</a:t>
            </a:r>
            <a:r>
              <a:rPr lang="de-AT" sz="2200" dirty="0"/>
              <a:t> </a:t>
            </a:r>
            <a:r>
              <a:rPr lang="de-AT" sz="2200" dirty="0" err="1"/>
              <a:t>life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dirty="0"/>
              <a:t>BIST/CEF </a:t>
            </a:r>
            <a:r>
              <a:rPr lang="de-AT" dirty="0" err="1"/>
              <a:t>competences</a:t>
            </a:r>
            <a:endParaRPr lang="de-AT" dirty="0"/>
          </a:p>
          <a:p>
            <a:pPr lvl="1"/>
            <a:r>
              <a:rPr lang="de-AT" dirty="0"/>
              <a:t>4 skills - testability</a:t>
            </a:r>
          </a:p>
          <a:p>
            <a:pPr lvl="1"/>
            <a:r>
              <a:rPr lang="de-AT" dirty="0"/>
              <a:t>Test formats</a:t>
            </a:r>
          </a:p>
          <a:p>
            <a:pPr lvl="1"/>
            <a:r>
              <a:rPr lang="de-AT" dirty="0"/>
              <a:t>Texttypes</a:t>
            </a:r>
          </a:p>
          <a:p>
            <a:pPr marL="274320" lvl="1" indent="0">
              <a:buNone/>
            </a:pPr>
            <a:endParaRPr lang="de-AT" dirty="0"/>
          </a:p>
          <a:p>
            <a:pPr lvl="1"/>
            <a:endParaRPr lang="de-AT" dirty="0"/>
          </a:p>
          <a:p>
            <a:pPr lvl="5"/>
            <a:endParaRPr lang="de-AT" dirty="0"/>
          </a:p>
          <a:p>
            <a:pPr lvl="1"/>
            <a:endParaRPr lang="de-AT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/>
              <a:t>Education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life</a:t>
            </a:r>
            <a:r>
              <a:rPr lang="de-AT" dirty="0"/>
              <a:t> </a:t>
            </a:r>
          </a:p>
          <a:p>
            <a:pPr lvl="1"/>
            <a:r>
              <a:rPr lang="de-AT" dirty="0" err="1"/>
              <a:t>learner</a:t>
            </a:r>
            <a:r>
              <a:rPr lang="de-AT" dirty="0"/>
              <a:t> </a:t>
            </a:r>
            <a:r>
              <a:rPr lang="de-AT" dirty="0" err="1"/>
              <a:t>centered</a:t>
            </a:r>
            <a:endParaRPr lang="de-AT" dirty="0"/>
          </a:p>
          <a:p>
            <a:pPr lvl="1"/>
            <a:r>
              <a:rPr lang="de-AT" dirty="0" err="1"/>
              <a:t>skills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life-long</a:t>
            </a:r>
            <a:r>
              <a:rPr lang="de-AT" dirty="0"/>
              <a:t> </a:t>
            </a:r>
            <a:r>
              <a:rPr lang="de-AT" dirty="0" err="1"/>
              <a:t>learning</a:t>
            </a:r>
            <a:endParaRPr lang="de-AT" dirty="0"/>
          </a:p>
          <a:p>
            <a:pPr lvl="1"/>
            <a:r>
              <a:rPr lang="de-AT" dirty="0" err="1"/>
              <a:t>higher</a:t>
            </a:r>
            <a:r>
              <a:rPr lang="de-AT" dirty="0"/>
              <a:t> </a:t>
            </a:r>
            <a:r>
              <a:rPr lang="de-AT" dirty="0" err="1"/>
              <a:t>order</a:t>
            </a:r>
            <a:r>
              <a:rPr lang="de-AT" dirty="0"/>
              <a:t> </a:t>
            </a:r>
            <a:r>
              <a:rPr lang="de-AT" dirty="0" err="1"/>
              <a:t>skills</a:t>
            </a:r>
            <a:endParaRPr lang="de-AT" dirty="0"/>
          </a:p>
          <a:p>
            <a:pPr lvl="1"/>
            <a:r>
              <a:rPr lang="de-AT" dirty="0" err="1"/>
              <a:t>social</a:t>
            </a:r>
            <a:r>
              <a:rPr lang="de-AT" dirty="0"/>
              <a:t> </a:t>
            </a:r>
            <a:r>
              <a:rPr lang="de-AT" dirty="0" err="1"/>
              <a:t>skills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transcultural</a:t>
            </a:r>
            <a:r>
              <a:rPr lang="de-AT" dirty="0"/>
              <a:t> </a:t>
            </a:r>
            <a:r>
              <a:rPr lang="de-AT" dirty="0" err="1">
                <a:solidFill>
                  <a:schemeClr val="tx1"/>
                </a:solidFill>
              </a:rPr>
              <a:t>understanding</a:t>
            </a:r>
            <a:endParaRPr lang="de-AT" dirty="0">
              <a:solidFill>
                <a:schemeClr val="tx1"/>
              </a:solidFill>
            </a:endParaRPr>
          </a:p>
          <a:p>
            <a:pPr lvl="1"/>
            <a:r>
              <a:rPr lang="de-AT" dirty="0" err="1">
                <a:solidFill>
                  <a:schemeClr val="tx1"/>
                </a:solidFill>
              </a:rPr>
              <a:t>curiosity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and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openness</a:t>
            </a:r>
            <a:endParaRPr lang="de-AT" dirty="0">
              <a:solidFill>
                <a:schemeClr val="tx1"/>
              </a:solidFill>
            </a:endParaRPr>
          </a:p>
          <a:p>
            <a:pPr lvl="1"/>
            <a:r>
              <a:rPr lang="de-AT" dirty="0" err="1">
                <a:solidFill>
                  <a:schemeClr val="tx1"/>
                </a:solidFill>
              </a:rPr>
              <a:t>experimenting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and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hypothesis</a:t>
            </a:r>
            <a:r>
              <a:rPr lang="de-AT" dirty="0">
                <a:solidFill>
                  <a:schemeClr val="tx1"/>
                </a:solidFill>
              </a:rPr>
              <a:t> </a:t>
            </a:r>
            <a:r>
              <a:rPr lang="de-AT" dirty="0" err="1">
                <a:solidFill>
                  <a:schemeClr val="tx1"/>
                </a:solidFill>
              </a:rPr>
              <a:t>building</a:t>
            </a:r>
            <a:endParaRPr lang="de-AT" dirty="0">
              <a:solidFill>
                <a:schemeClr val="tx1"/>
              </a:solidFill>
            </a:endParaRPr>
          </a:p>
          <a:p>
            <a:pPr lvl="1"/>
            <a:endParaRPr lang="de-AT" dirty="0"/>
          </a:p>
          <a:p>
            <a:endParaRPr lang="en-US" dirty="0"/>
          </a:p>
        </p:txBody>
      </p:sp>
      <p:pic>
        <p:nvPicPr>
          <p:cNvPr id="1028" name="Picture 4" descr="C:\Users\lp\AppData\Local\Microsoft\Windows\Temporary Internet Files\Content.IE5\I29PHQH1\MC9003536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87" y="2113203"/>
            <a:ext cx="7847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p\AppData\Local\Microsoft\Windows\Temporary Internet Files\Content.IE5\FZ3V86Z8\MC90031822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65846"/>
            <a:ext cx="1257300" cy="18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95536" y="3938669"/>
            <a:ext cx="1473324" cy="20882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005064"/>
            <a:ext cx="1280768" cy="195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1952222" y="4104199"/>
            <a:ext cx="2600040" cy="1794587"/>
          </a:xfrm>
          <a:prstGeom prst="wedgeRoundRectCallout">
            <a:avLst>
              <a:gd name="adj1" fmla="val -63536"/>
              <a:gd name="adj2" fmla="val 3166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200" dirty="0">
                <a:solidFill>
                  <a:schemeClr val="tx1"/>
                </a:solidFill>
              </a:rPr>
              <a:t>Der Schüler ist kein Nürnberger Trichter, erst recht kein wandelnder Aktenordner, und der Lehrer kein blutleeres Wissenslexikon.</a:t>
            </a:r>
          </a:p>
          <a:p>
            <a:r>
              <a:rPr lang="de-AT" sz="1200" dirty="0">
                <a:solidFill>
                  <a:schemeClr val="tx1"/>
                </a:solidFill>
              </a:rPr>
              <a:t> (Bauer 2006: 47)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032" name="Picture 8" descr="C:\Users\lp\AppData\Local\Microsoft\Windows\Temporary Internet Files\Content.IE5\Z1YH7B5B\MC90043874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7" y="4213932"/>
            <a:ext cx="2305569" cy="20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5950164" y="836712"/>
            <a:ext cx="2520280" cy="3456384"/>
          </a:xfrm>
          <a:prstGeom prst="wedgeRoundRectCallout">
            <a:avLst>
              <a:gd name="adj1" fmla="val 5050"/>
              <a:gd name="adj2" fmla="val 73133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400" dirty="0">
                <a:solidFill>
                  <a:schemeClr val="tx1"/>
                </a:solidFill>
              </a:rPr>
              <a:t>Learning involves the whole person – body, mind and soul.</a:t>
            </a:r>
          </a:p>
          <a:p>
            <a:endParaRPr lang="de-AT" sz="1400" dirty="0">
              <a:solidFill>
                <a:schemeClr val="tx1"/>
              </a:solidFill>
            </a:endParaRPr>
          </a:p>
          <a:p>
            <a:r>
              <a:rPr lang="de-AT" sz="1400" dirty="0">
                <a:solidFill>
                  <a:schemeClr val="tx1"/>
                </a:solidFill>
              </a:rPr>
              <a:t>Long-term learning only happens in relevant, meaningful contexts.</a:t>
            </a:r>
          </a:p>
          <a:p>
            <a:endParaRPr lang="de-AT" sz="1400" dirty="0">
              <a:solidFill>
                <a:schemeClr val="tx1"/>
              </a:solidFill>
            </a:endParaRPr>
          </a:p>
          <a:p>
            <a:r>
              <a:rPr lang="de-AT" sz="1400" dirty="0">
                <a:solidFill>
                  <a:schemeClr val="tx1"/>
                </a:solidFill>
              </a:rPr>
              <a:t>Emotional and social aspects play a key role.</a:t>
            </a:r>
          </a:p>
          <a:p>
            <a:endParaRPr lang="de-AT" sz="1400" dirty="0">
              <a:solidFill>
                <a:schemeClr val="tx1"/>
              </a:solidFill>
            </a:endParaRPr>
          </a:p>
          <a:p>
            <a:pPr algn="ctr"/>
            <a:r>
              <a:rPr lang="de-AT" sz="1400" dirty="0">
                <a:solidFill>
                  <a:schemeClr val="tx1"/>
                </a:solidFill>
              </a:rPr>
              <a:t>(</a:t>
            </a:r>
            <a:r>
              <a:rPr lang="de-AT" sz="1200" dirty="0">
                <a:solidFill>
                  <a:schemeClr val="tx1"/>
                </a:solidFill>
              </a:rPr>
              <a:t>Bauer, Spitzer , </a:t>
            </a:r>
            <a:r>
              <a:rPr lang="de-AT" sz="1200" dirty="0" err="1">
                <a:solidFill>
                  <a:schemeClr val="tx1"/>
                </a:solidFill>
              </a:rPr>
              <a:t>Hüther</a:t>
            </a:r>
            <a:r>
              <a:rPr lang="de-AT" sz="1200" dirty="0">
                <a:solidFill>
                  <a:schemeClr val="tx1"/>
                </a:solidFill>
              </a:rPr>
              <a:t>, Roth, in </a:t>
            </a:r>
            <a:r>
              <a:rPr lang="de-AT" sz="1200" dirty="0" err="1">
                <a:solidFill>
                  <a:schemeClr val="tx1"/>
                </a:solidFill>
              </a:rPr>
              <a:t>Caspary</a:t>
            </a:r>
            <a:r>
              <a:rPr lang="de-AT" sz="1200" dirty="0">
                <a:solidFill>
                  <a:schemeClr val="tx1"/>
                </a:solidFill>
              </a:rPr>
              <a:t> 2006) (</a:t>
            </a:r>
            <a:r>
              <a:rPr lang="de-AT" sz="1200" dirty="0" err="1">
                <a:solidFill>
                  <a:schemeClr val="tx1"/>
                </a:solidFill>
              </a:rPr>
              <a:t>Zull</a:t>
            </a:r>
            <a:r>
              <a:rPr lang="de-AT" sz="1200" dirty="0">
                <a:solidFill>
                  <a:schemeClr val="tx1"/>
                </a:solidFill>
              </a:rPr>
              <a:t> 2002: 224 </a:t>
            </a:r>
            <a:r>
              <a:rPr lang="de-AT" sz="1400" dirty="0">
                <a:solidFill>
                  <a:schemeClr val="tx1"/>
                </a:solidFill>
              </a:rPr>
              <a:t>) </a:t>
            </a:r>
            <a:r>
              <a:rPr lang="de-AT" sz="1200" dirty="0" err="1">
                <a:solidFill>
                  <a:schemeClr val="tx1"/>
                </a:solidFill>
              </a:rPr>
              <a:t>Macedonia</a:t>
            </a:r>
            <a:r>
              <a:rPr lang="de-AT" sz="1200" dirty="0">
                <a:solidFill>
                  <a:schemeClr val="tx1"/>
                </a:solidFill>
              </a:rPr>
              <a:t> M.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949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98921"/>
            <a:ext cx="7626341" cy="804356"/>
          </a:xfrm>
          <a:noFill/>
        </p:spPr>
        <p:txBody>
          <a:bodyPr>
            <a:normAutofit fontScale="90000"/>
          </a:bodyPr>
          <a:lstStyle/>
          <a:p>
            <a:br>
              <a:rPr lang="de-AT" dirty="0"/>
            </a:br>
            <a:r>
              <a:rPr lang="de-AT" dirty="0"/>
              <a:t>How learning works</a:t>
            </a:r>
            <a:br>
              <a:rPr lang="de-AT" dirty="0"/>
            </a:br>
            <a:r>
              <a:rPr lang="de-AT" dirty="0"/>
              <a:t>Why we don‘t write into notebooks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271628" y="2087466"/>
            <a:ext cx="4038600" cy="268306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88499" y="4509120"/>
            <a:ext cx="1517109" cy="14688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857" y="5015018"/>
            <a:ext cx="41206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Long-term learning only happens in meaningful contexts</a:t>
            </a:r>
          </a:p>
          <a:p>
            <a:endParaRPr lang="en-US" sz="2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2348880"/>
            <a:ext cx="1724273" cy="1428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8443" y="2479753"/>
            <a:ext cx="25962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“Importance is physical” : </a:t>
            </a:r>
          </a:p>
          <a:p>
            <a:r>
              <a:rPr lang="en-US" sz="2100" dirty="0"/>
              <a:t>Acetylcholine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6565" y="4437112"/>
            <a:ext cx="1450974" cy="1469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304" y="4438027"/>
            <a:ext cx="1457070" cy="1444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565" y="707579"/>
            <a:ext cx="2134134" cy="1536208"/>
          </a:xfrm>
          <a:prstGeom prst="rect">
            <a:avLst/>
          </a:prstGeom>
        </p:spPr>
      </p:pic>
      <p:sp>
        <p:nvSpPr>
          <p:cNvPr id="13" name="Speech Bubble: Oval 12"/>
          <p:cNvSpPr/>
          <p:nvPr/>
        </p:nvSpPr>
        <p:spPr>
          <a:xfrm>
            <a:off x="2627784" y="740586"/>
            <a:ext cx="2986226" cy="1372855"/>
          </a:xfrm>
          <a:prstGeom prst="wedgeEllipseCallout">
            <a:avLst>
              <a:gd name="adj1" fmla="val 62673"/>
              <a:gd name="adj2" fmla="val 57813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What does this have to do with autonomous learning?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12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de-DE" dirty="0"/>
              <a:t>From the  Neurosciences to  </a:t>
            </a:r>
            <a:br>
              <a:rPr lang="de-DE" dirty="0"/>
            </a:br>
            <a:r>
              <a:rPr lang="de-DE" dirty="0"/>
              <a:t>Autonomous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„The </a:t>
            </a:r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learner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b="1" dirty="0" err="1"/>
              <a:t>constructs</a:t>
            </a:r>
            <a:r>
              <a:rPr lang="de-DE" b="1" dirty="0"/>
              <a:t> </a:t>
            </a:r>
            <a:r>
              <a:rPr lang="de-DE" b="1" dirty="0" err="1"/>
              <a:t>knowledge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direct</a:t>
            </a:r>
            <a:r>
              <a:rPr lang="de-DE" b="1" dirty="0"/>
              <a:t> </a:t>
            </a:r>
            <a:r>
              <a:rPr lang="de-DE" b="1" dirty="0" err="1"/>
              <a:t>experience</a:t>
            </a:r>
            <a:r>
              <a:rPr lang="de-DE" dirty="0"/>
              <a:t>, </a:t>
            </a:r>
            <a:r>
              <a:rPr lang="de-DE" dirty="0" err="1"/>
              <a:t>rather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someone‘s</a:t>
            </a:r>
            <a:r>
              <a:rPr lang="de-DE" dirty="0"/>
              <a:t> </a:t>
            </a:r>
            <a:r>
              <a:rPr lang="de-DE" dirty="0" err="1"/>
              <a:t>instruction</a:t>
            </a:r>
            <a:r>
              <a:rPr lang="de-DE" dirty="0"/>
              <a:t>“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create</a:t>
            </a:r>
            <a:r>
              <a:rPr lang="de-DE" b="1" dirty="0"/>
              <a:t> </a:t>
            </a:r>
            <a:r>
              <a:rPr lang="de-DE" b="1" dirty="0" err="1"/>
              <a:t>learning</a:t>
            </a:r>
            <a:r>
              <a:rPr lang="de-DE" b="1" dirty="0"/>
              <a:t> </a:t>
            </a:r>
            <a:r>
              <a:rPr lang="de-DE" b="1" dirty="0" err="1"/>
              <a:t>opportunities</a:t>
            </a:r>
            <a:r>
              <a:rPr lang="de-DE" dirty="0"/>
              <a:t>, not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impose</a:t>
            </a:r>
            <a:r>
              <a:rPr lang="de-DE" dirty="0"/>
              <a:t> a </a:t>
            </a:r>
            <a:r>
              <a:rPr lang="de-DE" dirty="0" err="1"/>
              <a:t>method</a:t>
            </a:r>
            <a:r>
              <a:rPr lang="de-DE" dirty="0"/>
              <a:t>“ </a:t>
            </a:r>
            <a:r>
              <a:rPr lang="de-DE" dirty="0" err="1"/>
              <a:t>There‘s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a </a:t>
            </a:r>
            <a:r>
              <a:rPr lang="de-DE" dirty="0" err="1"/>
              <a:t>language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dirty="0"/>
              <a:t>   (Benson 2001)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01208"/>
            <a:ext cx="57435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8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Methods and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503920" cy="4572000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1345"/>
            <a:ext cx="1620413" cy="121530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365" r="16909"/>
          <a:stretch/>
        </p:blipFill>
        <p:spPr>
          <a:xfrm>
            <a:off x="5674792" y="4474180"/>
            <a:ext cx="1729184" cy="144016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0403"/>
            <a:ext cx="1180127" cy="1328239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13483030"/>
              </p:ext>
            </p:extLst>
          </p:nvPr>
        </p:nvGraphicFramePr>
        <p:xfrm>
          <a:off x="-194539" y="1584908"/>
          <a:ext cx="7080448" cy="3688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9573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1832"/>
            <a:ext cx="8420534" cy="626567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 I P: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F</a:t>
            </a:r>
            <a:r>
              <a:rPr lang="en-US" b="1" dirty="0"/>
              <a:t>ormat – </a:t>
            </a:r>
            <a:r>
              <a:rPr lang="en-US" b="1" dirty="0">
                <a:solidFill>
                  <a:schemeClr val="accent2"/>
                </a:solidFill>
              </a:rPr>
              <a:t>I</a:t>
            </a:r>
            <a:r>
              <a:rPr lang="en-US" b="1" dirty="0"/>
              <a:t>magination – </a:t>
            </a:r>
            <a:r>
              <a:rPr lang="en-US" b="1" dirty="0">
                <a:solidFill>
                  <a:schemeClr val="accent2"/>
                </a:solidFill>
              </a:rPr>
              <a:t>P</a:t>
            </a:r>
            <a:r>
              <a:rPr lang="en-US" b="1" dirty="0"/>
              <a:t>ride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736827" y="4168890"/>
            <a:ext cx="3566160" cy="2983230"/>
          </a:xfrm>
        </p:spPr>
        <p:txBody>
          <a:bodyPr/>
          <a:lstStyle/>
          <a:p>
            <a:r>
              <a:rPr lang="en-US" dirty="0"/>
              <a:t>–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7637821" y="3109882"/>
            <a:ext cx="1272049" cy="690114"/>
          </a:xfrm>
          <a:prstGeom prst="wedgeEllipseCallout">
            <a:avLst>
              <a:gd name="adj1" fmla="val -79094"/>
              <a:gd name="adj2" fmla="val 35252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prstClr val="white"/>
                </a:solidFill>
                <a:latin typeface="Trebuchet MS" panose="020B0603020202020204"/>
              </a:rPr>
              <a:t>Trust them!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1971" y="1561901"/>
            <a:ext cx="3871296" cy="15119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984" y="4148139"/>
            <a:ext cx="2747797" cy="20608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A picture containing text&#10;&#10;Description generated with very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1" y="3501008"/>
            <a:ext cx="2633087" cy="26891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 descr="A picture containing text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1" y="4150684"/>
            <a:ext cx="2747797" cy="206084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55" y="1484784"/>
            <a:ext cx="1624079" cy="239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Callout 17"/>
          <p:cNvSpPr/>
          <p:nvPr/>
        </p:nvSpPr>
        <p:spPr>
          <a:xfrm>
            <a:off x="3928194" y="443798"/>
            <a:ext cx="3318387" cy="1252660"/>
          </a:xfrm>
          <a:prstGeom prst="wedgeEllipseCallout">
            <a:avLst>
              <a:gd name="adj1" fmla="val -53903"/>
              <a:gd name="adj2" fmla="val 108704"/>
            </a:avLst>
          </a:prstGeom>
          <a:solidFill>
            <a:schemeClr val="accent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“Complex learning is enhanced by challenge and inhibited by threat”</a:t>
            </a:r>
          </a:p>
          <a:p>
            <a:pPr algn="ctr" defTabSz="342900"/>
            <a:r>
              <a:rPr lang="en-US" sz="1400" b="1" dirty="0">
                <a:solidFill>
                  <a:prstClr val="white"/>
                </a:solidFill>
                <a:latin typeface="Trebuchet MS" panose="020B0603020202020204"/>
              </a:rPr>
              <a:t>(Caine  &amp; Caine 2000)</a:t>
            </a:r>
          </a:p>
        </p:txBody>
      </p:sp>
      <p:sp>
        <p:nvSpPr>
          <p:cNvPr id="14" name="Explosion 1 13"/>
          <p:cNvSpPr/>
          <p:nvPr/>
        </p:nvSpPr>
        <p:spPr>
          <a:xfrm>
            <a:off x="3233845" y="2507156"/>
            <a:ext cx="2528873" cy="2001964"/>
          </a:xfrm>
          <a:prstGeom prst="irregularSeal1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135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/>
              </a:rPr>
              <a:t>Our stuff is cool enough to be published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23033" y="1767644"/>
            <a:ext cx="2072657" cy="1316764"/>
          </a:xfrm>
          <a:prstGeom prst="wedgeEllipseCallout">
            <a:avLst>
              <a:gd name="adj1" fmla="val 44817"/>
              <a:gd name="adj2" fmla="val 9091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/>
              </a:rPr>
              <a:t>Challenge them!</a:t>
            </a:r>
          </a:p>
        </p:txBody>
      </p:sp>
    </p:spTree>
    <p:extLst>
      <p:ext uri="{BB962C8B-B14F-4D97-AF65-F5344CB8AC3E}">
        <p14:creationId xmlns:p14="http://schemas.microsoft.com/office/powerpoint/2010/main" val="4098104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2459</TotalTime>
  <Words>865</Words>
  <Application>Microsoft Office PowerPoint</Application>
  <PresentationFormat>On-screen Show (4:3)</PresentationFormat>
  <Paragraphs>181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Georgia</vt:lpstr>
      <vt:lpstr>Trebuchet MS</vt:lpstr>
      <vt:lpstr>Wingdings</vt:lpstr>
      <vt:lpstr>Wingdings 2</vt:lpstr>
      <vt:lpstr>Civic</vt:lpstr>
      <vt:lpstr>Engaging Students with Writing Developing competence through autonomous learning in Secondary School</vt:lpstr>
      <vt:lpstr>Overview of today‘s presentation</vt:lpstr>
      <vt:lpstr>The Setting</vt:lpstr>
      <vt:lpstr>Curriculum Requirements</vt:lpstr>
      <vt:lpstr>My goal: bridging the gap between  the curriculum, BIST /CEF ….. and ….higher order skills /learning for life</vt:lpstr>
      <vt:lpstr> How learning works Why we don‘t write into notebooks</vt:lpstr>
      <vt:lpstr>From the  Neurosciences to   Autonomous Learning</vt:lpstr>
      <vt:lpstr>Methods and Approaches</vt:lpstr>
      <vt:lpstr>F I P: Format – Imagination – Pride</vt:lpstr>
      <vt:lpstr>TBT: Task Based Teaching</vt:lpstr>
      <vt:lpstr>The pedagogy of the blank sheet Hannelore and Helmut Zehnpfennig (2009)</vt:lpstr>
      <vt:lpstr>Creating Learning Opportunities in autonomous settings</vt:lpstr>
      <vt:lpstr>Examples: Ways into autonomous writing</vt:lpstr>
      <vt:lpstr>Examples: Lower intermediate writing</vt:lpstr>
      <vt:lpstr>Examples: Upper Intermediate Learners</vt:lpstr>
      <vt:lpstr>Examples: Booklets about Novels </vt:lpstr>
      <vt:lpstr>Upper-school Examples</vt:lpstr>
      <vt:lpstr>In all these projects the learners...</vt:lpstr>
      <vt:lpstr>Browsing student products</vt:lpstr>
      <vt:lpstr>Time for questions</vt:lpstr>
      <vt:lpstr>The End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Booklets</dc:title>
  <dc:creator>lp</dc:creator>
  <cp:lastModifiedBy>Poelzleitner Elisabeth</cp:lastModifiedBy>
  <cp:revision>177</cp:revision>
  <cp:lastPrinted>2017-05-26T18:29:35Z</cp:lastPrinted>
  <dcterms:created xsi:type="dcterms:W3CDTF">2012-05-17T15:32:52Z</dcterms:created>
  <dcterms:modified xsi:type="dcterms:W3CDTF">2017-05-26T18:30:02Z</dcterms:modified>
</cp:coreProperties>
</file>