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2" r:id="rId3"/>
    <p:sldId id="260" r:id="rId4"/>
    <p:sldId id="316" r:id="rId5"/>
    <p:sldId id="318" r:id="rId6"/>
    <p:sldId id="317" r:id="rId7"/>
    <p:sldId id="306" r:id="rId8"/>
    <p:sldId id="265" r:id="rId9"/>
    <p:sldId id="319" r:id="rId10"/>
    <p:sldId id="266" r:id="rId11"/>
    <p:sldId id="272" r:id="rId12"/>
    <p:sldId id="288" r:id="rId13"/>
    <p:sldId id="278" r:id="rId14"/>
    <p:sldId id="290" r:id="rId15"/>
    <p:sldId id="283" r:id="rId16"/>
    <p:sldId id="291" r:id="rId17"/>
    <p:sldId id="292" r:id="rId18"/>
    <p:sldId id="275" r:id="rId19"/>
    <p:sldId id="293" r:id="rId20"/>
    <p:sldId id="285" r:id="rId21"/>
    <p:sldId id="294" r:id="rId22"/>
    <p:sldId id="295" r:id="rId23"/>
    <p:sldId id="271" r:id="rId24"/>
    <p:sldId id="268" r:id="rId25"/>
    <p:sldId id="296" r:id="rId26"/>
    <p:sldId id="297" r:id="rId27"/>
    <p:sldId id="299" r:id="rId28"/>
    <p:sldId id="298" r:id="rId29"/>
    <p:sldId id="300" r:id="rId30"/>
    <p:sldId id="301" r:id="rId31"/>
    <p:sldId id="302" r:id="rId32"/>
    <p:sldId id="303" r:id="rId33"/>
    <p:sldId id="304" r:id="rId34"/>
    <p:sldId id="305" r:id="rId35"/>
    <p:sldId id="312" r:id="rId36"/>
    <p:sldId id="311" r:id="rId37"/>
    <p:sldId id="269" r:id="rId38"/>
    <p:sldId id="321" r:id="rId39"/>
    <p:sldId id="267" r:id="rId40"/>
    <p:sldId id="313" r:id="rId41"/>
    <p:sldId id="274" r:id="rId42"/>
    <p:sldId id="259" r:id="rId43"/>
    <p:sldId id="31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84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94" autoAdjust="0"/>
  </p:normalViewPr>
  <p:slideViewPr>
    <p:cSldViewPr>
      <p:cViewPr varScale="1">
        <p:scale>
          <a:sx n="116" d="100"/>
          <a:sy n="116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14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EE9A-C057-41F8-8D24-A65570614059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5FC89-3D49-46AC-9473-8E0C89A8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0DE8C-0B4E-4ECA-9437-6861285D4BD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33994-3A69-4421-90D9-18B8707E2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Rezeptionsästhetik nach </a:t>
            </a:r>
            <a:r>
              <a:rPr lang="de-AT" dirty="0" err="1" smtClean="0"/>
              <a:t>Bredella</a:t>
            </a:r>
            <a:r>
              <a:rPr lang="de-AT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3994-3A69-4421-90D9-18B8707E2E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5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B3A6B3-3709-4169-944B-160C900ACEB0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prezi.com/tscojz1jg7zb/booklets-pedagogy-of-the-blank-sheet/?auth_key=2a721e94a6fbae325cb72d4cd747749335ea315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zleitner.com/epep/Reading/YoungAdult/Teens-in-trouble/stone-cold-booklet.pdf" TargetMode="External"/><Relationship Id="rId2" Type="http://schemas.openxmlformats.org/officeDocument/2006/relationships/hyperlink" Target="http://www.polzleitner.com/epep/Reading/YoungAdult/Teens-in-trouble/holes-bookle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creencast.com/t/ClcQ8V4A" TargetMode="External"/><Relationship Id="rId2" Type="http://schemas.openxmlformats.org/officeDocument/2006/relationships/hyperlink" Target="http://screencast.com/t/FDyls5mM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epep.at/?page_id=2490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://my.brainshark.com/Walking-in-someone-else-s-shoes-479247478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hyperlink" Target="http://my.brainshark.com/Tciotditnt-Powerpoint-277551560" TargetMode="External"/><Relationship Id="rId4" Type="http://schemas.openxmlformats.org/officeDocument/2006/relationships/hyperlink" Target="http://my.brainshark.com/The-curious-incident-of-the-dog-in-the-night-time-2719793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ugner.at/files/nachlese/010909/Go_OffUnt_Didaktik_des_weissen_Blattes.pdf" TargetMode="External"/><Relationship Id="rId2" Type="http://schemas.openxmlformats.org/officeDocument/2006/relationships/hyperlink" Target="http://www.finchpark.com/afe/l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897632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Dr. Elisabeth </a:t>
            </a:r>
            <a:r>
              <a:rPr lang="de-DE" dirty="0" err="1" smtClean="0"/>
              <a:t>Pölzleitner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GIBS: Graz International Bilingual School</a:t>
            </a:r>
          </a:p>
          <a:p>
            <a:r>
              <a:rPr lang="de-DE" dirty="0" err="1" smtClean="0"/>
              <a:t>and</a:t>
            </a:r>
            <a:endParaRPr lang="de-DE" dirty="0" smtClean="0"/>
          </a:p>
          <a:p>
            <a:r>
              <a:rPr lang="de-DE" dirty="0" smtClean="0"/>
              <a:t>Institut für Anglistik, Uni Graz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Creative Booklets</a:t>
            </a:r>
            <a:br>
              <a:rPr lang="de-DE" dirty="0" smtClean="0"/>
            </a:br>
            <a:r>
              <a:rPr lang="de-DE" dirty="0" smtClean="0"/>
              <a:t>The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Sheet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7714"/>
            <a:ext cx="2873896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lp\Documents\Lis\epep\scansforschool\jack-ripper\books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97714"/>
            <a:ext cx="3004280" cy="21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25" y="3897714"/>
            <a:ext cx="2224009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6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Reading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age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b="1" dirty="0" err="1" smtClean="0"/>
              <a:t>Typical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steps</a:t>
            </a:r>
            <a:endParaRPr lang="de-DE" sz="3200" b="1" dirty="0"/>
          </a:p>
          <a:p>
            <a:pPr marL="0" indent="0">
              <a:buNone/>
            </a:pPr>
            <a:endParaRPr lang="de-DE" sz="3200" dirty="0" smtClean="0"/>
          </a:p>
          <a:p>
            <a:r>
              <a:rPr lang="de-DE" dirty="0" err="1" smtClean="0"/>
              <a:t>Bookchoosing</a:t>
            </a:r>
            <a:endParaRPr lang="de-DE" dirty="0" smtClean="0"/>
          </a:p>
          <a:p>
            <a:r>
              <a:rPr lang="de-DE" dirty="0" smtClean="0"/>
              <a:t>Reading </a:t>
            </a:r>
            <a:r>
              <a:rPr lang="de-DE" dirty="0" err="1" smtClean="0"/>
              <a:t>stage</a:t>
            </a:r>
            <a:endParaRPr lang="de-DE" dirty="0" smtClean="0"/>
          </a:p>
          <a:p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project-work</a:t>
            </a:r>
            <a:r>
              <a:rPr lang="de-DE" dirty="0" smtClean="0"/>
              <a:t> in </a:t>
            </a:r>
            <a:r>
              <a:rPr lang="de-DE" dirty="0" err="1" smtClean="0"/>
              <a:t>groups</a:t>
            </a:r>
            <a:endParaRPr lang="de-DE" dirty="0" smtClean="0"/>
          </a:p>
          <a:p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: </a:t>
            </a:r>
          </a:p>
          <a:p>
            <a:pPr lvl="1"/>
            <a:r>
              <a:rPr lang="de-DE" dirty="0" smtClean="0"/>
              <a:t>Open </a:t>
            </a:r>
            <a:r>
              <a:rPr lang="de-DE" dirty="0" err="1" smtClean="0"/>
              <a:t>tasks</a:t>
            </a:r>
            <a:r>
              <a:rPr lang="de-DE" dirty="0" smtClean="0"/>
              <a:t>: </a:t>
            </a:r>
            <a:r>
              <a:rPr lang="de-DE" dirty="0" err="1" smtClean="0"/>
              <a:t>written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 oral </a:t>
            </a:r>
            <a:r>
              <a:rPr lang="de-DE" dirty="0" err="1" smtClean="0"/>
              <a:t>production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03" y="1484784"/>
            <a:ext cx="2282108" cy="33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0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Reading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3</a:t>
            </a:r>
            <a:endParaRPr lang="en-US" dirty="0"/>
          </a:p>
        </p:txBody>
      </p:sp>
      <p:pic>
        <p:nvPicPr>
          <p:cNvPr id="1027" name="Picture 3" descr="C:\Users\lp\Documents\Lis\epep\scansforschool\emptybooklets\booklets2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8028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4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17363" cy="57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Table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contents</a:t>
            </a:r>
            <a:endParaRPr lang="en-US" dirty="0"/>
          </a:p>
        </p:txBody>
      </p:sp>
      <p:pic>
        <p:nvPicPr>
          <p:cNvPr id="3074" name="Picture 2" descr="C:\Users\lp\Documents\Lis\epep\scansforschool\emptybooklets\wilderness\wilderness2-640.jpg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portraits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1222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p\Documents\Lis\epep\scansforschool\emptybooklets\wilderness\wilderness-characters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688598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p\Documents\Lis\epep\scansforschool\emptybooklets\wilderness\wilderness-character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5091890" cy="35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Newspaper </a:t>
            </a:r>
            <a:r>
              <a:rPr lang="de-DE" dirty="0" err="1" smtClean="0"/>
              <a:t>articles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ads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11094"/>
            <a:ext cx="6480720" cy="462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brochures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82078" cy="472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733">
            <a:off x="3517901" y="2085578"/>
            <a:ext cx="5117952" cy="345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8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Letters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postcards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2926334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lp\Documents\Lis\epep\scansforschool\emptybooklets\wilderness\wilderness-postcard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" y="1844824"/>
            <a:ext cx="535425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Background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46486" cy="45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3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 fontScale="55000" lnSpcReduction="20000"/>
          </a:bodyPr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The Setting</a:t>
            </a:r>
          </a:p>
          <a:p>
            <a:r>
              <a:rPr lang="de-DE" dirty="0" err="1" smtClean="0"/>
              <a:t>My</a:t>
            </a:r>
            <a:r>
              <a:rPr lang="de-DE" dirty="0" smtClean="0"/>
              <a:t> Goals</a:t>
            </a:r>
          </a:p>
          <a:p>
            <a:r>
              <a:rPr lang="de-DE" dirty="0" err="1" smtClean="0"/>
              <a:t>Theoretical</a:t>
            </a:r>
            <a:r>
              <a:rPr lang="de-DE" dirty="0" smtClean="0"/>
              <a:t> Framework </a:t>
            </a:r>
            <a:r>
              <a:rPr lang="de-DE" dirty="0" err="1" smtClean="0"/>
              <a:t>and</a:t>
            </a:r>
            <a:r>
              <a:rPr lang="de-DE" dirty="0" smtClean="0"/>
              <a:t> Background</a:t>
            </a:r>
          </a:p>
          <a:p>
            <a:pPr lvl="1"/>
            <a:r>
              <a:rPr lang="de-DE" dirty="0"/>
              <a:t>Language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theories</a:t>
            </a:r>
            <a:endParaRPr lang="de-DE" dirty="0"/>
          </a:p>
          <a:p>
            <a:pPr lvl="1"/>
            <a:r>
              <a:rPr lang="de-DE" dirty="0" err="1" smtClean="0"/>
              <a:t>Neuroscientific</a:t>
            </a:r>
            <a:r>
              <a:rPr lang="de-DE" dirty="0" smtClean="0"/>
              <a:t> </a:t>
            </a:r>
            <a:r>
              <a:rPr lang="de-DE" dirty="0" err="1" smtClean="0"/>
              <a:t>findings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lang="de-DE" dirty="0" smtClean="0"/>
          </a:p>
          <a:p>
            <a:pPr lvl="1"/>
            <a:r>
              <a:rPr lang="de-DE" dirty="0" err="1" smtClean="0"/>
              <a:t>Transactional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reading</a:t>
            </a:r>
            <a:r>
              <a:rPr lang="de-DE" dirty="0" smtClean="0"/>
              <a:t>,:  </a:t>
            </a:r>
            <a:r>
              <a:rPr lang="de-DE" dirty="0" err="1" smtClean="0"/>
              <a:t>constructivist</a:t>
            </a:r>
            <a:r>
              <a:rPr lang="de-DE" dirty="0" smtClean="0"/>
              <a:t> </a:t>
            </a:r>
            <a:r>
              <a:rPr lang="de-DE" dirty="0" err="1" smtClean="0"/>
              <a:t>meaning-making</a:t>
            </a:r>
            <a:endParaRPr lang="de-DE" dirty="0" smtClean="0"/>
          </a:p>
          <a:p>
            <a:pPr lvl="1"/>
            <a:r>
              <a:rPr lang="de-DE" dirty="0" smtClean="0"/>
              <a:t>Task-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 (TBL)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Autonomy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H. </a:t>
            </a:r>
            <a:r>
              <a:rPr lang="de-DE" dirty="0" err="1" smtClean="0"/>
              <a:t>and</a:t>
            </a:r>
            <a:r>
              <a:rPr lang="de-DE" dirty="0" smtClean="0"/>
              <a:t> H. </a:t>
            </a:r>
            <a:r>
              <a:rPr lang="de-DE" dirty="0" err="1" smtClean="0"/>
              <a:t>Zehnpfennig‘s</a:t>
            </a:r>
            <a:r>
              <a:rPr lang="de-DE" dirty="0" smtClean="0"/>
              <a:t>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</a:t>
            </a:r>
            <a:r>
              <a:rPr lang="de-DE" dirty="0" err="1" smtClean="0"/>
              <a:t>sheet</a:t>
            </a:r>
            <a:endParaRPr lang="de-DE" dirty="0" smtClean="0"/>
          </a:p>
          <a:p>
            <a:pPr lvl="1"/>
            <a:r>
              <a:rPr lang="de-DE" dirty="0" smtClean="0"/>
              <a:t>The </a:t>
            </a:r>
            <a:r>
              <a:rPr lang="de-DE" dirty="0" err="1" smtClean="0"/>
              <a:t>reading-writing</a:t>
            </a:r>
            <a:r>
              <a:rPr lang="de-DE" dirty="0" smtClean="0"/>
              <a:t> </a:t>
            </a:r>
            <a:r>
              <a:rPr lang="de-DE" dirty="0" err="1" smtClean="0"/>
              <a:t>connection</a:t>
            </a:r>
            <a:endParaRPr lang="de-DE" dirty="0" smtClean="0"/>
          </a:p>
          <a:p>
            <a:pPr lvl="1"/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endParaRPr lang="de-DE" dirty="0" smtClean="0"/>
          </a:p>
          <a:p>
            <a:pPr lvl="2"/>
            <a:r>
              <a:rPr lang="de-DE" dirty="0" smtClean="0"/>
              <a:t>Reading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age</a:t>
            </a:r>
            <a:r>
              <a:rPr lang="de-DE" dirty="0" smtClean="0"/>
              <a:t>-groups</a:t>
            </a:r>
          </a:p>
          <a:p>
            <a:pPr lvl="2"/>
            <a:r>
              <a:rPr lang="de-DE" dirty="0" smtClean="0"/>
              <a:t>Oral </a:t>
            </a:r>
            <a:r>
              <a:rPr lang="de-DE" dirty="0" err="1" smtClean="0"/>
              <a:t>formats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idea</a:t>
            </a:r>
            <a:endParaRPr lang="de-DE" dirty="0" smtClean="0"/>
          </a:p>
          <a:p>
            <a:pPr lvl="3"/>
            <a:r>
              <a:rPr lang="de-DE" dirty="0" smtClean="0"/>
              <a:t>Video-</a:t>
            </a:r>
            <a:r>
              <a:rPr lang="de-DE" dirty="0" err="1" smtClean="0"/>
              <a:t>presentations</a:t>
            </a:r>
            <a:endParaRPr lang="de-DE" dirty="0" smtClean="0"/>
          </a:p>
          <a:p>
            <a:pPr lvl="2"/>
            <a:r>
              <a:rPr lang="de-DE" dirty="0" err="1"/>
              <a:t>Bookmaking</a:t>
            </a:r>
            <a:r>
              <a:rPr lang="de-DE" dirty="0"/>
              <a:t> </a:t>
            </a:r>
          </a:p>
          <a:p>
            <a:pPr lvl="3"/>
            <a:r>
              <a:rPr lang="de-DE" dirty="0" smtClean="0"/>
              <a:t>Online </a:t>
            </a:r>
            <a:r>
              <a:rPr lang="de-DE" dirty="0" err="1"/>
              <a:t>books</a:t>
            </a:r>
            <a:r>
              <a:rPr lang="de-DE" dirty="0"/>
              <a:t> (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bookr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Jing</a:t>
            </a:r>
            <a:r>
              <a:rPr lang="de-DE" dirty="0"/>
              <a:t>)</a:t>
            </a:r>
          </a:p>
          <a:p>
            <a:pPr lvl="2"/>
            <a:endParaRPr lang="de-DE" dirty="0" smtClean="0"/>
          </a:p>
          <a:p>
            <a:r>
              <a:rPr lang="de-DE" dirty="0" err="1" smtClean="0"/>
              <a:t>Exploring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endParaRPr lang="de-DE" dirty="0" smtClean="0"/>
          </a:p>
          <a:p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69" y="3429000"/>
            <a:ext cx="3345160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p\Documents\Lis\epep\scansforschool\emptybooklets\wilderness\wilderness-research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0897"/>
            <a:ext cx="6866542" cy="49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Maps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tavel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649485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931097" cy="316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9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Food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1436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72343"/>
            <a:ext cx="2181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4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4: Teens in Trouble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Choice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books</a:t>
            </a:r>
            <a:endParaRPr lang="de-DE" b="1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smtClean="0">
                <a:hlinkClick r:id="rId2"/>
              </a:rPr>
              <a:t>Holes</a:t>
            </a:r>
            <a:endParaRPr lang="de-DE" i="1" dirty="0" smtClean="0"/>
          </a:p>
          <a:p>
            <a:pPr marL="0" indent="0">
              <a:buNone/>
            </a:pPr>
            <a:r>
              <a:rPr lang="de-DE" i="1" dirty="0" smtClean="0">
                <a:hlinkClick r:id="rId3"/>
              </a:rPr>
              <a:t>Stone </a:t>
            </a:r>
            <a:r>
              <a:rPr lang="de-DE" i="1" dirty="0" err="1" smtClean="0">
                <a:hlinkClick r:id="rId3"/>
              </a:rPr>
              <a:t>Cold</a:t>
            </a:r>
            <a:endParaRPr lang="de-DE" i="1" dirty="0" smtClean="0"/>
          </a:p>
          <a:p>
            <a:pPr marL="0" indent="0">
              <a:buNone/>
            </a:pPr>
            <a:r>
              <a:rPr lang="de-DE" i="1" dirty="0" err="1" smtClean="0"/>
              <a:t>Gangsta</a:t>
            </a:r>
            <a:r>
              <a:rPr lang="de-DE" i="1" dirty="0" smtClean="0"/>
              <a:t> Rap</a:t>
            </a:r>
          </a:p>
          <a:p>
            <a:pPr marL="0" indent="0">
              <a:buNone/>
            </a:pPr>
            <a:r>
              <a:rPr lang="de-DE" i="1" dirty="0" smtClean="0"/>
              <a:t>Boot Camp</a:t>
            </a:r>
            <a:endParaRPr lang="en-US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2892972" cy="27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Upper</a:t>
            </a:r>
            <a:r>
              <a:rPr lang="de-DE" dirty="0" smtClean="0"/>
              <a:t>-school </a:t>
            </a:r>
            <a:r>
              <a:rPr lang="de-DE" dirty="0" err="1" smtClean="0"/>
              <a:t>Examples</a:t>
            </a:r>
            <a:endParaRPr lang="en-US" dirty="0"/>
          </a:p>
        </p:txBody>
      </p:sp>
      <p:pic>
        <p:nvPicPr>
          <p:cNvPr id="1026" name="Picture 2" descr="C:\Users\lp\Documents\Lis\epep\scansforschool\adult-books\booklets\mixedcov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Cover </a:t>
            </a:r>
            <a:r>
              <a:rPr lang="de-DE" dirty="0" err="1" smtClean="0"/>
              <a:t>page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letter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author</a:t>
            </a:r>
            <a:endParaRPr lang="en-US" dirty="0"/>
          </a:p>
        </p:txBody>
      </p:sp>
      <p:pic>
        <p:nvPicPr>
          <p:cNvPr id="2050" name="Picture 2" descr="C:\Users\lp\Documents\Lis\epep\scansforschool\adult-books\booklets\amsterdam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744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info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Plot </a:t>
            </a:r>
            <a:r>
              <a:rPr lang="de-DE" dirty="0" err="1" smtClean="0"/>
              <a:t>diagram</a:t>
            </a:r>
            <a:endParaRPr lang="en-US" dirty="0"/>
          </a:p>
        </p:txBody>
      </p:sp>
      <p:pic>
        <p:nvPicPr>
          <p:cNvPr id="3074" name="Picture 2" descr="C:\Users\lp\Documents\Lis\epep\scansforschool\adult-books\booklets\amsterdam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53" y="1527175"/>
            <a:ext cx="65041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portraits</a:t>
            </a:r>
            <a:endParaRPr lang="en-US" dirty="0"/>
          </a:p>
        </p:txBody>
      </p:sp>
      <p:pic>
        <p:nvPicPr>
          <p:cNvPr id="4098" name="Picture 2" descr="C:\Users\lp\Documents\Lis\epep\scansforschool\adult-books\booklets\amsterdam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8457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Quotes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Setting </a:t>
            </a:r>
            <a:endParaRPr lang="en-US" dirty="0"/>
          </a:p>
        </p:txBody>
      </p:sp>
      <p:pic>
        <p:nvPicPr>
          <p:cNvPr id="5122" name="Picture 2" descr="C:\Users\lp\Documents\Lis\epep\scansforschool\adult-books\booklets\amsterdam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416363" cy="4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Newspaper </a:t>
            </a:r>
            <a:r>
              <a:rPr lang="de-DE" dirty="0" err="1" smtClean="0"/>
              <a:t>article</a:t>
            </a:r>
            <a:endParaRPr lang="en-US" dirty="0"/>
          </a:p>
        </p:txBody>
      </p:sp>
      <p:pic>
        <p:nvPicPr>
          <p:cNvPr id="6146" name="Picture 2" descr="C:\Users\lp\Documents\Lis\epep\scansforschool\adult-books\booklets\amsterdam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976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r>
              <a:rPr lang="de-DE" dirty="0" smtClean="0"/>
              <a:t> (</a:t>
            </a:r>
            <a:r>
              <a:rPr lang="de-DE" dirty="0" err="1" smtClean="0"/>
              <a:t>ages</a:t>
            </a:r>
            <a:r>
              <a:rPr lang="de-DE" dirty="0" smtClean="0"/>
              <a:t> 10 – 18)</a:t>
            </a:r>
          </a:p>
          <a:p>
            <a:r>
              <a:rPr lang="de-DE" dirty="0" err="1" smtClean="0"/>
              <a:t>Groupsize</a:t>
            </a:r>
            <a:r>
              <a:rPr lang="de-DE" dirty="0" smtClean="0"/>
              <a:t>: ~25 </a:t>
            </a:r>
            <a:r>
              <a:rPr lang="de-DE" dirty="0" err="1" smtClean="0"/>
              <a:t>students</a:t>
            </a:r>
            <a:r>
              <a:rPr lang="de-DE" dirty="0" smtClean="0"/>
              <a:t> in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endParaRPr lang="de-DE" dirty="0" smtClean="0"/>
          </a:p>
          <a:p>
            <a:r>
              <a:rPr lang="de-DE" dirty="0" smtClean="0"/>
              <a:t>English 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(</a:t>
            </a:r>
            <a:r>
              <a:rPr lang="de-DE" dirty="0" err="1" smtClean="0"/>
              <a:t>no</a:t>
            </a:r>
            <a:r>
              <a:rPr lang="de-DE" dirty="0" smtClean="0"/>
              <a:t> open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periods</a:t>
            </a:r>
            <a:r>
              <a:rPr lang="de-DE" dirty="0" smtClean="0"/>
              <a:t>)</a:t>
            </a:r>
          </a:p>
          <a:p>
            <a:r>
              <a:rPr lang="de-DE" dirty="0" smtClean="0"/>
              <a:t>Workshops </a:t>
            </a:r>
            <a:r>
              <a:rPr lang="de-DE" dirty="0" err="1" smtClean="0"/>
              <a:t>about</a:t>
            </a:r>
            <a:r>
              <a:rPr lang="de-DE" dirty="0" smtClean="0"/>
              <a:t> 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</a:t>
            </a:r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textbook</a:t>
            </a:r>
            <a:endParaRPr lang="de-DE" dirty="0" smtClean="0"/>
          </a:p>
          <a:p>
            <a:r>
              <a:rPr lang="de-DE" dirty="0" err="1" smtClean="0"/>
              <a:t>Mainly</a:t>
            </a:r>
            <a:r>
              <a:rPr lang="de-DE" dirty="0" smtClean="0"/>
              <a:t> TBT (task based </a:t>
            </a:r>
            <a:r>
              <a:rPr lang="de-DE" dirty="0" err="1" smtClean="0"/>
              <a:t>teaching</a:t>
            </a:r>
            <a:r>
              <a:rPr lang="de-DE" dirty="0" smtClean="0"/>
              <a:t>) (Willis 2007)</a:t>
            </a:r>
          </a:p>
          <a:p>
            <a:pPr marL="274320" lvl="1" indent="0">
              <a:buNone/>
            </a:pPr>
            <a:endParaRPr lang="de-DE" dirty="0" smtClean="0"/>
          </a:p>
          <a:p>
            <a:endParaRPr lang="en-US" baseline="-25000" dirty="0"/>
          </a:p>
        </p:txBody>
      </p:sp>
      <p:pic>
        <p:nvPicPr>
          <p:cNvPr id="4098" name="Picture 2" descr="C:\Users\lp\Documents\Lis\MyPictures\GIBS\1c-2011\in-class\workshop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7"/>
          <a:stretch/>
        </p:blipFill>
        <p:spPr bwMode="auto">
          <a:xfrm>
            <a:off x="179512" y="188639"/>
            <a:ext cx="2650774" cy="17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p\Documents\Lis\MyPictures\GIBS\bookgroups\7ab64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39"/>
            <a:ext cx="2287803" cy="17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Diary</a:t>
            </a:r>
            <a:r>
              <a:rPr lang="de-DE" dirty="0" smtClean="0"/>
              <a:t> </a:t>
            </a:r>
            <a:r>
              <a:rPr lang="de-DE" dirty="0" err="1" smtClean="0"/>
              <a:t>entries</a:t>
            </a:r>
            <a:endParaRPr lang="en-US" dirty="0"/>
          </a:p>
        </p:txBody>
      </p:sp>
      <p:pic>
        <p:nvPicPr>
          <p:cNvPr id="7171" name="Picture 3" descr="C:\Users\lp\Documents\Lis\epep\scansforschool\adult-books\booklets\gatsby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 bwMode="auto">
          <a:xfrm>
            <a:off x="467544" y="1519943"/>
            <a:ext cx="7348266" cy="50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p\Documents\Lis\epep\scansforschool\adult-books\booklets\gatsby1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20" y="908720"/>
            <a:ext cx="2926080" cy="20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Letter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drawings</a:t>
            </a:r>
            <a:endParaRPr lang="en-US" dirty="0"/>
          </a:p>
        </p:txBody>
      </p:sp>
      <p:pic>
        <p:nvPicPr>
          <p:cNvPr id="8196" name="Picture 4" descr="C:\Users\lp\Documents\Lis\epep\scansforschool\adult-books\booklets\00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8586" r="483" b="5319"/>
          <a:stretch/>
        </p:blipFill>
        <p:spPr bwMode="auto">
          <a:xfrm>
            <a:off x="899592" y="1772816"/>
            <a:ext cx="7488832" cy="48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If</a:t>
            </a:r>
            <a:r>
              <a:rPr lang="de-DE" dirty="0" smtClean="0"/>
              <a:t> I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...</a:t>
            </a:r>
            <a:endParaRPr lang="en-US" dirty="0"/>
          </a:p>
        </p:txBody>
      </p:sp>
      <p:pic>
        <p:nvPicPr>
          <p:cNvPr id="9219" name="Picture 3" descr="C:\Users\lp\Documents\Lis\epep\scansforschool\adult-books\booklets\lordoftheflies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760237" cy="50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Plot </a:t>
            </a:r>
            <a:r>
              <a:rPr lang="de-DE" dirty="0" err="1" smtClean="0"/>
              <a:t>diagram</a:t>
            </a:r>
            <a:r>
              <a:rPr lang="de-DE" dirty="0" smtClean="0"/>
              <a:t> (</a:t>
            </a:r>
            <a:r>
              <a:rPr lang="de-DE" i="1" dirty="0" smtClean="0"/>
              <a:t>The Pearl)</a:t>
            </a:r>
            <a:endParaRPr lang="en-US" dirty="0"/>
          </a:p>
        </p:txBody>
      </p:sp>
      <p:pic>
        <p:nvPicPr>
          <p:cNvPr id="10242" name="Picture 2" descr="C:\Users\lp\Documents\Lis\epep\scansforschool\adult-books\booklets\pearl-sca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8" y="1527175"/>
            <a:ext cx="75303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Drawings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11266" name="Picture 2" descr="C:\Users\lp\Documents\Lis\epep\scansforschool\adult-books\booklets\portnoy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Booklet </a:t>
            </a:r>
            <a:r>
              <a:rPr lang="de-DE" dirty="0" err="1" smtClean="0"/>
              <a:t>Browsing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err="1" smtClean="0"/>
              <a:t>You</a:t>
            </a:r>
            <a:r>
              <a:rPr lang="de-DE" dirty="0" smtClean="0"/>
              <a:t> will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time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at different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booklets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detail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skills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/ </a:t>
            </a:r>
            <a:r>
              <a:rPr lang="de-DE" dirty="0" err="1" smtClean="0"/>
              <a:t>practiced</a:t>
            </a:r>
            <a:r>
              <a:rPr lang="de-DE" dirty="0" smtClean="0"/>
              <a:t> in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? </a:t>
            </a:r>
            <a:r>
              <a:rPr lang="de-DE" dirty="0" err="1" smtClean="0"/>
              <a:t>Make</a:t>
            </a:r>
            <a:r>
              <a:rPr lang="de-DE" dirty="0" smtClean="0"/>
              <a:t> a </a:t>
            </a:r>
            <a:r>
              <a:rPr lang="de-DE" dirty="0" err="1" smtClean="0"/>
              <a:t>list</a:t>
            </a:r>
            <a:r>
              <a:rPr lang="de-DE" dirty="0" smtClean="0"/>
              <a:t>.</a:t>
            </a:r>
          </a:p>
          <a:p>
            <a:endParaRPr lang="en-US" dirty="0"/>
          </a:p>
        </p:txBody>
      </p:sp>
      <p:pic>
        <p:nvPicPr>
          <p:cNvPr id="6146" name="Picture 2" descr="C:\Users\lp\Documents\Lis\epep\scansforschool\emptybooklets\mixed-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750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p\Documents\Lis\epep\scansforschool\emptybooklets\tree-falls-down\treefallsdown-cover-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673">
            <a:off x="6710412" y="3416043"/>
            <a:ext cx="9144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p\Documents\Lis\epep\scansforschool\emptybooklets\ganging-up\ganging-up-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44411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p\Documents\Lis\epep\scansforschool\adult-books\booklets\mixedcovers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0375"/>
            <a:ext cx="3055888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/>
          </a:bodyPr>
          <a:lstStyle/>
          <a:p>
            <a:r>
              <a:rPr lang="de-DE" dirty="0" err="1" smtClean="0"/>
              <a:t>make</a:t>
            </a:r>
            <a:r>
              <a:rPr lang="de-DE" dirty="0" smtClean="0"/>
              <a:t> 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choices</a:t>
            </a:r>
            <a:r>
              <a:rPr lang="de-DE" dirty="0" smtClean="0"/>
              <a:t>,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decisions</a:t>
            </a:r>
            <a:endParaRPr lang="de-DE" dirty="0" smtClean="0"/>
          </a:p>
          <a:p>
            <a:r>
              <a:rPr lang="de-DE" dirty="0" smtClean="0"/>
              <a:t>do </a:t>
            </a:r>
            <a:r>
              <a:rPr lang="de-DE" dirty="0" err="1" smtClean="0"/>
              <a:t>activities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seem</a:t>
            </a:r>
            <a:r>
              <a:rPr lang="de-DE" dirty="0" smtClean="0"/>
              <a:t> relevant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(</a:t>
            </a:r>
            <a:r>
              <a:rPr lang="de-DE" dirty="0" err="1" smtClean="0"/>
              <a:t>receptively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productively</a:t>
            </a:r>
            <a:r>
              <a:rPr lang="de-DE" dirty="0" smtClean="0"/>
              <a:t>)</a:t>
            </a:r>
          </a:p>
          <a:p>
            <a:r>
              <a:rPr lang="de-DE" dirty="0" err="1"/>
              <a:t>cooperate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  <a:p>
            <a:r>
              <a:rPr lang="de-DE" dirty="0"/>
              <a:t>manage time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resources</a:t>
            </a:r>
            <a:endParaRPr lang="de-DE" dirty="0" smtClean="0"/>
          </a:p>
          <a:p>
            <a:r>
              <a:rPr lang="de-DE" dirty="0" err="1" smtClean="0"/>
              <a:t>persue</a:t>
            </a:r>
            <a:r>
              <a:rPr lang="de-DE" dirty="0" smtClean="0"/>
              <a:t> personal </a:t>
            </a:r>
            <a:r>
              <a:rPr lang="de-DE" dirty="0" err="1" smtClean="0"/>
              <a:t>goals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goals</a:t>
            </a:r>
            <a:endParaRPr lang="de-DE" dirty="0" smtClean="0"/>
          </a:p>
          <a:p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proud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 smtClean="0"/>
          </a:p>
          <a:p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growth-oriented</a:t>
            </a:r>
            <a:r>
              <a:rPr lang="de-DE" dirty="0" smtClean="0"/>
              <a:t> </a:t>
            </a:r>
            <a:r>
              <a:rPr lang="de-DE" dirty="0" err="1" smtClean="0"/>
              <a:t>mindsets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Books: Same </a:t>
            </a:r>
            <a:r>
              <a:rPr lang="de-DE" dirty="0" err="1" smtClean="0"/>
              <a:t>idea</a:t>
            </a:r>
            <a:r>
              <a:rPr lang="de-DE" dirty="0" smtClean="0"/>
              <a:t> –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Beginners</a:t>
            </a:r>
            <a:r>
              <a:rPr lang="de-DE" dirty="0" smtClean="0"/>
              <a:t>: </a:t>
            </a:r>
            <a:r>
              <a:rPr lang="de-DE" dirty="0" err="1" smtClean="0"/>
              <a:t>year</a:t>
            </a:r>
            <a:r>
              <a:rPr lang="de-DE" dirty="0" smtClean="0"/>
              <a:t> 1</a:t>
            </a:r>
          </a:p>
          <a:p>
            <a:pPr marL="0" indent="0">
              <a:buNone/>
            </a:pPr>
            <a:endParaRPr lang="de-DE" dirty="0" smtClean="0">
              <a:hlinkClick r:id="rId2"/>
            </a:endParaRPr>
          </a:p>
          <a:p>
            <a:r>
              <a:rPr lang="de-DE" dirty="0" smtClean="0">
                <a:hlinkClick r:id="rId2"/>
              </a:rPr>
              <a:t>A </a:t>
            </a:r>
            <a:r>
              <a:rPr lang="de-DE" dirty="0" err="1" smtClean="0">
                <a:hlinkClick r:id="rId2"/>
              </a:rPr>
              <a:t>book</a:t>
            </a:r>
            <a:r>
              <a:rPr lang="de-DE" dirty="0" smtClean="0">
                <a:hlinkClick r:id="rId2"/>
              </a:rPr>
              <a:t> </a:t>
            </a:r>
            <a:r>
              <a:rPr lang="de-DE" dirty="0" err="1" smtClean="0">
                <a:hlinkClick r:id="rId2"/>
              </a:rPr>
              <a:t>about</a:t>
            </a:r>
            <a:r>
              <a:rPr lang="de-DE" dirty="0" smtClean="0">
                <a:hlinkClick r:id="rId2"/>
              </a:rPr>
              <a:t> Guinea </a:t>
            </a:r>
            <a:r>
              <a:rPr lang="de-DE" dirty="0" err="1" smtClean="0">
                <a:hlinkClick r:id="rId2"/>
              </a:rPr>
              <a:t>pigs</a:t>
            </a:r>
            <a:endParaRPr lang="de-DE" dirty="0" smtClean="0"/>
          </a:p>
          <a:p>
            <a:r>
              <a:rPr lang="de-DE" dirty="0" smtClean="0">
                <a:hlinkClick r:id="rId3"/>
              </a:rPr>
              <a:t>Superman</a:t>
            </a: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53" y="1628800"/>
            <a:ext cx="3850010" cy="310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99636"/>
            <a:ext cx="3207054" cy="28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1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More </a:t>
            </a:r>
            <a:r>
              <a:rPr lang="de-AT" dirty="0" err="1" smtClean="0"/>
              <a:t>examples</a:t>
            </a:r>
            <a:r>
              <a:rPr lang="de-AT" dirty="0" smtClean="0"/>
              <a:t>: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r>
              <a:rPr lang="de-AT" dirty="0" err="1" smtClean="0"/>
              <a:t>reading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dirty="0" smtClean="0"/>
              <a:t>The </a:t>
            </a:r>
            <a:r>
              <a:rPr lang="de-AT" dirty="0" err="1" smtClean="0"/>
              <a:t>Spooky</a:t>
            </a:r>
            <a:r>
              <a:rPr lang="de-AT" dirty="0" smtClean="0"/>
              <a:t> Story Project</a:t>
            </a:r>
          </a:p>
          <a:p>
            <a:endParaRPr lang="de-AT" dirty="0" smtClean="0"/>
          </a:p>
          <a:p>
            <a:endParaRPr lang="en-US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42767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0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97" y="201163"/>
            <a:ext cx="1156421" cy="180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Oral </a:t>
            </a:r>
            <a:r>
              <a:rPr lang="de-DE" dirty="0" err="1" smtClean="0"/>
              <a:t>formats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503040"/>
            <a:ext cx="850392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u="sng" dirty="0" smtClean="0">
              <a:hlinkClick r:id="rId3"/>
            </a:endParaRPr>
          </a:p>
          <a:p>
            <a:pPr marL="0" indent="0">
              <a:buNone/>
            </a:pPr>
            <a:r>
              <a:rPr lang="de-DE" dirty="0" err="1" smtClean="0"/>
              <a:t>Instructions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: </a:t>
            </a:r>
          </a:p>
          <a:p>
            <a:pPr marL="274320" lvl="1" indent="0">
              <a:buNone/>
            </a:pPr>
            <a:r>
              <a:rPr lang="de-DE" dirty="0" smtClean="0"/>
              <a:t>Show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understanding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Mybrainshark.com. Do </a:t>
            </a:r>
            <a:r>
              <a:rPr lang="de-DE" b="1" dirty="0" smtClean="0"/>
              <a:t>not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writing</a:t>
            </a:r>
            <a:r>
              <a:rPr lang="de-DE" dirty="0" smtClean="0"/>
              <a:t>.</a:t>
            </a:r>
          </a:p>
          <a:p>
            <a:pPr marL="274320" lvl="1" indent="0">
              <a:buNone/>
            </a:pPr>
            <a:r>
              <a:rPr lang="de-DE" dirty="0" err="1" smtClean="0"/>
              <a:t>Examples</a:t>
            </a:r>
            <a:r>
              <a:rPr lang="de-DE" dirty="0" smtClean="0"/>
              <a:t>:</a:t>
            </a:r>
          </a:p>
          <a:p>
            <a:pPr lvl="1"/>
            <a:r>
              <a:rPr lang="de-DE" i="1" dirty="0" smtClean="0"/>
              <a:t>The </a:t>
            </a:r>
            <a:r>
              <a:rPr lang="de-DE" i="1" dirty="0" err="1" smtClean="0"/>
              <a:t>Curious</a:t>
            </a:r>
            <a:r>
              <a:rPr lang="de-DE" i="1" dirty="0" smtClean="0"/>
              <a:t> </a:t>
            </a:r>
            <a:r>
              <a:rPr lang="de-DE" i="1" dirty="0" err="1" smtClean="0"/>
              <a:t>Incident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Dog in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Night</a:t>
            </a:r>
            <a:r>
              <a:rPr lang="de-DE" i="1" dirty="0" smtClean="0"/>
              <a:t>-time</a:t>
            </a:r>
          </a:p>
          <a:p>
            <a:pPr lvl="2"/>
            <a:r>
              <a:rPr lang="de-DE" dirty="0" err="1" smtClean="0">
                <a:hlinkClick r:id="rId4"/>
              </a:rPr>
              <a:t>Example</a:t>
            </a:r>
            <a:r>
              <a:rPr lang="de-DE" dirty="0" smtClean="0">
                <a:hlinkClick r:id="rId4"/>
              </a:rPr>
              <a:t> 1: Walking in </a:t>
            </a:r>
            <a:r>
              <a:rPr lang="de-DE" dirty="0" err="1" smtClean="0">
                <a:hlinkClick r:id="rId4"/>
              </a:rPr>
              <a:t>Christopher‘s</a:t>
            </a:r>
            <a:r>
              <a:rPr lang="de-DE" dirty="0" smtClean="0">
                <a:hlinkClick r:id="rId4"/>
              </a:rPr>
              <a:t> </a:t>
            </a:r>
            <a:r>
              <a:rPr lang="de-DE" dirty="0" err="1" smtClean="0">
                <a:hlinkClick r:id="rId4"/>
              </a:rPr>
              <a:t>shoes</a:t>
            </a:r>
            <a:endParaRPr lang="de-DE" dirty="0" smtClean="0"/>
          </a:p>
          <a:p>
            <a:pPr lvl="2"/>
            <a:r>
              <a:rPr lang="de-DE" dirty="0" err="1" smtClean="0">
                <a:hlinkClick r:id="rId5"/>
              </a:rPr>
              <a:t>Example</a:t>
            </a:r>
            <a:r>
              <a:rPr lang="de-DE" dirty="0" smtClean="0">
                <a:hlinkClick r:id="rId5"/>
              </a:rPr>
              <a:t> 2: A normal </a:t>
            </a:r>
            <a:r>
              <a:rPr lang="de-DE" dirty="0" err="1" smtClean="0">
                <a:hlinkClick r:id="rId5"/>
              </a:rPr>
              <a:t>schoolday</a:t>
            </a:r>
            <a:r>
              <a:rPr lang="de-DE" dirty="0" smtClean="0">
                <a:hlinkClick r:id="rId5"/>
              </a:rPr>
              <a:t> </a:t>
            </a:r>
            <a:endParaRPr lang="de-DE" dirty="0" smtClean="0"/>
          </a:p>
          <a:p>
            <a:pPr lvl="2"/>
            <a:r>
              <a:rPr lang="de-DE" dirty="0" err="1" smtClean="0">
                <a:hlinkClick r:id="rId3"/>
              </a:rPr>
              <a:t>Example</a:t>
            </a:r>
            <a:r>
              <a:rPr lang="de-DE" dirty="0" smtClean="0">
                <a:hlinkClick r:id="rId3"/>
              </a:rPr>
              <a:t> 3: </a:t>
            </a:r>
            <a:r>
              <a:rPr lang="de-DE" dirty="0">
                <a:hlinkClick r:id="rId3"/>
              </a:rPr>
              <a:t>Walking in </a:t>
            </a:r>
            <a:r>
              <a:rPr lang="de-DE" dirty="0" err="1">
                <a:hlinkClick r:id="rId3"/>
              </a:rPr>
              <a:t>someone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else‘s</a:t>
            </a:r>
            <a:r>
              <a:rPr lang="de-DE" dirty="0">
                <a:hlinkClick r:id="rId3"/>
              </a:rPr>
              <a:t> </a:t>
            </a:r>
            <a:r>
              <a:rPr lang="de-DE" dirty="0" err="1" smtClean="0">
                <a:hlinkClick r:id="rId3"/>
              </a:rPr>
              <a:t>shoes</a:t>
            </a:r>
            <a:endParaRPr lang="de-DE" dirty="0" smtClean="0"/>
          </a:p>
          <a:p>
            <a:pPr lvl="1"/>
            <a:r>
              <a:rPr lang="de-DE" i="1" dirty="0" smtClean="0"/>
              <a:t>The Man Who </a:t>
            </a:r>
            <a:r>
              <a:rPr lang="de-DE" i="1" dirty="0" err="1" smtClean="0"/>
              <a:t>Loved</a:t>
            </a:r>
            <a:r>
              <a:rPr lang="de-DE" i="1" dirty="0" smtClean="0"/>
              <a:t> Clowns</a:t>
            </a:r>
          </a:p>
          <a:p>
            <a:pPr lvl="1"/>
            <a:r>
              <a:rPr lang="de-DE" i="1" dirty="0" smtClean="0"/>
              <a:t>Freak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Mighty</a:t>
            </a:r>
            <a:endParaRPr lang="de-DE" i="1" dirty="0" smtClean="0"/>
          </a:p>
          <a:p>
            <a:pPr lvl="1"/>
            <a:r>
              <a:rPr lang="de-DE" i="1" dirty="0" err="1" smtClean="0"/>
              <a:t>Bluefish</a:t>
            </a:r>
            <a:endParaRPr lang="de-DE" i="1" dirty="0" smtClean="0"/>
          </a:p>
          <a:p>
            <a:pPr lvl="1"/>
            <a:endParaRPr lang="de-DE" dirty="0" smtClean="0"/>
          </a:p>
          <a:p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endParaRPr lang="de-DE" dirty="0" smtClean="0">
              <a:hlinkClick r:id="rId3"/>
            </a:endParaRPr>
          </a:p>
          <a:p>
            <a:pPr marL="0" indent="0">
              <a:buNone/>
            </a:pPr>
            <a:endParaRPr lang="de-DE" i="1" dirty="0" smtClean="0"/>
          </a:p>
          <a:p>
            <a:endParaRPr lang="de-DE" i="1" dirty="0"/>
          </a:p>
          <a:p>
            <a:endParaRPr lang="de-DE" i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79750"/>
            <a:ext cx="1270572" cy="193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1291531" cy="187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70317" cy="17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9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My</a:t>
            </a:r>
            <a:r>
              <a:rPr lang="de-AT" dirty="0"/>
              <a:t> </a:t>
            </a:r>
            <a:r>
              <a:rPr lang="de-AT" dirty="0" err="1" smtClean="0"/>
              <a:t>goal</a:t>
            </a:r>
            <a:r>
              <a:rPr lang="de-AT" dirty="0" smtClean="0"/>
              <a:t>: </a:t>
            </a:r>
            <a:r>
              <a:rPr lang="de-AT" dirty="0" err="1"/>
              <a:t>bridging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gap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br>
              <a:rPr lang="de-AT" dirty="0"/>
            </a:br>
            <a:r>
              <a:rPr lang="de-AT" sz="2700" dirty="0"/>
              <a:t>BIST /CEF ….. </a:t>
            </a:r>
            <a:r>
              <a:rPr lang="de-AT" sz="2700" dirty="0" err="1"/>
              <a:t>and</a:t>
            </a:r>
            <a:r>
              <a:rPr lang="de-AT" sz="2700" dirty="0"/>
              <a:t> ….</a:t>
            </a:r>
            <a:r>
              <a:rPr lang="de-AT" sz="2700" dirty="0" err="1"/>
              <a:t>higher</a:t>
            </a:r>
            <a:r>
              <a:rPr lang="de-AT" sz="2700" dirty="0"/>
              <a:t> </a:t>
            </a:r>
            <a:r>
              <a:rPr lang="de-AT" sz="2700" dirty="0" err="1"/>
              <a:t>order</a:t>
            </a:r>
            <a:r>
              <a:rPr lang="de-AT" sz="2700" dirty="0"/>
              <a:t> </a:t>
            </a:r>
            <a:r>
              <a:rPr lang="de-AT" sz="2700" dirty="0" err="1"/>
              <a:t>skills</a:t>
            </a:r>
            <a:r>
              <a:rPr lang="de-AT" sz="2700" dirty="0"/>
              <a:t> /</a:t>
            </a:r>
            <a:r>
              <a:rPr lang="de-AT" sz="2700" dirty="0" err="1"/>
              <a:t>learning</a:t>
            </a:r>
            <a:r>
              <a:rPr lang="de-AT" sz="2700" dirty="0"/>
              <a:t> </a:t>
            </a:r>
            <a:r>
              <a:rPr lang="de-AT" sz="2700" dirty="0" err="1"/>
              <a:t>for</a:t>
            </a:r>
            <a:r>
              <a:rPr lang="de-AT" sz="2700" dirty="0"/>
              <a:t> </a:t>
            </a:r>
            <a:r>
              <a:rPr lang="de-AT" sz="2700" dirty="0" err="1"/>
              <a:t>life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AT" dirty="0" smtClean="0"/>
              <a:t>BIST/CEF </a:t>
            </a:r>
            <a:r>
              <a:rPr lang="de-AT" dirty="0" err="1" smtClean="0"/>
              <a:t>competences</a:t>
            </a:r>
            <a:endParaRPr lang="de-AT" dirty="0" smtClean="0"/>
          </a:p>
          <a:p>
            <a:pPr lvl="1"/>
            <a:r>
              <a:rPr lang="de-AT" dirty="0" err="1" smtClean="0"/>
              <a:t>output</a:t>
            </a:r>
            <a:r>
              <a:rPr lang="de-AT" dirty="0" smtClean="0"/>
              <a:t> </a:t>
            </a:r>
            <a:r>
              <a:rPr lang="de-AT" dirty="0" err="1" smtClean="0"/>
              <a:t>orientation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testability</a:t>
            </a:r>
            <a:endParaRPr lang="de-AT" dirty="0" smtClean="0"/>
          </a:p>
          <a:p>
            <a:pPr lvl="1"/>
            <a:r>
              <a:rPr lang="de-AT" dirty="0" smtClean="0"/>
              <a:t>4 </a:t>
            </a:r>
            <a:r>
              <a:rPr lang="de-AT" dirty="0" err="1" smtClean="0"/>
              <a:t>skills</a:t>
            </a:r>
            <a:endParaRPr lang="de-AT" dirty="0" smtClean="0"/>
          </a:p>
          <a:p>
            <a:pPr lvl="1"/>
            <a:r>
              <a:rPr lang="de-AT" dirty="0" err="1" smtClean="0"/>
              <a:t>texttypes</a:t>
            </a:r>
            <a:endParaRPr lang="de-AT" dirty="0" smtClean="0"/>
          </a:p>
          <a:p>
            <a:pPr marL="274320" lvl="1" indent="0">
              <a:buNone/>
            </a:pPr>
            <a:endParaRPr lang="de-AT" dirty="0" smtClean="0"/>
          </a:p>
          <a:p>
            <a:pPr lvl="1"/>
            <a:endParaRPr lang="de-AT" dirty="0"/>
          </a:p>
          <a:p>
            <a:pPr lvl="5"/>
            <a:endParaRPr lang="de-AT" dirty="0"/>
          </a:p>
          <a:p>
            <a:pPr lvl="1"/>
            <a:endParaRPr lang="de-AT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 smtClean="0"/>
              <a:t>Education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life</a:t>
            </a:r>
            <a:r>
              <a:rPr lang="de-AT" dirty="0" smtClean="0"/>
              <a:t> </a:t>
            </a:r>
          </a:p>
          <a:p>
            <a:pPr lvl="1"/>
            <a:r>
              <a:rPr lang="de-AT" dirty="0" err="1" smtClean="0"/>
              <a:t>learner</a:t>
            </a:r>
            <a:r>
              <a:rPr lang="de-AT" dirty="0" smtClean="0"/>
              <a:t> </a:t>
            </a:r>
            <a:r>
              <a:rPr lang="de-AT" dirty="0" err="1" smtClean="0"/>
              <a:t>centered</a:t>
            </a:r>
            <a:endParaRPr lang="de-AT" dirty="0" smtClean="0"/>
          </a:p>
          <a:p>
            <a:pPr lvl="1"/>
            <a:r>
              <a:rPr lang="de-AT" dirty="0" err="1" smtClean="0"/>
              <a:t>skills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life-long</a:t>
            </a:r>
            <a:r>
              <a:rPr lang="de-AT" dirty="0" smtClean="0"/>
              <a:t> </a:t>
            </a:r>
            <a:r>
              <a:rPr lang="de-AT" dirty="0" err="1" smtClean="0"/>
              <a:t>learning</a:t>
            </a:r>
            <a:endParaRPr lang="de-AT" dirty="0" smtClean="0"/>
          </a:p>
          <a:p>
            <a:pPr lvl="1"/>
            <a:r>
              <a:rPr lang="de-AT" dirty="0" err="1" smtClean="0"/>
              <a:t>higher</a:t>
            </a:r>
            <a:r>
              <a:rPr lang="de-AT" dirty="0" smtClean="0"/>
              <a:t> </a:t>
            </a:r>
            <a:r>
              <a:rPr lang="de-AT" dirty="0" err="1" smtClean="0"/>
              <a:t>order</a:t>
            </a:r>
            <a:r>
              <a:rPr lang="de-AT" dirty="0" smtClean="0"/>
              <a:t> </a:t>
            </a:r>
            <a:r>
              <a:rPr lang="de-AT" dirty="0" err="1" smtClean="0"/>
              <a:t>skills</a:t>
            </a:r>
            <a:endParaRPr lang="de-AT" dirty="0" smtClean="0"/>
          </a:p>
          <a:p>
            <a:pPr lvl="1"/>
            <a:r>
              <a:rPr lang="de-AT" dirty="0" err="1" smtClean="0"/>
              <a:t>social</a:t>
            </a:r>
            <a:r>
              <a:rPr lang="de-AT" dirty="0" smtClean="0"/>
              <a:t> </a:t>
            </a:r>
            <a:r>
              <a:rPr lang="de-AT" dirty="0" err="1" smtClean="0"/>
              <a:t>skills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transcultural</a:t>
            </a:r>
            <a:r>
              <a:rPr lang="de-AT" dirty="0" smtClean="0"/>
              <a:t> </a:t>
            </a:r>
            <a:r>
              <a:rPr lang="de-AT" dirty="0" err="1" smtClean="0">
                <a:solidFill>
                  <a:schemeClr val="tx1"/>
                </a:solidFill>
              </a:rPr>
              <a:t>understanding</a:t>
            </a:r>
            <a:endParaRPr lang="de-AT" dirty="0" smtClean="0">
              <a:solidFill>
                <a:schemeClr val="tx1"/>
              </a:solidFill>
            </a:endParaRPr>
          </a:p>
          <a:p>
            <a:pPr lvl="1"/>
            <a:r>
              <a:rPr lang="de-AT" dirty="0" err="1" smtClean="0">
                <a:solidFill>
                  <a:schemeClr val="tx1"/>
                </a:solidFill>
              </a:rPr>
              <a:t>curiosity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and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openness</a:t>
            </a:r>
            <a:endParaRPr lang="de-AT" dirty="0" smtClean="0">
              <a:solidFill>
                <a:schemeClr val="tx1"/>
              </a:solidFill>
            </a:endParaRPr>
          </a:p>
          <a:p>
            <a:pPr lvl="1"/>
            <a:r>
              <a:rPr lang="de-AT" dirty="0" err="1" smtClean="0">
                <a:solidFill>
                  <a:schemeClr val="tx1"/>
                </a:solidFill>
              </a:rPr>
              <a:t>experimenting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and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hypothesis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building</a:t>
            </a:r>
            <a:endParaRPr lang="de-AT" dirty="0" smtClean="0">
              <a:solidFill>
                <a:schemeClr val="tx1"/>
              </a:solidFill>
            </a:endParaRPr>
          </a:p>
          <a:p>
            <a:pPr lvl="1"/>
            <a:endParaRPr lang="de-AT" dirty="0" smtClean="0"/>
          </a:p>
          <a:p>
            <a:endParaRPr lang="en-US" dirty="0"/>
          </a:p>
        </p:txBody>
      </p:sp>
      <p:pic>
        <p:nvPicPr>
          <p:cNvPr id="1028" name="Picture 4" descr="C:\Users\lp\AppData\Local\Microsoft\Windows\Temporary Internet Files\Content.IE5\I29PHQH1\MC90035368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26" y="2276872"/>
            <a:ext cx="128918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p\AppData\Local\Microsoft\Windows\Temporary Internet Files\Content.IE5\FZ3V86Z8\MC90031822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65846"/>
            <a:ext cx="1257300" cy="18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95536" y="3938669"/>
            <a:ext cx="1473324" cy="20882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005064"/>
            <a:ext cx="1280768" cy="195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 rot="808443">
            <a:off x="1978070" y="4098752"/>
            <a:ext cx="2343100" cy="1794587"/>
          </a:xfrm>
          <a:prstGeom prst="wedgeRoundRectCallout">
            <a:avLst>
              <a:gd name="adj1" fmla="val -63536"/>
              <a:gd name="adj2" fmla="val 3166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200" dirty="0" smtClean="0"/>
              <a:t>Der Schüler ist kein Nürnberger Trichter, erst recht kein wandelnder Aktenordner, und der Lehrer kein blutleeres Wissenslexikon. (Bauer 2006: 47)</a:t>
            </a:r>
            <a:endParaRPr lang="en-US" sz="1200" dirty="0"/>
          </a:p>
        </p:txBody>
      </p:sp>
      <p:pic>
        <p:nvPicPr>
          <p:cNvPr id="1032" name="Picture 8" descr="C:\Users\lp\AppData\Local\Microsoft\Windows\Temporary Internet Files\Content.IE5\Z1YH7B5B\MC90043874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55" y="4293096"/>
            <a:ext cx="2305569" cy="208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6516216" y="188640"/>
            <a:ext cx="2520280" cy="3456384"/>
          </a:xfrm>
          <a:prstGeom prst="wedgeRoundRectCallout">
            <a:avLst>
              <a:gd name="adj1" fmla="val 904"/>
              <a:gd name="adj2" fmla="val 86890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 smtClean="0"/>
              <a:t>Lernen ist ein ganzheitlicher Prozess. Dauerhaftes Lernen findet nur in </a:t>
            </a:r>
            <a:r>
              <a:rPr lang="de-AT" sz="1400" dirty="0" smtClean="0">
                <a:solidFill>
                  <a:srgbClr val="FFC000"/>
                </a:solidFill>
              </a:rPr>
              <a:t>bedeutungsvollen Kontexten </a:t>
            </a:r>
            <a:r>
              <a:rPr lang="de-AT" sz="1400" dirty="0" smtClean="0"/>
              <a:t>statt. </a:t>
            </a:r>
            <a:r>
              <a:rPr lang="de-AT" sz="1400" dirty="0" smtClean="0">
                <a:solidFill>
                  <a:srgbClr val="FFC000"/>
                </a:solidFill>
              </a:rPr>
              <a:t>Emotionale und soziale Aspekte </a:t>
            </a:r>
            <a:r>
              <a:rPr lang="de-AT" sz="1400" dirty="0" smtClean="0"/>
              <a:t>des Lernens spielen eine mindestens ebenso wichtige Rolle für das Schulgeschehen wie die intellektuell-kognitiven.</a:t>
            </a:r>
          </a:p>
          <a:p>
            <a:pPr algn="ctr"/>
            <a:r>
              <a:rPr lang="de-AT" sz="1400" dirty="0" smtClean="0"/>
              <a:t>(</a:t>
            </a:r>
            <a:r>
              <a:rPr lang="de-AT" sz="1200" dirty="0" smtClean="0"/>
              <a:t>Bauer, Spitzer , </a:t>
            </a:r>
            <a:r>
              <a:rPr lang="de-AT" sz="1200" dirty="0" err="1" smtClean="0"/>
              <a:t>Hüther</a:t>
            </a:r>
            <a:r>
              <a:rPr lang="de-AT" sz="1200" dirty="0" smtClean="0"/>
              <a:t>, Roth, in </a:t>
            </a:r>
            <a:r>
              <a:rPr lang="de-AT" sz="1200" dirty="0" err="1" smtClean="0"/>
              <a:t>Caspary</a:t>
            </a:r>
            <a:r>
              <a:rPr lang="de-AT" sz="1200" dirty="0" smtClean="0"/>
              <a:t> 2006) (</a:t>
            </a:r>
            <a:r>
              <a:rPr lang="de-AT" sz="1200" dirty="0" err="1" smtClean="0"/>
              <a:t>Zull</a:t>
            </a:r>
            <a:r>
              <a:rPr lang="de-AT" sz="1200" dirty="0" smtClean="0"/>
              <a:t> 2002: 224 </a:t>
            </a:r>
            <a:r>
              <a:rPr lang="de-AT" sz="1400" dirty="0" smtClean="0"/>
              <a:t>) </a:t>
            </a:r>
            <a:r>
              <a:rPr lang="de-AT" sz="1200" dirty="0" err="1" smtClean="0"/>
              <a:t>Macedonia</a:t>
            </a:r>
            <a:r>
              <a:rPr lang="de-AT" sz="1200" dirty="0" smtClean="0"/>
              <a:t> M.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49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867"/>
            <a:ext cx="8640960" cy="6487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1583668" y="2198015"/>
            <a:ext cx="1512168" cy="72008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language</a:t>
            </a:r>
            <a:r>
              <a:rPr lang="de-AT" sz="1200" dirty="0" smtClean="0"/>
              <a:t> </a:t>
            </a:r>
            <a:r>
              <a:rPr lang="de-AT" sz="1200" dirty="0" err="1" smtClean="0"/>
              <a:t>acquisition</a:t>
            </a:r>
            <a:r>
              <a:rPr lang="de-AT" sz="1200" dirty="0" smtClean="0"/>
              <a:t>, „</a:t>
            </a:r>
            <a:r>
              <a:rPr lang="de-AT" sz="1200" dirty="0" err="1" smtClean="0"/>
              <a:t>flow</a:t>
            </a:r>
            <a:r>
              <a:rPr lang="de-AT" sz="1200" dirty="0" smtClean="0"/>
              <a:t>“</a:t>
            </a:r>
            <a:endParaRPr lang="en-US" sz="1200" dirty="0"/>
          </a:p>
        </p:txBody>
      </p:sp>
      <p:sp>
        <p:nvSpPr>
          <p:cNvPr id="11" name="Oval 10"/>
          <p:cNvSpPr/>
          <p:nvPr/>
        </p:nvSpPr>
        <p:spPr>
          <a:xfrm>
            <a:off x="677333" y="3792355"/>
            <a:ext cx="1656184" cy="86409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developing</a:t>
            </a:r>
            <a:r>
              <a:rPr lang="de-AT" sz="1200" dirty="0" smtClean="0"/>
              <a:t> </a:t>
            </a:r>
            <a:r>
              <a:rPr lang="de-AT" sz="1200" dirty="0" err="1" smtClean="0"/>
              <a:t>intercultural</a:t>
            </a:r>
            <a:r>
              <a:rPr lang="de-AT" sz="1200" dirty="0" smtClean="0"/>
              <a:t>/ </a:t>
            </a:r>
            <a:r>
              <a:rPr lang="de-AT" sz="1200" dirty="0" err="1" smtClean="0"/>
              <a:t>transcultural</a:t>
            </a:r>
            <a:r>
              <a:rPr lang="de-AT" sz="1200" dirty="0" smtClean="0"/>
              <a:t> </a:t>
            </a:r>
            <a:r>
              <a:rPr lang="de-AT" sz="1200" dirty="0" err="1" smtClean="0"/>
              <a:t>competence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5555777" y="4020648"/>
            <a:ext cx="1512168" cy="72008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work</a:t>
            </a:r>
            <a:r>
              <a:rPr lang="de-AT" sz="1200" dirty="0" smtClean="0"/>
              <a:t> </a:t>
            </a:r>
            <a:r>
              <a:rPr lang="de-AT" sz="1200" dirty="0" err="1" smtClean="0"/>
              <a:t>well</a:t>
            </a:r>
            <a:r>
              <a:rPr lang="de-AT" sz="1200" dirty="0" smtClean="0"/>
              <a:t> in </a:t>
            </a:r>
            <a:r>
              <a:rPr lang="de-AT" sz="1200" dirty="0" err="1" smtClean="0"/>
              <a:t>mixed</a:t>
            </a:r>
            <a:r>
              <a:rPr lang="de-AT" sz="1200" dirty="0" smtClean="0"/>
              <a:t> </a:t>
            </a:r>
            <a:r>
              <a:rPr lang="de-AT" sz="1200" dirty="0" err="1" smtClean="0"/>
              <a:t>ability</a:t>
            </a:r>
            <a:r>
              <a:rPr lang="de-AT" sz="1200" dirty="0" smtClean="0"/>
              <a:t> </a:t>
            </a:r>
            <a:r>
              <a:rPr lang="de-AT" sz="1200" dirty="0" err="1" smtClean="0"/>
              <a:t>groups</a:t>
            </a:r>
            <a:endParaRPr lang="en-US" sz="1200" dirty="0"/>
          </a:p>
        </p:txBody>
      </p:sp>
      <p:sp>
        <p:nvSpPr>
          <p:cNvPr id="13" name="Oval 12"/>
          <p:cNvSpPr/>
          <p:nvPr/>
        </p:nvSpPr>
        <p:spPr>
          <a:xfrm>
            <a:off x="971600" y="4784926"/>
            <a:ext cx="1656184" cy="74453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developing</a:t>
            </a:r>
            <a:r>
              <a:rPr lang="de-AT" sz="1200" dirty="0" smtClean="0"/>
              <a:t> </a:t>
            </a:r>
            <a:r>
              <a:rPr lang="de-AT" sz="1200" dirty="0" err="1" smtClean="0"/>
              <a:t>higher</a:t>
            </a:r>
            <a:r>
              <a:rPr lang="de-AT" sz="1200" dirty="0" smtClean="0"/>
              <a:t> </a:t>
            </a:r>
            <a:r>
              <a:rPr lang="de-AT" sz="1200" dirty="0" err="1" smtClean="0"/>
              <a:t>thinking</a:t>
            </a:r>
            <a:r>
              <a:rPr lang="de-AT" sz="1200" dirty="0" smtClean="0"/>
              <a:t> </a:t>
            </a:r>
            <a:r>
              <a:rPr lang="de-AT" sz="1200" dirty="0" err="1" smtClean="0"/>
              <a:t>skills</a:t>
            </a:r>
            <a:endParaRPr lang="en-US" sz="1200" dirty="0"/>
          </a:p>
        </p:txBody>
      </p:sp>
      <p:sp>
        <p:nvSpPr>
          <p:cNvPr id="14" name="Oval 13"/>
          <p:cNvSpPr/>
          <p:nvPr/>
        </p:nvSpPr>
        <p:spPr>
          <a:xfrm>
            <a:off x="2357267" y="980728"/>
            <a:ext cx="2312944" cy="79208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 smtClean="0"/>
              <a:t>Why</a:t>
            </a:r>
            <a:r>
              <a:rPr lang="de-AT" b="1" dirty="0" smtClean="0"/>
              <a:t> </a:t>
            </a:r>
            <a:r>
              <a:rPr lang="de-AT" b="1" dirty="0" err="1" smtClean="0"/>
              <a:t>should</a:t>
            </a:r>
            <a:r>
              <a:rPr lang="de-AT" b="1" dirty="0" smtClean="0"/>
              <a:t> </a:t>
            </a:r>
            <a:r>
              <a:rPr lang="de-AT" b="1" dirty="0" err="1" smtClean="0"/>
              <a:t>we</a:t>
            </a:r>
            <a:r>
              <a:rPr lang="de-AT" b="1" dirty="0" smtClean="0"/>
              <a:t> </a:t>
            </a:r>
            <a:r>
              <a:rPr lang="de-AT" b="1" dirty="0" err="1" smtClean="0"/>
              <a:t>read</a:t>
            </a:r>
            <a:r>
              <a:rPr lang="de-AT" b="1" dirty="0" smtClean="0"/>
              <a:t>?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5015717" y="1087516"/>
            <a:ext cx="2592288" cy="79054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err="1" smtClean="0"/>
              <a:t>How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can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booklets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help</a:t>
            </a:r>
            <a:r>
              <a:rPr lang="de-AT" sz="1600" b="1" dirty="0" smtClean="0"/>
              <a:t>?</a:t>
            </a:r>
            <a:endParaRPr lang="en-US" sz="1600" b="1" dirty="0"/>
          </a:p>
        </p:txBody>
      </p:sp>
      <p:sp>
        <p:nvSpPr>
          <p:cNvPr id="16" name="Oval 15"/>
          <p:cNvSpPr/>
          <p:nvPr/>
        </p:nvSpPr>
        <p:spPr>
          <a:xfrm>
            <a:off x="6694525" y="2700269"/>
            <a:ext cx="1680519" cy="64807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foster</a:t>
            </a:r>
            <a:r>
              <a:rPr lang="de-AT" sz="1200" dirty="0" smtClean="0"/>
              <a:t> </a:t>
            </a:r>
            <a:r>
              <a:rPr lang="de-AT" sz="1200" dirty="0" err="1" smtClean="0"/>
              <a:t>autonomy</a:t>
            </a:r>
            <a:r>
              <a:rPr lang="de-AT" sz="1200" dirty="0" smtClean="0"/>
              <a:t> </a:t>
            </a:r>
            <a:r>
              <a:rPr lang="de-AT" sz="1200" dirty="0" err="1" smtClean="0"/>
              <a:t>and</a:t>
            </a:r>
            <a:r>
              <a:rPr lang="de-AT" sz="1200" dirty="0" smtClean="0"/>
              <a:t> </a:t>
            </a:r>
            <a:r>
              <a:rPr lang="de-AT" sz="1200" dirty="0" err="1" smtClean="0"/>
              <a:t>creativity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607543" y="4761147"/>
            <a:ext cx="2377185" cy="79208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practice</a:t>
            </a:r>
            <a:r>
              <a:rPr lang="de-AT" sz="1200" dirty="0" smtClean="0"/>
              <a:t> </a:t>
            </a:r>
            <a:r>
              <a:rPr lang="de-AT" sz="1200" dirty="0" err="1" smtClean="0"/>
              <a:t>writing</a:t>
            </a:r>
            <a:r>
              <a:rPr lang="de-AT" sz="1200" dirty="0" smtClean="0"/>
              <a:t> </a:t>
            </a:r>
            <a:r>
              <a:rPr lang="de-AT" sz="1200" dirty="0" err="1" smtClean="0"/>
              <a:t>skills</a:t>
            </a:r>
            <a:r>
              <a:rPr lang="de-AT" sz="1200" dirty="0" smtClean="0"/>
              <a:t>, </a:t>
            </a:r>
            <a:r>
              <a:rPr lang="de-AT" sz="1200" dirty="0" err="1" smtClean="0"/>
              <a:t>even</a:t>
            </a:r>
            <a:r>
              <a:rPr lang="de-AT" sz="1200" dirty="0" smtClean="0"/>
              <a:t> text-</a:t>
            </a:r>
            <a:r>
              <a:rPr lang="de-AT" sz="1200" dirty="0" err="1" smtClean="0"/>
              <a:t>types</a:t>
            </a:r>
            <a:r>
              <a:rPr lang="de-AT" sz="1200" dirty="0" smtClean="0"/>
              <a:t> </a:t>
            </a:r>
            <a:r>
              <a:rPr lang="de-AT" sz="1200" dirty="0" err="1" smtClean="0"/>
              <a:t>for</a:t>
            </a:r>
            <a:r>
              <a:rPr lang="de-AT" sz="1200" dirty="0" smtClean="0"/>
              <a:t> final </a:t>
            </a:r>
            <a:r>
              <a:rPr lang="de-AT" sz="1200" dirty="0" err="1" smtClean="0"/>
              <a:t>exams</a:t>
            </a:r>
            <a:r>
              <a:rPr lang="de-AT" dirty="0" smtClean="0"/>
              <a:t> 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855644" y="1971392"/>
            <a:ext cx="1800199" cy="7200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motivating</a:t>
            </a:r>
            <a:r>
              <a:rPr lang="de-AT" sz="1200" dirty="0" smtClean="0"/>
              <a:t> TASKS</a:t>
            </a:r>
          </a:p>
          <a:p>
            <a:pPr algn="ctr"/>
            <a:r>
              <a:rPr lang="de-AT" sz="1200" dirty="0" err="1" smtClean="0"/>
              <a:t>output</a:t>
            </a:r>
            <a:r>
              <a:rPr lang="de-AT" sz="1200" dirty="0" smtClean="0"/>
              <a:t> </a:t>
            </a:r>
            <a:r>
              <a:rPr lang="de-AT" sz="1200" dirty="0" err="1" smtClean="0"/>
              <a:t>oriented</a:t>
            </a: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 rot="819480">
            <a:off x="769190" y="2021079"/>
            <a:ext cx="1053984" cy="348887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100" dirty="0" err="1" smtClean="0"/>
              <a:t>vocab</a:t>
            </a:r>
            <a:endParaRPr lang="en-US" sz="1100" dirty="0"/>
          </a:p>
        </p:txBody>
      </p:sp>
      <p:sp>
        <p:nvSpPr>
          <p:cNvPr id="20" name="Oval 19"/>
          <p:cNvSpPr/>
          <p:nvPr/>
        </p:nvSpPr>
        <p:spPr>
          <a:xfrm rot="1080443">
            <a:off x="1432205" y="1801971"/>
            <a:ext cx="1080120" cy="39604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50" dirty="0" err="1" smtClean="0"/>
              <a:t>grammar</a:t>
            </a:r>
            <a:endParaRPr lang="en-US" sz="1050" dirty="0"/>
          </a:p>
        </p:txBody>
      </p:sp>
      <p:sp>
        <p:nvSpPr>
          <p:cNvPr id="21" name="Oval 20"/>
          <p:cNvSpPr/>
          <p:nvPr/>
        </p:nvSpPr>
        <p:spPr>
          <a:xfrm>
            <a:off x="477157" y="2435115"/>
            <a:ext cx="1188132" cy="36004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reading</a:t>
            </a:r>
            <a:r>
              <a:rPr lang="de-AT" sz="1200" dirty="0" smtClean="0"/>
              <a:t> </a:t>
            </a:r>
            <a:r>
              <a:rPr lang="de-AT" sz="1200" dirty="0" err="1" smtClean="0"/>
              <a:t>comp</a:t>
            </a:r>
            <a:endParaRPr lang="en-US" sz="1200" dirty="0"/>
          </a:p>
        </p:txBody>
      </p:sp>
      <p:sp>
        <p:nvSpPr>
          <p:cNvPr id="22" name="Oval 21"/>
          <p:cNvSpPr/>
          <p:nvPr/>
        </p:nvSpPr>
        <p:spPr>
          <a:xfrm rot="20542961">
            <a:off x="779008" y="2828298"/>
            <a:ext cx="1452835" cy="64807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readers</a:t>
            </a:r>
            <a:r>
              <a:rPr lang="de-AT" sz="1200" dirty="0" smtClean="0"/>
              <a:t> </a:t>
            </a:r>
            <a:r>
              <a:rPr lang="de-AT" sz="1200" dirty="0" err="1" smtClean="0"/>
              <a:t>are</a:t>
            </a:r>
            <a:r>
              <a:rPr lang="de-AT" sz="1200" dirty="0" smtClean="0"/>
              <a:t> </a:t>
            </a:r>
            <a:r>
              <a:rPr lang="de-AT" sz="1200" dirty="0" err="1" smtClean="0"/>
              <a:t>better</a:t>
            </a:r>
            <a:r>
              <a:rPr lang="de-AT" sz="1200" dirty="0" smtClean="0"/>
              <a:t> </a:t>
            </a:r>
            <a:r>
              <a:rPr lang="de-AT" sz="1200" dirty="0" err="1" smtClean="0"/>
              <a:t>writers</a:t>
            </a:r>
            <a:endParaRPr lang="en-US" sz="1200" dirty="0"/>
          </a:p>
        </p:txBody>
      </p:sp>
      <p:sp>
        <p:nvSpPr>
          <p:cNvPr id="23" name="Oval 22"/>
          <p:cNvSpPr/>
          <p:nvPr/>
        </p:nvSpPr>
        <p:spPr>
          <a:xfrm>
            <a:off x="5796136" y="3341409"/>
            <a:ext cx="2304256" cy="67923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learners</a:t>
            </a:r>
            <a:r>
              <a:rPr lang="de-AT" sz="1200" dirty="0" smtClean="0"/>
              <a:t> </a:t>
            </a:r>
            <a:r>
              <a:rPr lang="de-AT" sz="1200" dirty="0" err="1" smtClean="0"/>
              <a:t>interact</a:t>
            </a:r>
            <a:r>
              <a:rPr lang="de-AT" sz="1200" dirty="0" smtClean="0"/>
              <a:t>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the</a:t>
            </a:r>
            <a:r>
              <a:rPr lang="de-AT" sz="1200" dirty="0" smtClean="0"/>
              <a:t> </a:t>
            </a:r>
            <a:r>
              <a:rPr lang="de-AT" sz="1200" dirty="0" err="1" smtClean="0"/>
              <a:t>text</a:t>
            </a:r>
            <a:r>
              <a:rPr lang="de-AT" sz="1200" dirty="0" smtClean="0"/>
              <a:t> </a:t>
            </a:r>
            <a:r>
              <a:rPr lang="de-AT" sz="1200" dirty="0" err="1" smtClean="0"/>
              <a:t>and</a:t>
            </a:r>
            <a:r>
              <a:rPr lang="de-AT" sz="1200" dirty="0" smtClean="0"/>
              <a:t> </a:t>
            </a:r>
            <a:r>
              <a:rPr lang="de-AT" sz="1200" dirty="0" err="1" smtClean="0"/>
              <a:t>construct</a:t>
            </a:r>
            <a:r>
              <a:rPr lang="de-AT" sz="1200" dirty="0" smtClean="0"/>
              <a:t> </a:t>
            </a:r>
            <a:r>
              <a:rPr lang="de-AT" sz="1200" dirty="0" err="1" smtClean="0"/>
              <a:t>meanings</a:t>
            </a:r>
            <a:endParaRPr lang="en-US" sz="1200" dirty="0"/>
          </a:p>
        </p:txBody>
      </p:sp>
      <p:sp>
        <p:nvSpPr>
          <p:cNvPr id="25" name="Oval 24"/>
          <p:cNvSpPr/>
          <p:nvPr/>
        </p:nvSpPr>
        <p:spPr>
          <a:xfrm>
            <a:off x="477157" y="337818"/>
            <a:ext cx="4130386" cy="57606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 smtClean="0"/>
              <a:t>Let‘s</a:t>
            </a:r>
            <a:r>
              <a:rPr lang="de-AT" dirty="0" smtClean="0"/>
              <a:t> </a:t>
            </a:r>
            <a:r>
              <a:rPr lang="de-AT" dirty="0" err="1" smtClean="0"/>
              <a:t>recap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main</a:t>
            </a:r>
            <a:r>
              <a:rPr lang="de-AT" dirty="0" smtClean="0"/>
              <a:t> </a:t>
            </a:r>
            <a:r>
              <a:rPr lang="de-AT" dirty="0" err="1" smtClean="0"/>
              <a:t>facts</a:t>
            </a:r>
            <a:r>
              <a:rPr lang="de-AT" dirty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3600" dirty="0" err="1" smtClean="0"/>
              <a:t>Thank</a:t>
            </a:r>
            <a:r>
              <a:rPr lang="de-DE" sz="3600" dirty="0" smtClean="0"/>
              <a:t> </a:t>
            </a:r>
            <a:r>
              <a:rPr lang="de-DE" sz="3600" dirty="0" err="1" smtClean="0"/>
              <a:t>you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your</a:t>
            </a:r>
            <a:r>
              <a:rPr lang="de-DE" sz="3600" dirty="0" smtClean="0"/>
              <a:t> </a:t>
            </a:r>
            <a:r>
              <a:rPr lang="de-DE" sz="3600" dirty="0" err="1" smtClean="0"/>
              <a:t>attention</a:t>
            </a:r>
            <a:r>
              <a:rPr lang="de-DE" sz="3600" dirty="0" smtClean="0"/>
              <a:t>.</a:t>
            </a:r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>
                <a:hlinkClick r:id="rId2"/>
              </a:rPr>
              <a:t>http://epep.at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e-AT" dirty="0" smtClean="0"/>
              <a:t>Bauer, J. (2006). „Spiegelneurone: Nervenzellen für das intuitive Verstehen sowie für Lehren und </a:t>
            </a:r>
            <a:r>
              <a:rPr lang="de-AT" dirty="0" err="1" smtClean="0"/>
              <a:t>lernen</a:t>
            </a:r>
            <a:r>
              <a:rPr lang="de-AT" dirty="0" smtClean="0"/>
              <a:t>“ in Ralf </a:t>
            </a:r>
            <a:r>
              <a:rPr lang="de-AT" dirty="0" err="1" smtClean="0"/>
              <a:t>Gaspary</a:t>
            </a:r>
            <a:r>
              <a:rPr lang="de-AT" dirty="0" smtClean="0"/>
              <a:t> (</a:t>
            </a:r>
            <a:r>
              <a:rPr lang="de-AT" dirty="0" err="1" smtClean="0"/>
              <a:t>Hg</a:t>
            </a:r>
            <a:r>
              <a:rPr lang="de-AT" dirty="0" smtClean="0"/>
              <a:t>.) </a:t>
            </a:r>
            <a:r>
              <a:rPr lang="de-AT" i="1" dirty="0" smtClean="0"/>
              <a:t>Lernen und Gehirn: Der Weg zu einer neuen Pädagogik. </a:t>
            </a:r>
            <a:r>
              <a:rPr lang="de-AT" dirty="0" smtClean="0"/>
              <a:t>Herder. </a:t>
            </a:r>
          </a:p>
          <a:p>
            <a:r>
              <a:rPr lang="en-US" dirty="0" smtClean="0"/>
              <a:t>Benson, P. (2001). </a:t>
            </a:r>
            <a:r>
              <a:rPr lang="en-US" i="1" dirty="0" smtClean="0"/>
              <a:t>Teaching and Researching Autonomy in Language Learning, </a:t>
            </a:r>
            <a:r>
              <a:rPr lang="en-US" dirty="0" smtClean="0"/>
              <a:t>Harlow: Pearson Education.</a:t>
            </a:r>
          </a:p>
          <a:p>
            <a:r>
              <a:rPr lang="de-AT" dirty="0" smtClean="0"/>
              <a:t>Bland J.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Lütge</a:t>
            </a:r>
            <a:r>
              <a:rPr lang="de-AT" dirty="0" smtClean="0"/>
              <a:t> C. (2013). </a:t>
            </a:r>
            <a:r>
              <a:rPr lang="de-AT" i="1" dirty="0" err="1" smtClean="0"/>
              <a:t>Children‘s</a:t>
            </a:r>
            <a:r>
              <a:rPr lang="de-AT" i="1" dirty="0" smtClean="0"/>
              <a:t> </a:t>
            </a:r>
            <a:r>
              <a:rPr lang="de-AT" i="1" dirty="0" err="1" smtClean="0"/>
              <a:t>Literature</a:t>
            </a:r>
            <a:r>
              <a:rPr lang="de-AT" i="1" dirty="0" smtClean="0"/>
              <a:t> in Second Language Education</a:t>
            </a:r>
            <a:r>
              <a:rPr lang="de-AT" dirty="0" smtClean="0"/>
              <a:t>. </a:t>
            </a:r>
            <a:r>
              <a:rPr lang="de-AT" dirty="0" err="1" smtClean="0"/>
              <a:t>Bloomsbury</a:t>
            </a:r>
            <a:r>
              <a:rPr lang="de-AT" dirty="0" smtClean="0"/>
              <a:t>, London </a:t>
            </a:r>
            <a:r>
              <a:rPr lang="de-AT" dirty="0" err="1" smtClean="0"/>
              <a:t>and</a:t>
            </a:r>
            <a:r>
              <a:rPr lang="de-AT" dirty="0" smtClean="0"/>
              <a:t> New York.</a:t>
            </a:r>
            <a:endParaRPr lang="en-US" dirty="0" smtClean="0"/>
          </a:p>
          <a:p>
            <a:r>
              <a:rPr lang="de-AT" dirty="0" err="1" smtClean="0"/>
              <a:t>Bredella</a:t>
            </a:r>
            <a:r>
              <a:rPr lang="de-AT" dirty="0" smtClean="0"/>
              <a:t> L. und Hallet W. (2007). </a:t>
            </a:r>
            <a:r>
              <a:rPr lang="de-AT" i="1" dirty="0" smtClean="0"/>
              <a:t>Literaturunterricht, Kompetenzen und Bildung</a:t>
            </a:r>
            <a:r>
              <a:rPr lang="de-AT" dirty="0" smtClean="0"/>
              <a:t>. Wissenschaftlicher Verlag Trier.</a:t>
            </a:r>
            <a:endParaRPr lang="en-US" dirty="0" smtClean="0"/>
          </a:p>
          <a:p>
            <a:r>
              <a:rPr lang="de-AT" dirty="0" err="1" smtClean="0"/>
              <a:t>Caspary</a:t>
            </a:r>
            <a:r>
              <a:rPr lang="de-AT" dirty="0" smtClean="0"/>
              <a:t>, R. </a:t>
            </a:r>
            <a:r>
              <a:rPr lang="de-AT" dirty="0"/>
              <a:t>(</a:t>
            </a:r>
            <a:r>
              <a:rPr lang="de-AT" dirty="0" err="1"/>
              <a:t>Hg</a:t>
            </a:r>
            <a:r>
              <a:rPr lang="de-AT" dirty="0"/>
              <a:t>.) </a:t>
            </a:r>
            <a:r>
              <a:rPr lang="de-AT" i="1" dirty="0"/>
              <a:t>Lernen und Gehirn: Der Weg zu einer neuen Pädagogik. </a:t>
            </a:r>
            <a:r>
              <a:rPr lang="de-AT" dirty="0"/>
              <a:t>Herder </a:t>
            </a:r>
            <a:r>
              <a:rPr lang="de-AT" dirty="0" smtClean="0"/>
              <a:t>2006 (Beiträge von Gerald </a:t>
            </a:r>
            <a:r>
              <a:rPr lang="de-AT" dirty="0" err="1" smtClean="0"/>
              <a:t>Hüther</a:t>
            </a:r>
            <a:r>
              <a:rPr lang="de-AT" dirty="0" smtClean="0"/>
              <a:t>, Gerhard Roth, Manfred Spitzer, Joachim Bauer, Ulrich Hermann, Heinz </a:t>
            </a:r>
            <a:r>
              <a:rPr lang="de-AT" dirty="0" err="1" smtClean="0"/>
              <a:t>Schirp</a:t>
            </a:r>
            <a:r>
              <a:rPr lang="de-AT" dirty="0" smtClean="0"/>
              <a:t>, …)</a:t>
            </a:r>
          </a:p>
          <a:p>
            <a:r>
              <a:rPr lang="en-US" dirty="0" err="1"/>
              <a:t>Krashen</a:t>
            </a:r>
            <a:r>
              <a:rPr lang="en-US" dirty="0"/>
              <a:t>, S. 2004. </a:t>
            </a:r>
            <a:r>
              <a:rPr lang="en-US" i="1" dirty="0"/>
              <a:t>The power of reading</a:t>
            </a:r>
            <a:r>
              <a:rPr lang="en-US" dirty="0"/>
              <a:t>. Portsmouth, NH: Heinemann and Westport, CT: Libraries Unlimited.</a:t>
            </a:r>
          </a:p>
          <a:p>
            <a:r>
              <a:rPr lang="en-US" dirty="0" err="1"/>
              <a:t>Krashen</a:t>
            </a:r>
            <a:r>
              <a:rPr lang="en-US" dirty="0"/>
              <a:t>, S. </a:t>
            </a:r>
            <a:r>
              <a:rPr lang="en-US" dirty="0" smtClean="0"/>
              <a:t>2011. </a:t>
            </a:r>
            <a:r>
              <a:rPr lang="en-US" i="1" dirty="0" smtClean="0"/>
              <a:t>Free Voluntary Reading. </a:t>
            </a:r>
            <a:r>
              <a:rPr lang="en-US" dirty="0" smtClean="0"/>
              <a:t>Libraries Unlimited, Santa Barbara</a:t>
            </a:r>
            <a:endParaRPr lang="en-US" dirty="0"/>
          </a:p>
          <a:p>
            <a:r>
              <a:rPr lang="en-US" dirty="0" err="1" smtClean="0"/>
              <a:t>Littlewood</a:t>
            </a:r>
            <a:r>
              <a:rPr lang="en-US" dirty="0"/>
              <a:t>, W. (1996). "Autonomy”: an anatomy and a framework. </a:t>
            </a:r>
            <a:r>
              <a:rPr lang="en-US" i="1" dirty="0"/>
              <a:t>System, </a:t>
            </a:r>
            <a:r>
              <a:rPr lang="en-US" dirty="0"/>
              <a:t>24/4, 427-435</a:t>
            </a:r>
            <a:r>
              <a:rPr lang="en-US" dirty="0" smtClean="0"/>
              <a:t>. Quoted from: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www.finchpark.com/afe/l.html</a:t>
            </a:r>
            <a:r>
              <a:rPr lang="en-US" dirty="0" smtClean="0"/>
              <a:t>, 19.05.2012</a:t>
            </a:r>
          </a:p>
          <a:p>
            <a:r>
              <a:rPr lang="en-US" dirty="0" err="1"/>
              <a:t>Nunan</a:t>
            </a:r>
            <a:r>
              <a:rPr lang="en-US" dirty="0"/>
              <a:t>, D. (1997). Designing and adapting materials to encourage learner autonomy. In P. Benson, &amp; P. </a:t>
            </a:r>
            <a:r>
              <a:rPr lang="en-US" dirty="0" err="1"/>
              <a:t>Voller</a:t>
            </a:r>
            <a:r>
              <a:rPr lang="en-US" dirty="0"/>
              <a:t>. </a:t>
            </a:r>
            <a:r>
              <a:rPr lang="en-US" i="1" dirty="0"/>
              <a:t>Autonomy and Independence in Language Learning</a:t>
            </a:r>
            <a:r>
              <a:rPr lang="en-US" dirty="0"/>
              <a:t>. Harlow: Longman, 192 - 203.</a:t>
            </a:r>
          </a:p>
          <a:p>
            <a:r>
              <a:rPr lang="de-DE" dirty="0" smtClean="0"/>
              <a:t>Willis, D. </a:t>
            </a:r>
            <a:r>
              <a:rPr lang="de-DE" dirty="0" err="1" smtClean="0"/>
              <a:t>and</a:t>
            </a:r>
            <a:r>
              <a:rPr lang="de-DE" dirty="0" smtClean="0"/>
              <a:t> Willis J. 2007. </a:t>
            </a:r>
            <a:r>
              <a:rPr lang="de-DE" i="1" dirty="0" err="1" smtClean="0"/>
              <a:t>Doing</a:t>
            </a:r>
            <a:r>
              <a:rPr lang="de-DE" i="1" dirty="0" smtClean="0"/>
              <a:t> Task-based Teaching, </a:t>
            </a:r>
            <a:r>
              <a:rPr lang="de-DE" dirty="0" smtClean="0"/>
              <a:t>Oxford: Oxford </a:t>
            </a:r>
            <a:r>
              <a:rPr lang="de-DE" dirty="0" err="1" smtClean="0"/>
              <a:t>Handbooks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Language </a:t>
            </a:r>
            <a:r>
              <a:rPr lang="de-DE" dirty="0" err="1" smtClean="0"/>
              <a:t>Teachers</a:t>
            </a:r>
            <a:r>
              <a:rPr lang="de-DE" dirty="0" smtClean="0"/>
              <a:t>.</a:t>
            </a:r>
          </a:p>
          <a:p>
            <a:r>
              <a:rPr lang="de-DE" i="1" dirty="0" err="1" smtClean="0"/>
              <a:t>Zehnpfenning</a:t>
            </a:r>
            <a:r>
              <a:rPr lang="de-DE" i="1" dirty="0" smtClean="0"/>
              <a:t>, H. und </a:t>
            </a:r>
            <a:r>
              <a:rPr lang="de-DE" i="1" dirty="0" err="1" smtClean="0"/>
              <a:t>Zehnpfenning</a:t>
            </a:r>
            <a:r>
              <a:rPr lang="de-DE" i="1" dirty="0" smtClean="0"/>
              <a:t> H. 2008. </a:t>
            </a:r>
            <a:r>
              <a:rPr lang="de-DE" i="1" dirty="0"/>
              <a:t>online: </a:t>
            </a:r>
            <a:r>
              <a:rPr lang="de-DE" dirty="0">
                <a:hlinkClick r:id="rId3"/>
              </a:rPr>
              <a:t>http://</a:t>
            </a:r>
            <a:r>
              <a:rPr lang="de-DE" dirty="0" smtClean="0">
                <a:hlinkClick r:id="rId3"/>
              </a:rPr>
              <a:t>www.zeugner.at/files/nachlese/010909/Go_OffUnt_Didaktik_des_weissen_Blattes.pdf</a:t>
            </a:r>
            <a:endParaRPr lang="de-DE" dirty="0" smtClean="0"/>
          </a:p>
          <a:p>
            <a:r>
              <a:rPr lang="de-DE" dirty="0" err="1" smtClean="0"/>
              <a:t>Zull</a:t>
            </a:r>
            <a:r>
              <a:rPr lang="de-DE" dirty="0" smtClean="0"/>
              <a:t>, J. (2002). The Art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Brain: </a:t>
            </a:r>
            <a:r>
              <a:rPr lang="de-DE" dirty="0" err="1" smtClean="0"/>
              <a:t>Enriching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Practice </a:t>
            </a:r>
            <a:r>
              <a:rPr lang="de-DE" dirty="0" err="1" smtClean="0"/>
              <a:t>of</a:t>
            </a:r>
            <a:r>
              <a:rPr lang="de-DE" dirty="0" smtClean="0"/>
              <a:t> Teaching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Exploring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Biology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Learning. Stylus Publishing, Sterling Virginia.</a:t>
            </a:r>
          </a:p>
          <a:p>
            <a:endParaRPr lang="de-DE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3600" dirty="0" err="1" smtClean="0"/>
              <a:t>Thank</a:t>
            </a:r>
            <a:r>
              <a:rPr lang="de-DE" sz="3600" dirty="0" smtClean="0"/>
              <a:t> </a:t>
            </a:r>
            <a:r>
              <a:rPr lang="de-DE" sz="3600" dirty="0" err="1" smtClean="0"/>
              <a:t>you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your</a:t>
            </a:r>
            <a:r>
              <a:rPr lang="de-DE" sz="3600" dirty="0" smtClean="0"/>
              <a:t> </a:t>
            </a:r>
            <a:r>
              <a:rPr lang="de-DE" sz="3600" dirty="0" err="1" smtClean="0"/>
              <a:t>attention</a:t>
            </a:r>
            <a:r>
              <a:rPr lang="de-DE" sz="3600" dirty="0" smtClean="0"/>
              <a:t>.</a:t>
            </a:r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>
                <a:hlinkClick r:id="rId2"/>
              </a:rPr>
              <a:t>http://epep.at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1560" y="1412776"/>
            <a:ext cx="3600400" cy="17723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TBT: Task </a:t>
            </a:r>
            <a:r>
              <a:rPr lang="de-AT" dirty="0" err="1" smtClean="0"/>
              <a:t>Based</a:t>
            </a:r>
            <a:r>
              <a:rPr lang="de-AT" dirty="0" smtClean="0"/>
              <a:t>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de-DE" sz="1700" dirty="0" smtClean="0"/>
          </a:p>
          <a:p>
            <a:r>
              <a:rPr lang="de-DE" sz="1900" dirty="0" smtClean="0"/>
              <a:t>„</a:t>
            </a:r>
            <a:r>
              <a:rPr lang="de-DE" sz="1900" dirty="0"/>
              <a:t>A </a:t>
            </a:r>
            <a:r>
              <a:rPr lang="de-DE" sz="1900" dirty="0" err="1"/>
              <a:t>piece</a:t>
            </a:r>
            <a:r>
              <a:rPr lang="de-DE" sz="1900" dirty="0"/>
              <a:t> </a:t>
            </a:r>
            <a:r>
              <a:rPr lang="de-DE" sz="1900" dirty="0" err="1"/>
              <a:t>of</a:t>
            </a:r>
            <a:r>
              <a:rPr lang="de-DE" sz="1900" dirty="0"/>
              <a:t> </a:t>
            </a:r>
            <a:r>
              <a:rPr lang="de-DE" sz="1900" dirty="0" err="1"/>
              <a:t>classroom</a:t>
            </a:r>
            <a:r>
              <a:rPr lang="de-DE" sz="1900" dirty="0"/>
              <a:t> </a:t>
            </a:r>
            <a:r>
              <a:rPr lang="de-DE" sz="1900" dirty="0" err="1"/>
              <a:t>work</a:t>
            </a:r>
            <a:r>
              <a:rPr lang="de-DE" sz="1900" dirty="0"/>
              <a:t> </a:t>
            </a:r>
            <a:r>
              <a:rPr lang="de-DE" sz="1900" dirty="0" err="1"/>
              <a:t>which</a:t>
            </a:r>
            <a:r>
              <a:rPr lang="de-DE" sz="1900" dirty="0"/>
              <a:t> </a:t>
            </a:r>
            <a:r>
              <a:rPr lang="de-DE" sz="1900" dirty="0" err="1"/>
              <a:t>involves</a:t>
            </a:r>
            <a:r>
              <a:rPr lang="de-DE" sz="1900" dirty="0"/>
              <a:t> </a:t>
            </a:r>
            <a:r>
              <a:rPr lang="de-DE" sz="1900" dirty="0" err="1"/>
              <a:t>learners</a:t>
            </a:r>
            <a:r>
              <a:rPr lang="de-DE" sz="1900" dirty="0"/>
              <a:t> in </a:t>
            </a:r>
            <a:r>
              <a:rPr lang="de-DE" sz="1900" dirty="0" err="1"/>
              <a:t>comprehending</a:t>
            </a:r>
            <a:r>
              <a:rPr lang="de-DE" sz="1900" dirty="0"/>
              <a:t>, </a:t>
            </a:r>
            <a:r>
              <a:rPr lang="de-DE" sz="1900" dirty="0" err="1"/>
              <a:t>manipulating</a:t>
            </a:r>
            <a:r>
              <a:rPr lang="de-DE" sz="1900" dirty="0"/>
              <a:t>, </a:t>
            </a:r>
            <a:r>
              <a:rPr lang="de-DE" sz="1900" dirty="0" err="1"/>
              <a:t>producing</a:t>
            </a:r>
            <a:r>
              <a:rPr lang="de-DE" sz="1900" dirty="0"/>
              <a:t>, </a:t>
            </a:r>
            <a:r>
              <a:rPr lang="de-DE" sz="1900" dirty="0" err="1"/>
              <a:t>or</a:t>
            </a:r>
            <a:r>
              <a:rPr lang="de-DE" sz="1900" dirty="0"/>
              <a:t> </a:t>
            </a:r>
            <a:r>
              <a:rPr lang="de-DE" sz="1900" dirty="0" err="1"/>
              <a:t>interacting</a:t>
            </a:r>
            <a:r>
              <a:rPr lang="de-DE" sz="1900" dirty="0"/>
              <a:t> in </a:t>
            </a:r>
            <a:r>
              <a:rPr lang="de-DE" sz="1900" dirty="0" err="1"/>
              <a:t>the</a:t>
            </a:r>
            <a:r>
              <a:rPr lang="de-DE" sz="1900" dirty="0"/>
              <a:t> </a:t>
            </a:r>
            <a:r>
              <a:rPr lang="de-DE" sz="1900" dirty="0" err="1"/>
              <a:t>target</a:t>
            </a:r>
            <a:r>
              <a:rPr lang="de-DE" sz="1900" dirty="0"/>
              <a:t> </a:t>
            </a:r>
            <a:r>
              <a:rPr lang="de-DE" sz="1900" dirty="0" err="1"/>
              <a:t>language</a:t>
            </a:r>
            <a:r>
              <a:rPr lang="de-DE" sz="1900" dirty="0"/>
              <a:t> </a:t>
            </a:r>
            <a:r>
              <a:rPr lang="de-DE" sz="1900" dirty="0" err="1"/>
              <a:t>while</a:t>
            </a:r>
            <a:r>
              <a:rPr lang="de-DE" sz="1900" dirty="0"/>
              <a:t> </a:t>
            </a:r>
            <a:r>
              <a:rPr lang="de-DE" sz="1900" dirty="0" err="1"/>
              <a:t>their</a:t>
            </a:r>
            <a:r>
              <a:rPr lang="de-DE" sz="1900" dirty="0"/>
              <a:t> </a:t>
            </a:r>
            <a:r>
              <a:rPr lang="de-DE" sz="1900" dirty="0" err="1"/>
              <a:t>attention</a:t>
            </a:r>
            <a:r>
              <a:rPr lang="de-DE" sz="1900" dirty="0"/>
              <a:t> </a:t>
            </a:r>
            <a:r>
              <a:rPr lang="de-DE" sz="1900" dirty="0" err="1"/>
              <a:t>is</a:t>
            </a:r>
            <a:r>
              <a:rPr lang="de-DE" sz="1900" dirty="0"/>
              <a:t> </a:t>
            </a:r>
            <a:r>
              <a:rPr lang="de-DE" sz="1900" dirty="0" err="1"/>
              <a:t>principally</a:t>
            </a:r>
            <a:r>
              <a:rPr lang="de-DE" sz="1900" dirty="0"/>
              <a:t> </a:t>
            </a:r>
            <a:r>
              <a:rPr lang="de-DE" sz="1900" dirty="0" err="1"/>
              <a:t>focused</a:t>
            </a:r>
            <a:r>
              <a:rPr lang="de-DE" sz="1900" dirty="0"/>
              <a:t> on </a:t>
            </a:r>
            <a:r>
              <a:rPr lang="de-DE" sz="1900" dirty="0" err="1"/>
              <a:t>meaning</a:t>
            </a:r>
            <a:r>
              <a:rPr lang="de-DE" sz="1900" dirty="0"/>
              <a:t> </a:t>
            </a:r>
            <a:r>
              <a:rPr lang="de-DE" sz="1900" dirty="0" err="1"/>
              <a:t>rather</a:t>
            </a:r>
            <a:r>
              <a:rPr lang="de-DE" sz="1900" dirty="0"/>
              <a:t> </a:t>
            </a:r>
            <a:r>
              <a:rPr lang="de-DE" sz="1900" dirty="0" err="1"/>
              <a:t>than</a:t>
            </a:r>
            <a:r>
              <a:rPr lang="de-DE" sz="1900" dirty="0"/>
              <a:t> </a:t>
            </a:r>
            <a:r>
              <a:rPr lang="de-DE" sz="1900" dirty="0" err="1"/>
              <a:t>form</a:t>
            </a:r>
            <a:r>
              <a:rPr lang="de-DE" sz="1900" dirty="0"/>
              <a:t>.“ (</a:t>
            </a:r>
            <a:r>
              <a:rPr lang="de-DE" sz="1900" dirty="0" err="1"/>
              <a:t>Nunan</a:t>
            </a:r>
            <a:r>
              <a:rPr lang="de-DE" sz="1900" dirty="0"/>
              <a:t> 1989)</a:t>
            </a:r>
          </a:p>
          <a:p>
            <a:pPr marL="0" indent="0">
              <a:buNone/>
            </a:pPr>
            <a:endParaRPr lang="de-AT" sz="2400" b="1" dirty="0" smtClean="0"/>
          </a:p>
          <a:p>
            <a:pPr marL="0" indent="0">
              <a:buNone/>
            </a:pPr>
            <a:endParaRPr lang="de-AT" sz="2000" b="1" dirty="0"/>
          </a:p>
          <a:p>
            <a:pPr marL="0" indent="0">
              <a:buNone/>
            </a:pPr>
            <a:endParaRPr lang="de-AT" sz="2000" b="1" dirty="0" smtClean="0"/>
          </a:p>
          <a:p>
            <a:r>
              <a:rPr lang="de-AT" sz="2000" b="1" dirty="0" smtClean="0"/>
              <a:t>Tasks </a:t>
            </a:r>
            <a:r>
              <a:rPr lang="de-AT" sz="2000" b="1" dirty="0" err="1" smtClean="0"/>
              <a:t>vs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Exercises</a:t>
            </a:r>
            <a:r>
              <a:rPr lang="de-AT" sz="2000" b="1" dirty="0" smtClean="0"/>
              <a:t> </a:t>
            </a:r>
            <a:r>
              <a:rPr lang="de-DE" sz="2000" dirty="0"/>
              <a:t>(Willis 2007</a:t>
            </a:r>
            <a:r>
              <a:rPr lang="de-DE" sz="2000" dirty="0" smtClean="0"/>
              <a:t>)</a:t>
            </a:r>
          </a:p>
          <a:p>
            <a:pPr lvl="1"/>
            <a:r>
              <a:rPr lang="de-AT" sz="1600" dirty="0" err="1" smtClean="0"/>
              <a:t>Does</a:t>
            </a:r>
            <a:r>
              <a:rPr lang="de-AT" sz="1600" dirty="0" smtClean="0"/>
              <a:t> </a:t>
            </a:r>
            <a:r>
              <a:rPr lang="de-AT" sz="1600" dirty="0" err="1" smtClean="0"/>
              <a:t>the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activity</a:t>
            </a:r>
            <a:r>
              <a:rPr lang="de-AT" sz="1600" dirty="0" smtClean="0"/>
              <a:t> </a:t>
            </a:r>
            <a:r>
              <a:rPr lang="de-AT" sz="1600" dirty="0" err="1" smtClean="0"/>
              <a:t>engage</a:t>
            </a:r>
            <a:r>
              <a:rPr lang="de-AT" sz="1600" dirty="0" smtClean="0"/>
              <a:t> </a:t>
            </a:r>
            <a:r>
              <a:rPr lang="de-AT" sz="1600" dirty="0" err="1" smtClean="0"/>
              <a:t>learners</a:t>
            </a:r>
            <a:r>
              <a:rPr lang="de-AT" sz="1600" dirty="0" smtClean="0"/>
              <a:t>‘ </a:t>
            </a:r>
            <a:r>
              <a:rPr lang="de-AT" sz="1600" dirty="0" err="1" smtClean="0"/>
              <a:t>interest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there</a:t>
            </a:r>
            <a:r>
              <a:rPr lang="de-AT" sz="1600" dirty="0" smtClean="0"/>
              <a:t> a </a:t>
            </a:r>
            <a:r>
              <a:rPr lang="de-AT" sz="1600" dirty="0" err="1" smtClean="0"/>
              <a:t>primary</a:t>
            </a:r>
            <a:r>
              <a:rPr lang="de-AT" sz="1600" dirty="0" smtClean="0"/>
              <a:t> </a:t>
            </a:r>
            <a:r>
              <a:rPr lang="de-AT" sz="1600" dirty="0" err="1" smtClean="0"/>
              <a:t>focus</a:t>
            </a:r>
            <a:r>
              <a:rPr lang="de-AT" sz="1600" dirty="0" smtClean="0"/>
              <a:t> on </a:t>
            </a:r>
            <a:r>
              <a:rPr lang="de-AT" sz="1600" dirty="0" err="1" smtClean="0"/>
              <a:t>meaning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there</a:t>
            </a:r>
            <a:r>
              <a:rPr lang="de-AT" sz="1600" dirty="0" smtClean="0"/>
              <a:t> an </a:t>
            </a:r>
            <a:r>
              <a:rPr lang="de-AT" sz="1600" dirty="0" err="1" smtClean="0"/>
              <a:t>outcome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success</a:t>
            </a:r>
            <a:r>
              <a:rPr lang="de-AT" sz="1600" dirty="0" smtClean="0"/>
              <a:t> </a:t>
            </a:r>
            <a:r>
              <a:rPr lang="de-AT" sz="1600" dirty="0" err="1" smtClean="0"/>
              <a:t>judged</a:t>
            </a:r>
            <a:r>
              <a:rPr lang="de-AT" sz="1600" dirty="0" smtClean="0"/>
              <a:t> in </a:t>
            </a:r>
            <a:r>
              <a:rPr lang="de-AT" sz="1600" dirty="0" err="1" smtClean="0"/>
              <a:t>terms</a:t>
            </a:r>
            <a:r>
              <a:rPr lang="de-AT" sz="1600" dirty="0" smtClean="0"/>
              <a:t> </a:t>
            </a:r>
            <a:r>
              <a:rPr lang="de-AT" sz="1600" dirty="0" err="1" smtClean="0"/>
              <a:t>of</a:t>
            </a:r>
            <a:r>
              <a:rPr lang="de-AT" sz="1600" dirty="0" smtClean="0"/>
              <a:t> </a:t>
            </a:r>
            <a:r>
              <a:rPr lang="de-AT" sz="1600" dirty="0" err="1" smtClean="0"/>
              <a:t>outcome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completion</a:t>
            </a:r>
            <a:r>
              <a:rPr lang="de-AT" sz="1600" dirty="0" smtClean="0"/>
              <a:t> a </a:t>
            </a:r>
            <a:r>
              <a:rPr lang="de-AT" sz="1600" dirty="0" err="1" smtClean="0"/>
              <a:t>priority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smtClean="0"/>
              <a:t>Des </a:t>
            </a:r>
            <a:r>
              <a:rPr lang="de-AT" sz="1600" dirty="0" err="1" smtClean="0"/>
              <a:t>the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activity</a:t>
            </a:r>
            <a:r>
              <a:rPr lang="de-AT" sz="1600" dirty="0" smtClean="0"/>
              <a:t> </a:t>
            </a:r>
            <a:r>
              <a:rPr lang="de-AT" sz="1600" dirty="0" err="1" smtClean="0"/>
              <a:t>relate</a:t>
            </a:r>
            <a:r>
              <a:rPr lang="de-AT" sz="1600" dirty="0" smtClean="0"/>
              <a:t> </a:t>
            </a:r>
            <a:r>
              <a:rPr lang="de-AT" sz="1600" dirty="0" err="1" smtClean="0"/>
              <a:t>to</a:t>
            </a:r>
            <a:r>
              <a:rPr lang="de-AT" sz="1600" dirty="0" smtClean="0"/>
              <a:t> real </a:t>
            </a:r>
            <a:r>
              <a:rPr lang="de-AT" sz="1600" dirty="0" err="1" smtClean="0"/>
              <a:t>world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activities</a:t>
            </a:r>
            <a:r>
              <a:rPr lang="de-AT" sz="1600" dirty="0" smtClean="0"/>
              <a:t>?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40" y="1772816"/>
            <a:ext cx="2013083" cy="15098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2171175" cy="16283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22" y="2564904"/>
            <a:ext cx="3565230" cy="160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p\Documents\Lis\epep\images\funny-anim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98" y="5229200"/>
            <a:ext cx="1722454" cy="11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1" y="4207993"/>
            <a:ext cx="2719189" cy="204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26" y="3958955"/>
            <a:ext cx="1462761" cy="13254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737497"/>
            <a:ext cx="1199622" cy="119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2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Literature</a:t>
            </a:r>
            <a:r>
              <a:rPr lang="de-AT" dirty="0" smtClean="0"/>
              <a:t> </a:t>
            </a:r>
            <a:r>
              <a:rPr lang="de-AT" dirty="0" err="1" smtClean="0"/>
              <a:t>can</a:t>
            </a:r>
            <a:r>
              <a:rPr lang="de-AT" dirty="0" smtClean="0"/>
              <a:t> </a:t>
            </a:r>
            <a:r>
              <a:rPr lang="de-AT" dirty="0" err="1" smtClean="0"/>
              <a:t>bridge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gap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4038600" cy="3028950"/>
          </a:xfrm>
        </p:spPr>
      </p:pic>
      <p:sp>
        <p:nvSpPr>
          <p:cNvPr id="7" name="Rounded Rectangular Callout 6"/>
          <p:cNvSpPr/>
          <p:nvPr/>
        </p:nvSpPr>
        <p:spPr>
          <a:xfrm>
            <a:off x="179512" y="1845801"/>
            <a:ext cx="1800200" cy="539083"/>
          </a:xfrm>
          <a:prstGeom prst="wedgeRoundRectCallout">
            <a:avLst>
              <a:gd name="adj1" fmla="val -3220"/>
              <a:gd name="adj2" fmla="val 10254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/>
              <a:t>genuine</a:t>
            </a:r>
            <a:r>
              <a:rPr lang="de-AT" dirty="0" smtClean="0"/>
              <a:t> </a:t>
            </a:r>
            <a:r>
              <a:rPr lang="de-AT" sz="1600" dirty="0" err="1" smtClean="0"/>
              <a:t>interest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411760" y="1989817"/>
            <a:ext cx="1656184" cy="576064"/>
          </a:xfrm>
          <a:prstGeom prst="wedgeRoundRectCallout">
            <a:avLst>
              <a:gd name="adj1" fmla="val -38739"/>
              <a:gd name="adj2" fmla="val 9910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identification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empathy</a:t>
            </a:r>
            <a:endParaRPr lang="de-AT" sz="1600" dirty="0" smtClean="0"/>
          </a:p>
        </p:txBody>
      </p:sp>
      <p:sp>
        <p:nvSpPr>
          <p:cNvPr id="9" name="Rounded Rectangular Callout 8"/>
          <p:cNvSpPr/>
          <p:nvPr/>
        </p:nvSpPr>
        <p:spPr>
          <a:xfrm>
            <a:off x="4716016" y="2060848"/>
            <a:ext cx="1440160" cy="648072"/>
          </a:xfrm>
          <a:prstGeom prst="wedgeRoundRectCallout">
            <a:avLst>
              <a:gd name="adj1" fmla="val -15113"/>
              <a:gd name="adj2" fmla="val 8665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social</a:t>
            </a:r>
            <a:r>
              <a:rPr lang="de-AT" sz="1600" dirty="0" smtClean="0"/>
              <a:t> </a:t>
            </a:r>
            <a:r>
              <a:rPr lang="de-AT" sz="1600" dirty="0" err="1" smtClean="0"/>
              <a:t>interaction</a:t>
            </a:r>
            <a:endParaRPr lang="en-US" sz="16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051720" y="1404127"/>
            <a:ext cx="1512168" cy="576064"/>
          </a:xfrm>
          <a:prstGeom prst="wedgeRoundRectCallout">
            <a:avLst>
              <a:gd name="adj1" fmla="val -50796"/>
              <a:gd name="adj2" fmla="val 1139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mirror</a:t>
            </a:r>
            <a:r>
              <a:rPr lang="de-AT" sz="1600" dirty="0" smtClean="0"/>
              <a:t> </a:t>
            </a:r>
            <a:r>
              <a:rPr lang="de-AT" sz="1600" dirty="0" err="1" smtClean="0"/>
              <a:t>neurons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39552" y="1052736"/>
            <a:ext cx="1728192" cy="752872"/>
          </a:xfrm>
          <a:prstGeom prst="wedgeRoundRectCallout">
            <a:avLst>
              <a:gd name="adj1" fmla="val 15870"/>
              <a:gd name="adj2" fmla="val 9253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/>
              <a:t>emotional </a:t>
            </a:r>
            <a:r>
              <a:rPr lang="de-AT" sz="1600" dirty="0" err="1" smtClean="0"/>
              <a:t>involvement</a:t>
            </a:r>
            <a:r>
              <a:rPr lang="de-AT" sz="1600" dirty="0" smtClean="0"/>
              <a:t>/</a:t>
            </a:r>
          </a:p>
          <a:p>
            <a:pPr algn="ctr"/>
            <a:r>
              <a:rPr lang="de-AT" sz="1600" dirty="0" err="1" smtClean="0"/>
              <a:t>affective</a:t>
            </a:r>
            <a:r>
              <a:rPr lang="de-AT" sz="1600" dirty="0" smtClean="0"/>
              <a:t> </a:t>
            </a:r>
            <a:r>
              <a:rPr lang="de-AT" sz="1600" dirty="0" err="1" smtClean="0"/>
              <a:t>filter</a:t>
            </a:r>
            <a:endParaRPr lang="en-US" sz="16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724128" y="1445568"/>
            <a:ext cx="1440160" cy="720080"/>
          </a:xfrm>
          <a:prstGeom prst="wedgeRoundRectCallout">
            <a:avLst>
              <a:gd name="adj1" fmla="val -26553"/>
              <a:gd name="adj2" fmla="val 9338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change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sz="1600" dirty="0" err="1" smtClean="0"/>
              <a:t>perspective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7237346" y="1362227"/>
            <a:ext cx="1584176" cy="967148"/>
          </a:xfrm>
          <a:prstGeom prst="wedgeRoundRectCallout">
            <a:avLst>
              <a:gd name="adj1" fmla="val -44535"/>
              <a:gd name="adj2" fmla="val 7483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active</a:t>
            </a:r>
            <a:r>
              <a:rPr lang="de-AT" sz="1600" dirty="0" smtClean="0"/>
              <a:t> </a:t>
            </a:r>
            <a:r>
              <a:rPr lang="de-AT" sz="1600" dirty="0" err="1" smtClean="0"/>
              <a:t>construction</a:t>
            </a:r>
            <a:r>
              <a:rPr lang="de-AT" sz="1600" dirty="0" smtClean="0"/>
              <a:t> </a:t>
            </a:r>
            <a:r>
              <a:rPr lang="de-AT" sz="1600" dirty="0" err="1" smtClean="0"/>
              <a:t>of</a:t>
            </a:r>
            <a:r>
              <a:rPr lang="de-AT" sz="1600" dirty="0" smtClean="0"/>
              <a:t> </a:t>
            </a:r>
            <a:r>
              <a:rPr lang="de-AT" sz="1600" dirty="0" err="1" smtClean="0"/>
              <a:t>meaning</a:t>
            </a:r>
            <a:endParaRPr lang="en-US" sz="16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6155385" y="2348507"/>
            <a:ext cx="2520280" cy="756084"/>
          </a:xfrm>
          <a:prstGeom prst="wedgeRoundRectCallout">
            <a:avLst>
              <a:gd name="adj1" fmla="val 2701"/>
              <a:gd name="adj2" fmla="val 7012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building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testing</a:t>
            </a:r>
            <a:r>
              <a:rPr lang="de-AT" sz="1600" dirty="0" smtClean="0"/>
              <a:t> </a:t>
            </a:r>
            <a:r>
              <a:rPr lang="de-AT" sz="1600" dirty="0" err="1" smtClean="0"/>
              <a:t>hypotheses</a:t>
            </a:r>
            <a:endParaRPr lang="en-US" sz="16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6948264" y="5589240"/>
            <a:ext cx="1584176" cy="504056"/>
          </a:xfrm>
          <a:prstGeom prst="wedgeRoundRectCallout">
            <a:avLst>
              <a:gd name="adj1" fmla="val -61914"/>
              <a:gd name="adj2" fmla="val -15813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text</a:t>
            </a:r>
            <a:r>
              <a:rPr lang="de-AT" sz="1600" dirty="0" smtClean="0"/>
              <a:t> </a:t>
            </a:r>
            <a:r>
              <a:rPr lang="de-AT" sz="1600" dirty="0" err="1" smtClean="0"/>
              <a:t>writing</a:t>
            </a:r>
            <a:r>
              <a:rPr lang="de-AT" sz="1600" dirty="0" smtClean="0"/>
              <a:t> </a:t>
            </a:r>
            <a:r>
              <a:rPr lang="de-AT" sz="1600" dirty="0" err="1" smtClean="0"/>
              <a:t>skills</a:t>
            </a:r>
            <a:endParaRPr lang="en-US" sz="16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779912" y="1484784"/>
            <a:ext cx="1944216" cy="523664"/>
          </a:xfrm>
          <a:prstGeom prst="wedgeRoundRectCallout">
            <a:avLst>
              <a:gd name="adj1" fmla="val -19985"/>
              <a:gd name="adj2" fmla="val 221735"/>
              <a:gd name="adj3" fmla="val 16667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 smtClean="0"/>
              <a:t>natural</a:t>
            </a:r>
            <a:r>
              <a:rPr lang="de-AT" dirty="0" smtClean="0"/>
              <a:t> </a:t>
            </a:r>
            <a:r>
              <a:rPr lang="de-AT" dirty="0" err="1" smtClean="0"/>
              <a:t>language</a:t>
            </a:r>
            <a:r>
              <a:rPr lang="de-AT" dirty="0" smtClean="0"/>
              <a:t> ACQUISITION</a:t>
            </a:r>
            <a:endParaRPr lang="en-US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2951820" y="2636912"/>
            <a:ext cx="1548172" cy="576064"/>
          </a:xfrm>
          <a:prstGeom prst="wedgeRoundRectCallout">
            <a:avLst>
              <a:gd name="adj1" fmla="val -51579"/>
              <a:gd name="adj2" fmla="val 7884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/>
              <a:t>i + 1</a:t>
            </a:r>
          </a:p>
          <a:p>
            <a:pPr algn="ctr"/>
            <a:r>
              <a:rPr lang="de-AT" sz="1200" dirty="0" err="1" smtClean="0"/>
              <a:t>comprehensible</a:t>
            </a:r>
            <a:r>
              <a:rPr lang="de-AT" sz="1200" dirty="0" smtClean="0"/>
              <a:t> </a:t>
            </a:r>
            <a:r>
              <a:rPr lang="de-AT" sz="1200" dirty="0" err="1" smtClean="0"/>
              <a:t>input</a:t>
            </a:r>
            <a:endParaRPr lang="en-US" sz="1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226368" y="2462510"/>
            <a:ext cx="1825352" cy="481413"/>
          </a:xfrm>
          <a:prstGeom prst="wedgeRoundRectCallout">
            <a:avLst>
              <a:gd name="adj1" fmla="val -1135"/>
              <a:gd name="adj2" fmla="val 93913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curiosity</a:t>
            </a:r>
            <a:endParaRPr lang="de-AT" sz="1600" dirty="0" smtClean="0"/>
          </a:p>
          <a:p>
            <a:pPr algn="ctr"/>
            <a:r>
              <a:rPr lang="de-AT" sz="1400" dirty="0" smtClean="0"/>
              <a:t>(</a:t>
            </a:r>
            <a:r>
              <a:rPr lang="de-AT" sz="1400" dirty="0" err="1" smtClean="0"/>
              <a:t>acetylcholine</a:t>
            </a:r>
            <a:r>
              <a:rPr lang="de-AT" sz="1400" dirty="0" smtClean="0"/>
              <a:t>)</a:t>
            </a:r>
            <a:endParaRPr lang="en-US" sz="14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4744745" y="5461712"/>
            <a:ext cx="1656184" cy="631583"/>
          </a:xfrm>
          <a:prstGeom prst="wedgeRoundRectCallout">
            <a:avLst>
              <a:gd name="adj1" fmla="val 21943"/>
              <a:gd name="adj2" fmla="val -8131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vocab</a:t>
            </a:r>
            <a:r>
              <a:rPr lang="de-AT" sz="1600" dirty="0" smtClean="0"/>
              <a:t> </a:t>
            </a:r>
            <a:r>
              <a:rPr lang="de-AT" sz="1600" dirty="0" err="1" smtClean="0"/>
              <a:t>expansion</a:t>
            </a:r>
            <a:endParaRPr lang="en-US" sz="16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2195736" y="5589240"/>
            <a:ext cx="1728192" cy="504055"/>
          </a:xfrm>
          <a:prstGeom prst="wedgeRoundRectCallout">
            <a:avLst>
              <a:gd name="adj1" fmla="val -5580"/>
              <a:gd name="adj2" fmla="val -112371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transcultural</a:t>
            </a:r>
            <a:r>
              <a:rPr lang="de-AT" sz="1600" dirty="0" smtClean="0"/>
              <a:t> </a:t>
            </a:r>
            <a:r>
              <a:rPr lang="de-AT" sz="1600" dirty="0" err="1" smtClean="0"/>
              <a:t>understanding</a:t>
            </a:r>
            <a:endParaRPr lang="en-US" sz="1600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395536" y="5373215"/>
            <a:ext cx="1656184" cy="720079"/>
          </a:xfrm>
          <a:prstGeom prst="wedgeRoundRectCallout">
            <a:avLst>
              <a:gd name="adj1" fmla="val -20833"/>
              <a:gd name="adj2" fmla="val 510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 err="1" smtClean="0"/>
              <a:t>idiomatic</a:t>
            </a:r>
            <a:r>
              <a:rPr lang="de-AT" sz="1400" dirty="0" smtClean="0"/>
              <a:t> </a:t>
            </a:r>
            <a:r>
              <a:rPr lang="de-AT" sz="1400" dirty="0" err="1" smtClean="0"/>
              <a:t>use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</a:t>
            </a:r>
            <a:r>
              <a:rPr lang="de-AT" sz="1400" dirty="0" err="1" smtClean="0"/>
              <a:t>grammar</a:t>
            </a:r>
            <a:r>
              <a:rPr lang="de-AT" sz="1400" dirty="0" smtClean="0"/>
              <a:t>, </a:t>
            </a:r>
            <a:r>
              <a:rPr lang="de-AT" sz="1400" dirty="0" err="1" smtClean="0"/>
              <a:t>pattern</a:t>
            </a:r>
            <a:r>
              <a:rPr lang="de-AT" sz="1400" dirty="0" smtClean="0"/>
              <a:t> </a:t>
            </a:r>
            <a:r>
              <a:rPr lang="de-AT" sz="1400" dirty="0" err="1" smtClean="0"/>
              <a:t>building</a:t>
            </a:r>
            <a:r>
              <a:rPr lang="de-AT" sz="1400" dirty="0" smtClean="0"/>
              <a:t> 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67544" y="6381328"/>
            <a:ext cx="8352928" cy="216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/>
              <a:t>(Bland J. </a:t>
            </a:r>
            <a:r>
              <a:rPr lang="de-AT" sz="1200" dirty="0"/>
              <a:t> </a:t>
            </a:r>
            <a:r>
              <a:rPr lang="de-AT" sz="1200" dirty="0" smtClean="0"/>
              <a:t>&amp; </a:t>
            </a:r>
            <a:r>
              <a:rPr lang="de-AT" sz="1200" dirty="0" err="1" smtClean="0"/>
              <a:t>Lütge</a:t>
            </a:r>
            <a:r>
              <a:rPr lang="de-AT" sz="1200" dirty="0" smtClean="0"/>
              <a:t>: 2013) (</a:t>
            </a:r>
            <a:r>
              <a:rPr lang="de-AT" sz="1200" dirty="0" err="1" smtClean="0"/>
              <a:t>Bredella</a:t>
            </a:r>
            <a:r>
              <a:rPr lang="de-AT" sz="1200" dirty="0" smtClean="0"/>
              <a:t> &amp;Hallet: 2007) (</a:t>
            </a:r>
            <a:r>
              <a:rPr lang="de-AT" sz="1200" dirty="0" err="1" smtClean="0"/>
              <a:t>Krashen</a:t>
            </a:r>
            <a:r>
              <a:rPr lang="de-AT" sz="1200" dirty="0" smtClean="0"/>
              <a:t>: 2011) </a:t>
            </a:r>
            <a:r>
              <a:rPr lang="de-AT" sz="1200" dirty="0" err="1" smtClean="0"/>
              <a:t>Delanoy</a:t>
            </a:r>
            <a:r>
              <a:rPr lang="de-AT" sz="1200" dirty="0" smtClean="0"/>
              <a:t> (   )</a:t>
            </a:r>
            <a:endParaRPr lang="en-US" sz="12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7308304" y="534135"/>
            <a:ext cx="1656184" cy="828092"/>
          </a:xfrm>
          <a:prstGeom prst="wedgeRoundRectCallout">
            <a:avLst>
              <a:gd name="adj1" fmla="val -54784"/>
              <a:gd name="adj2" fmla="val 8493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dialog</a:t>
            </a:r>
            <a:r>
              <a:rPr lang="de-AT" sz="1600" dirty="0" smtClean="0"/>
              <a:t> </a:t>
            </a:r>
            <a:r>
              <a:rPr lang="de-AT" sz="1600" dirty="0" err="1" smtClean="0"/>
              <a:t>between</a:t>
            </a:r>
            <a:r>
              <a:rPr lang="de-AT" sz="1600" dirty="0" smtClean="0"/>
              <a:t> </a:t>
            </a:r>
            <a:r>
              <a:rPr lang="de-AT" sz="1600" dirty="0" err="1" smtClean="0"/>
              <a:t>reader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07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Fostering</a:t>
            </a:r>
            <a:r>
              <a:rPr lang="de-AT" dirty="0" smtClean="0"/>
              <a:t> </a:t>
            </a:r>
            <a:r>
              <a:rPr lang="de-AT" dirty="0" err="1" smtClean="0"/>
              <a:t>learner</a:t>
            </a:r>
            <a:r>
              <a:rPr lang="de-AT" dirty="0" smtClean="0"/>
              <a:t> </a:t>
            </a:r>
            <a:r>
              <a:rPr lang="de-AT" dirty="0" err="1" smtClean="0"/>
              <a:t>autonomy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opportunities</a:t>
            </a:r>
            <a:r>
              <a:rPr lang="de-DE" dirty="0" smtClean="0"/>
              <a:t>, not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impose</a:t>
            </a:r>
            <a:r>
              <a:rPr lang="de-DE" dirty="0" smtClean="0"/>
              <a:t> a </a:t>
            </a:r>
            <a:r>
              <a:rPr lang="de-DE" dirty="0" err="1" smtClean="0"/>
              <a:t>method</a:t>
            </a:r>
            <a:r>
              <a:rPr lang="de-DE" dirty="0" smtClean="0"/>
              <a:t>“ </a:t>
            </a:r>
            <a:r>
              <a:rPr lang="de-DE" dirty="0" err="1" smtClean="0"/>
              <a:t>There‘s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learn</a:t>
            </a:r>
            <a:r>
              <a:rPr lang="de-DE" dirty="0" smtClean="0"/>
              <a:t> a </a:t>
            </a:r>
            <a:r>
              <a:rPr lang="de-DE" dirty="0" err="1" smtClean="0"/>
              <a:t>language</a:t>
            </a:r>
            <a:r>
              <a:rPr lang="de-DE" dirty="0" smtClean="0"/>
              <a:t>.“ </a:t>
            </a:r>
          </a:p>
          <a:p>
            <a:pPr marL="0" indent="0">
              <a:buNone/>
            </a:pPr>
            <a:r>
              <a:rPr lang="de-DE" dirty="0" smtClean="0"/>
              <a:t>   (Benson 2001)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00696"/>
            <a:ext cx="574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</a:t>
            </a:r>
            <a:r>
              <a:rPr lang="de-DE" dirty="0" err="1" smtClean="0"/>
              <a:t>sheet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smtClean="0"/>
              <a:t>Hannelore </a:t>
            </a:r>
            <a:r>
              <a:rPr lang="de-DE" sz="2000" dirty="0" err="1" smtClean="0"/>
              <a:t>and</a:t>
            </a:r>
            <a:r>
              <a:rPr lang="de-DE" sz="2000" dirty="0" smtClean="0"/>
              <a:t> Helmut Zehnpfennig (2009)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endParaRPr lang="de-DE" dirty="0" smtClean="0"/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textbooks</a:t>
            </a:r>
            <a:endParaRPr lang="de-DE" dirty="0" smtClean="0"/>
          </a:p>
          <a:p>
            <a:r>
              <a:rPr lang="de-DE" dirty="0" err="1" smtClean="0"/>
              <a:t>Reduction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endParaRPr lang="de-DE" dirty="0" smtClean="0"/>
          </a:p>
          <a:p>
            <a:r>
              <a:rPr lang="de-DE" dirty="0" smtClean="0"/>
              <a:t>Basic </a:t>
            </a:r>
            <a:r>
              <a:rPr lang="de-DE" dirty="0" err="1" smtClean="0"/>
              <a:t>reference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online </a:t>
            </a:r>
            <a:r>
              <a:rPr lang="de-DE" dirty="0" err="1" smtClean="0"/>
              <a:t>search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The blank </a:t>
            </a:r>
            <a:r>
              <a:rPr lang="de-DE" dirty="0" err="1" smtClean="0"/>
              <a:t>sheet</a:t>
            </a:r>
            <a:r>
              <a:rPr lang="de-DE" dirty="0" smtClean="0"/>
              <a:t>: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tasks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instructions</a:t>
            </a:r>
            <a:endParaRPr lang="de-DE" dirty="0" smtClean="0"/>
          </a:p>
          <a:p>
            <a:r>
              <a:rPr lang="de-DE" dirty="0" smtClean="0"/>
              <a:t>Forces </a:t>
            </a:r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meaning</a:t>
            </a:r>
            <a:r>
              <a:rPr lang="de-DE" dirty="0" smtClean="0"/>
              <a:t>, </a:t>
            </a:r>
            <a:r>
              <a:rPr lang="de-DE" dirty="0" err="1" smtClean="0"/>
              <a:t>fosters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creativity</a:t>
            </a:r>
            <a:r>
              <a:rPr lang="de-DE" dirty="0" smtClean="0"/>
              <a:t>,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solving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, </a:t>
            </a:r>
            <a:r>
              <a:rPr lang="de-DE" dirty="0" err="1" smtClean="0"/>
              <a:t>encourages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meanings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endParaRPr lang="de-DE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73" y="1412776"/>
            <a:ext cx="230279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7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Das weiße Blatt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e-DE" dirty="0"/>
              <a:t> </a:t>
            </a:r>
            <a:endParaRPr lang="en-US" dirty="0"/>
          </a:p>
          <a:p>
            <a:pPr marL="0" indent="0">
              <a:buNone/>
            </a:pPr>
            <a:r>
              <a:rPr lang="de-DE" sz="4900" dirty="0"/>
              <a:t>„Unser wichtigstes Arbeitsmaterial ist das weiße Blatt Papier, unseres Erachtens das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kreativste Material, das es gibt. Es stellt "wahrscheinlich die größte Herausforderung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an die Imagination der Kinder dar" stellt Peschel (1996, S.38) fest, nachdem er unsere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"Pädagogik des weißen Blattes" kennengelernt hatte. Das leere Blatt fordert oder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provoziert geradezu die kindliche Phantasie es zu füllen. Wie, das sagt ihm weder das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leere Blatt, noch sagen wir´s. Das Kind muss selber entscheiden und gestalten. Ein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Arbeitsergebnis ist zu dokumentieren, ein Sachthema zusammengefasst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darzustellen, um in ein gemeinsames Buch zu kommen. Welche Informationsquellen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benutzt werden und wie, überlassen wir vollständig dem Kind</a:t>
            </a:r>
            <a:r>
              <a:rPr lang="de-DE" sz="4900" dirty="0" smtClean="0"/>
              <a:t>. </a:t>
            </a:r>
            <a:r>
              <a:rPr lang="en-US" sz="4900" dirty="0" smtClean="0"/>
              <a:t>(</a:t>
            </a:r>
            <a:r>
              <a:rPr lang="en-US" sz="4900" dirty="0" err="1" smtClean="0"/>
              <a:t>Zehnpfennig</a:t>
            </a:r>
            <a:r>
              <a:rPr lang="en-US" sz="4900" dirty="0" smtClean="0"/>
              <a:t>/ </a:t>
            </a:r>
            <a:r>
              <a:rPr lang="en-US" sz="4900" dirty="0" err="1" smtClean="0"/>
              <a:t>Zehnpfennig</a:t>
            </a:r>
            <a:endParaRPr lang="en-US" sz="4900" dirty="0"/>
          </a:p>
          <a:p>
            <a:pPr marL="0" indent="0">
              <a:buNone/>
            </a:pPr>
            <a:r>
              <a:rPr lang="en-US" sz="4900" dirty="0"/>
              <a:t>1992</a:t>
            </a:r>
            <a:r>
              <a:rPr lang="en-US" sz="4900" dirty="0" smtClean="0"/>
              <a:t>)“</a:t>
            </a:r>
          </a:p>
          <a:p>
            <a:pPr marL="0" indent="0">
              <a:buNone/>
            </a:pPr>
            <a:endParaRPr lang="de-AT" sz="4300" dirty="0"/>
          </a:p>
          <a:p>
            <a:pPr marL="0" indent="0">
              <a:buNone/>
            </a:pPr>
            <a:r>
              <a:rPr lang="de-AT" sz="4500" b="1" dirty="0" smtClean="0">
                <a:solidFill>
                  <a:srgbClr val="0070C0"/>
                </a:solidFill>
              </a:rPr>
              <a:t>FIP: Format, Imagination </a:t>
            </a:r>
            <a:r>
              <a:rPr lang="de-AT" sz="4500" b="1" dirty="0" err="1" smtClean="0">
                <a:solidFill>
                  <a:srgbClr val="0070C0"/>
                </a:solidFill>
              </a:rPr>
              <a:t>and</a:t>
            </a:r>
            <a:r>
              <a:rPr lang="de-AT" sz="4500" b="1" dirty="0" smtClean="0">
                <a:solidFill>
                  <a:srgbClr val="0070C0"/>
                </a:solidFill>
              </a:rPr>
              <a:t> Pride</a:t>
            </a:r>
          </a:p>
          <a:p>
            <a:r>
              <a:rPr lang="de-AT" sz="5500" dirty="0" err="1" smtClean="0"/>
              <a:t>clear</a:t>
            </a:r>
            <a:r>
              <a:rPr lang="de-AT" sz="5500" dirty="0" smtClean="0"/>
              <a:t>, </a:t>
            </a:r>
            <a:r>
              <a:rPr lang="de-AT" sz="5500" dirty="0" err="1" smtClean="0"/>
              <a:t>attractive</a:t>
            </a:r>
            <a:r>
              <a:rPr lang="de-AT" sz="5500" dirty="0" smtClean="0"/>
              <a:t> </a:t>
            </a:r>
            <a:r>
              <a:rPr lang="de-AT" sz="5500" dirty="0" err="1" smtClean="0"/>
              <a:t>formats</a:t>
            </a:r>
            <a:r>
              <a:rPr lang="de-AT" sz="5500" dirty="0" smtClean="0"/>
              <a:t> </a:t>
            </a:r>
            <a:r>
              <a:rPr lang="de-AT" sz="5500" dirty="0" err="1" smtClean="0"/>
              <a:t>invite</a:t>
            </a:r>
            <a:r>
              <a:rPr lang="de-AT" sz="5500" dirty="0" smtClean="0"/>
              <a:t> </a:t>
            </a:r>
            <a:r>
              <a:rPr lang="de-AT" sz="5500" dirty="0" err="1" smtClean="0"/>
              <a:t>creative</a:t>
            </a:r>
            <a:r>
              <a:rPr lang="de-AT" sz="5500" dirty="0" smtClean="0"/>
              <a:t>  </a:t>
            </a:r>
            <a:r>
              <a:rPr lang="de-AT" sz="5500" dirty="0" err="1" smtClean="0"/>
              <a:t>work</a:t>
            </a:r>
            <a:r>
              <a:rPr lang="de-AT" sz="5500" dirty="0" smtClean="0"/>
              <a:t> </a:t>
            </a:r>
          </a:p>
          <a:p>
            <a:r>
              <a:rPr lang="de-AT" sz="5500" dirty="0" smtClean="0"/>
              <a:t>high </a:t>
            </a:r>
            <a:r>
              <a:rPr lang="de-AT" sz="5500" dirty="0" err="1" smtClean="0"/>
              <a:t>expectations</a:t>
            </a:r>
            <a:r>
              <a:rPr lang="de-AT" sz="5500" dirty="0" smtClean="0"/>
              <a:t> </a:t>
            </a:r>
            <a:r>
              <a:rPr lang="de-AT" sz="5500" dirty="0" err="1" smtClean="0"/>
              <a:t>and</a:t>
            </a:r>
            <a:r>
              <a:rPr lang="de-AT" sz="5500" dirty="0" smtClean="0"/>
              <a:t> </a:t>
            </a:r>
            <a:r>
              <a:rPr lang="de-AT" sz="5500" dirty="0" err="1" smtClean="0"/>
              <a:t>attractive</a:t>
            </a:r>
            <a:r>
              <a:rPr lang="de-AT" sz="5500" dirty="0" smtClean="0"/>
              <a:t> „</a:t>
            </a:r>
            <a:r>
              <a:rPr lang="de-AT" sz="5500" dirty="0" err="1" smtClean="0"/>
              <a:t>packaging</a:t>
            </a:r>
            <a:r>
              <a:rPr lang="de-AT" sz="5500" dirty="0" smtClean="0"/>
              <a:t>“  </a:t>
            </a:r>
            <a:r>
              <a:rPr lang="de-AT" sz="5500" dirty="0" err="1" smtClean="0"/>
              <a:t>lead</a:t>
            </a:r>
            <a:r>
              <a:rPr lang="de-AT" sz="5500" dirty="0" smtClean="0"/>
              <a:t> </a:t>
            </a:r>
            <a:r>
              <a:rPr lang="de-AT" sz="5500" dirty="0" err="1" smtClean="0"/>
              <a:t>to</a:t>
            </a:r>
            <a:r>
              <a:rPr lang="de-AT" sz="5500" dirty="0" smtClean="0"/>
              <a:t> high </a:t>
            </a:r>
            <a:r>
              <a:rPr lang="de-AT" sz="5500" dirty="0" err="1" smtClean="0"/>
              <a:t>quality</a:t>
            </a:r>
            <a:r>
              <a:rPr lang="de-AT" sz="5500" dirty="0" smtClean="0"/>
              <a:t> </a:t>
            </a:r>
            <a:r>
              <a:rPr lang="de-AT" sz="5500" dirty="0" err="1" smtClean="0"/>
              <a:t>work</a:t>
            </a:r>
            <a:endParaRPr lang="en-US" sz="5500" dirty="0"/>
          </a:p>
          <a:p>
            <a:pPr marL="0" indent="0">
              <a:buNone/>
            </a:pPr>
            <a:endParaRPr lang="en-US" sz="5500" dirty="0"/>
          </a:p>
          <a:p>
            <a:pPr marL="0" indent="0">
              <a:buNone/>
            </a:pPr>
            <a:r>
              <a:rPr lang="en-US" b="1" dirty="0"/>
              <a:t> 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38" y="3933056"/>
            <a:ext cx="11461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1719</TotalTime>
  <Words>1157</Words>
  <Application>Microsoft Office PowerPoint</Application>
  <PresentationFormat>On-screen Show (4:3)</PresentationFormat>
  <Paragraphs>252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Civic</vt:lpstr>
      <vt:lpstr>Creative Booklets The Pedagogy of the Blank Sheet</vt:lpstr>
      <vt:lpstr>Overview</vt:lpstr>
      <vt:lpstr>The Setting</vt:lpstr>
      <vt:lpstr>My goal: bridging the gap between  BIST /CEF ….. and ….higher order skills /learning for life</vt:lpstr>
      <vt:lpstr>TBT: Task Based Teaching</vt:lpstr>
      <vt:lpstr>Literature can bridge the gap</vt:lpstr>
      <vt:lpstr>Fostering learner autonomy</vt:lpstr>
      <vt:lpstr>The pedagogy of the blank sheet Hannelore and Helmut Zehnpfennig (2009)</vt:lpstr>
      <vt:lpstr>Das weiße Blatt</vt:lpstr>
      <vt:lpstr>Reading projects for different age groups</vt:lpstr>
      <vt:lpstr>Example: Reading project year 3</vt:lpstr>
      <vt:lpstr>PowerPoint Presentation</vt:lpstr>
      <vt:lpstr>Table of contents</vt:lpstr>
      <vt:lpstr>Character portraits</vt:lpstr>
      <vt:lpstr>PowerPoint Presentation</vt:lpstr>
      <vt:lpstr>Newspaper articles and ads</vt:lpstr>
      <vt:lpstr>Ads and brochures</vt:lpstr>
      <vt:lpstr>Letters and postcards</vt:lpstr>
      <vt:lpstr>Background information and research</vt:lpstr>
      <vt:lpstr>PowerPoint Presentation</vt:lpstr>
      <vt:lpstr>Maps and tavel information</vt:lpstr>
      <vt:lpstr>Food and Recipes</vt:lpstr>
      <vt:lpstr>Example year 4: Teens in Trouble</vt:lpstr>
      <vt:lpstr>Upper-school Examples</vt:lpstr>
      <vt:lpstr>Cover page and letter to the author</vt:lpstr>
      <vt:lpstr>Author info and Plot diagram</vt:lpstr>
      <vt:lpstr>Character portraits</vt:lpstr>
      <vt:lpstr>Quotes and Setting </vt:lpstr>
      <vt:lpstr>Newspaper article</vt:lpstr>
      <vt:lpstr>Diary entries</vt:lpstr>
      <vt:lpstr>Letter to the author and drawings</vt:lpstr>
      <vt:lpstr>If I had been in this place...</vt:lpstr>
      <vt:lpstr>Plot diagram (The Pearl)</vt:lpstr>
      <vt:lpstr>Drawings </vt:lpstr>
      <vt:lpstr>Booklet Browsing </vt:lpstr>
      <vt:lpstr>In these projects the learners...</vt:lpstr>
      <vt:lpstr>Online Books: Same idea – other media</vt:lpstr>
      <vt:lpstr>More examples: From reading to writing</vt:lpstr>
      <vt:lpstr>Oral formats of the same idea</vt:lpstr>
      <vt:lpstr>PowerPoint Presentation</vt:lpstr>
      <vt:lpstr>The End</vt:lpstr>
      <vt:lpstr>References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Booklets</dc:title>
  <dc:creator>lp</dc:creator>
  <cp:lastModifiedBy>Elisabeth Pölzleitner</cp:lastModifiedBy>
  <cp:revision>137</cp:revision>
  <dcterms:created xsi:type="dcterms:W3CDTF">2012-05-17T15:32:52Z</dcterms:created>
  <dcterms:modified xsi:type="dcterms:W3CDTF">2014-10-19T16:23:06Z</dcterms:modified>
</cp:coreProperties>
</file>