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0" r:id="rId1"/>
  </p:sldMasterIdLst>
  <p:sldIdLst>
    <p:sldId id="258" r:id="rId2"/>
    <p:sldId id="262" r:id="rId3"/>
    <p:sldId id="261" r:id="rId4"/>
    <p:sldId id="272" r:id="rId5"/>
    <p:sldId id="264" r:id="rId6"/>
    <p:sldId id="266" r:id="rId7"/>
    <p:sldId id="265" r:id="rId8"/>
    <p:sldId id="268" r:id="rId9"/>
    <p:sldId id="267" r:id="rId10"/>
    <p:sldId id="269" r:id="rId11"/>
    <p:sldId id="270" r:id="rId12"/>
    <p:sldId id="25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2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8" autoAdjust="0"/>
    <p:restoredTop sz="94660"/>
  </p:normalViewPr>
  <p:slideViewPr>
    <p:cSldViewPr snapToGrid="0">
      <p:cViewPr varScale="1">
        <p:scale>
          <a:sx n="52" d="100"/>
          <a:sy n="52" d="100"/>
        </p:scale>
        <p:origin x="406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08-Oct-16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6447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08-Oct-16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57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08-Oct-16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382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08-Oct-16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4849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08-Oct-16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970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08-Oct-16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212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08-Oct-16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040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08-Oct-16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738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08-Oct-16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3520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08-Oct-16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984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08-Oct-16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6343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08-Oct-16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948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08-Oct-16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467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08-Oct-16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66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08-Oct-16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723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08-Oct-16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5478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08-Oct-16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577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08-Oct-16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7305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30.png"/><Relationship Id="rId3" Type="http://schemas.microsoft.com/office/2007/relationships/media" Target="../media/media2.m4a"/><Relationship Id="rId7" Type="http://schemas.microsoft.com/office/2007/relationships/media" Target="../media/media4.mp4"/><Relationship Id="rId12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8.png"/><Relationship Id="rId5" Type="http://schemas.microsoft.com/office/2007/relationships/media" Target="../media/media3.mp4"/><Relationship Id="rId15" Type="http://schemas.openxmlformats.org/officeDocument/2006/relationships/image" Target="../media/image32.jpg"/><Relationship Id="rId10" Type="http://schemas.openxmlformats.org/officeDocument/2006/relationships/image" Target="../media/image27.JPG"/><Relationship Id="rId4" Type="http://schemas.openxmlformats.org/officeDocument/2006/relationships/audio" Target="../media/media2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282514" cy="1066800"/>
          </a:xfrm>
        </p:spPr>
        <p:txBody>
          <a:bodyPr>
            <a:normAutofit/>
          </a:bodyPr>
          <a:lstStyle/>
          <a:p>
            <a:r>
              <a:rPr lang="de-AT" sz="2800" b="1" dirty="0">
                <a:solidFill>
                  <a:schemeClr val="accent1"/>
                </a:solidFill>
              </a:rPr>
              <a:t>The Gibsters: What we think and what we do</a:t>
            </a:r>
          </a:p>
          <a:p>
            <a:r>
              <a:rPr lang="de-AT" sz="2800" b="1" dirty="0">
                <a:solidFill>
                  <a:schemeClr val="accent1"/>
                </a:solidFill>
              </a:rPr>
              <a:t>Ein Blog der 5b/c 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78" y="898495"/>
            <a:ext cx="10114138" cy="39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56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962" y="2071035"/>
            <a:ext cx="2772517" cy="2647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963" y="484633"/>
            <a:ext cx="11395586" cy="1477112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dirty="0" err="1"/>
              <a:t>Einmal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kein</a:t>
            </a:r>
            <a:r>
              <a:rPr lang="en-US" dirty="0"/>
              <a:t> mal </a:t>
            </a:r>
            <a:br>
              <a:rPr lang="en-US" dirty="0"/>
            </a:br>
            <a:r>
              <a:rPr lang="en-US" sz="3600" dirty="0" err="1"/>
              <a:t>Früh</a:t>
            </a:r>
            <a:r>
              <a:rPr lang="en-US" sz="3600" dirty="0"/>
              <a:t> </a:t>
            </a:r>
            <a:r>
              <a:rPr lang="en-US" sz="3600" dirty="0" err="1"/>
              <a:t>übt</a:t>
            </a:r>
            <a:r>
              <a:rPr lang="en-US" sz="3600" dirty="0"/>
              <a:t> </a:t>
            </a:r>
            <a:r>
              <a:rPr lang="en-US" sz="3600" dirty="0" err="1"/>
              <a:t>sich</a:t>
            </a:r>
            <a:r>
              <a:rPr lang="en-US" sz="3600" dirty="0"/>
              <a:t> </a:t>
            </a:r>
            <a:r>
              <a:rPr lang="en-US" sz="3600" dirty="0" err="1"/>
              <a:t>wer</a:t>
            </a:r>
            <a:r>
              <a:rPr lang="en-US" sz="3600" dirty="0"/>
              <a:t> </a:t>
            </a:r>
            <a:r>
              <a:rPr lang="en-US" sz="3600" dirty="0" err="1"/>
              <a:t>ein</a:t>
            </a:r>
            <a:r>
              <a:rPr lang="en-US" sz="3600" dirty="0"/>
              <a:t> Meister </a:t>
            </a:r>
            <a:r>
              <a:rPr lang="en-US" sz="3600" dirty="0" err="1"/>
              <a:t>werden</a:t>
            </a:r>
            <a:r>
              <a:rPr lang="en-US" sz="3600" dirty="0"/>
              <a:t> will…</a:t>
            </a:r>
            <a:endParaRPr lang="en-US" dirty="0"/>
          </a:p>
        </p:txBody>
      </p:sp>
      <p:pic>
        <p:nvPicPr>
          <p:cNvPr id="8" name="My_favorite_day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1372" y="4727530"/>
            <a:ext cx="3037342" cy="2020675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14" name="leand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25956" y="2536500"/>
            <a:ext cx="244475" cy="244475"/>
          </a:xfrm>
          <a:prstGeom prst="rect">
            <a:avLst/>
          </a:prstGeom>
        </p:spPr>
      </p:pic>
      <p:pic>
        <p:nvPicPr>
          <p:cNvPr id="15" name="elsa-selection_x26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19894" y="2071035"/>
            <a:ext cx="3239848" cy="242988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3" name="flip-flap-jakob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98535" y="2144512"/>
            <a:ext cx="3077621" cy="230821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2692" y="4635495"/>
            <a:ext cx="2728391" cy="20462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124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582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4" y="484632"/>
            <a:ext cx="10753344" cy="1609344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err="1"/>
              <a:t>Wer</a:t>
            </a:r>
            <a:r>
              <a:rPr lang="en-US" dirty="0"/>
              <a:t> </a:t>
            </a:r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wissen</a:t>
            </a:r>
            <a:r>
              <a:rPr lang="en-US" dirty="0"/>
              <a:t> will….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4380" y="335291"/>
            <a:ext cx="2847777" cy="291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153" y="3468613"/>
            <a:ext cx="4968004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04" y="3102478"/>
            <a:ext cx="5897880" cy="3246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0464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dirty="0" err="1"/>
              <a:t>Danke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Aufmerksamkeit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5728" y="5294376"/>
            <a:ext cx="9052560" cy="1066800"/>
          </a:xfrm>
        </p:spPr>
        <p:txBody>
          <a:bodyPr>
            <a:normAutofit/>
          </a:bodyPr>
          <a:lstStyle/>
          <a:p>
            <a:r>
              <a:rPr lang="en-US" sz="4000" dirty="0" err="1">
                <a:latin typeface="+mj-lt"/>
              </a:rPr>
              <a:t>Haben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Sie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weitere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Fragen</a:t>
            </a:r>
            <a:r>
              <a:rPr lang="en-US" sz="4000" dirty="0">
                <a:latin typeface="+mj-lt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992" y="4627626"/>
            <a:ext cx="12001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54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07" y="484632"/>
            <a:ext cx="11296082" cy="1108194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de-AT" dirty="0"/>
              <a:t>Was erwartet Sie?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007" y="1718186"/>
            <a:ext cx="5089975" cy="4454013"/>
          </a:xfrm>
          <a:solidFill>
            <a:srgbClr val="F7922D"/>
          </a:solidFill>
        </p:spPr>
        <p:txBody>
          <a:bodyPr>
            <a:normAutofit/>
          </a:bodyPr>
          <a:lstStyle/>
          <a:p>
            <a:r>
              <a:rPr lang="de-AT" sz="2400" dirty="0"/>
              <a:t>Anlass und Ziele des Blogs</a:t>
            </a:r>
          </a:p>
          <a:p>
            <a:endParaRPr lang="de-AT" sz="2400" dirty="0"/>
          </a:p>
          <a:p>
            <a:r>
              <a:rPr lang="de-AT" sz="2400" dirty="0"/>
              <a:t>Warum schreiben wir nicht im Heft?/Wo liegt der Mehrwert der Medien?</a:t>
            </a:r>
          </a:p>
          <a:p>
            <a:endParaRPr lang="de-AT" sz="2400" dirty="0"/>
          </a:p>
          <a:p>
            <a:r>
              <a:rPr lang="de-AT" sz="2400" dirty="0"/>
              <a:t>Inhalt und Beispiele aus dem Blog</a:t>
            </a:r>
          </a:p>
          <a:p>
            <a:endParaRPr lang="de-AT" sz="2400" dirty="0"/>
          </a:p>
          <a:p>
            <a:r>
              <a:rPr lang="de-AT" sz="2400" dirty="0"/>
              <a:t>Ein Projekt ist nicht genug: weitere Beispiele…</a:t>
            </a:r>
          </a:p>
          <a:p>
            <a:endParaRPr lang="de-AT" sz="2400" dirty="0"/>
          </a:p>
          <a:p>
            <a:pPr lvl="1"/>
            <a:endParaRPr lang="de-AT" dirty="0"/>
          </a:p>
          <a:p>
            <a:endParaRPr lang="de-AT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88596" y="1718186"/>
            <a:ext cx="5958493" cy="4454014"/>
          </a:xfrm>
        </p:spPr>
      </p:pic>
    </p:spTree>
    <p:extLst>
      <p:ext uri="{BB962C8B-B14F-4D97-AF65-F5344CB8AC3E}">
        <p14:creationId xmlns:p14="http://schemas.microsoft.com/office/powerpoint/2010/main" val="3665978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256" y="363063"/>
            <a:ext cx="11477746" cy="1186427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AT" sz="4800" dirty="0"/>
              <a:t>Der Anlass und das Ziel</a:t>
            </a:r>
            <a:endParaRPr lang="en-US" sz="4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51" t="26038" r="17799" b="7701"/>
          <a:stretch/>
        </p:blipFill>
        <p:spPr>
          <a:xfrm rot="17224434">
            <a:off x="6858056" y="297214"/>
            <a:ext cx="1012218" cy="869692"/>
          </a:xfrm>
        </p:spPr>
      </p:pic>
      <p:sp>
        <p:nvSpPr>
          <p:cNvPr id="5" name="TextBox 4"/>
          <p:cNvSpPr txBox="1"/>
          <p:nvPr/>
        </p:nvSpPr>
        <p:spPr>
          <a:xfrm>
            <a:off x="559239" y="2963401"/>
            <a:ext cx="11209566" cy="283154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/>
              <a:t>Textsorte</a:t>
            </a:r>
            <a:r>
              <a:rPr lang="en-US" sz="2000" b="1" dirty="0"/>
              <a:t> “Blog” und “</a:t>
            </a:r>
            <a:r>
              <a:rPr lang="en-US" sz="2000" b="1" dirty="0" err="1"/>
              <a:t>Kommentar</a:t>
            </a:r>
            <a:r>
              <a:rPr lang="en-US" sz="2000" b="1" dirty="0"/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/>
              <a:t>Strukturiertes</a:t>
            </a:r>
            <a:r>
              <a:rPr lang="en-US" sz="2000" b="1" dirty="0"/>
              <a:t>, </a:t>
            </a:r>
            <a:r>
              <a:rPr lang="en-US" sz="2000" b="1" dirty="0" err="1"/>
              <a:t>adressatengerechtes</a:t>
            </a:r>
            <a:r>
              <a:rPr lang="en-US" sz="2000" b="1" dirty="0"/>
              <a:t> </a:t>
            </a:r>
            <a:r>
              <a:rPr lang="en-US" sz="2000" b="1" dirty="0" err="1"/>
              <a:t>Schreiben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/>
              <a:t>Meinung</a:t>
            </a:r>
            <a:r>
              <a:rPr lang="en-US" sz="2000" b="1" dirty="0"/>
              <a:t> </a:t>
            </a:r>
            <a:r>
              <a:rPr lang="en-US" sz="2000" b="1" dirty="0" err="1"/>
              <a:t>vertreten</a:t>
            </a:r>
            <a:r>
              <a:rPr lang="en-US" sz="2000" b="1" dirty="0"/>
              <a:t>, Information </a:t>
            </a:r>
            <a:r>
              <a:rPr lang="en-US" sz="2000" b="1" dirty="0" err="1"/>
              <a:t>teilen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/>
              <a:t>Erweiterung</a:t>
            </a:r>
            <a:r>
              <a:rPr lang="en-US" sz="2000" b="1" dirty="0"/>
              <a:t> des </a:t>
            </a:r>
            <a:r>
              <a:rPr lang="en-US" sz="2000" b="1" dirty="0" err="1"/>
              <a:t>Wortschatzes</a:t>
            </a:r>
            <a:endParaRPr lang="en-US" sz="2000" b="1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863" y="313962"/>
            <a:ext cx="5079574" cy="5914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56" y="1867104"/>
            <a:ext cx="6255686" cy="427763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05628" y="1959159"/>
            <a:ext cx="401682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2060"/>
                </a:solidFill>
                <a:latin typeface="Bradley Hand ITC" panose="03070402050302030203" pitchFamily="66" charset="0"/>
              </a:rPr>
              <a:t>Homework: Food Blog</a:t>
            </a:r>
          </a:p>
          <a:p>
            <a:endParaRPr lang="en-US" sz="800" b="1" dirty="0">
              <a:solidFill>
                <a:srgbClr val="002060"/>
              </a:solidFill>
              <a:latin typeface="Bradley Hand ITC" panose="03070402050302030203" pitchFamily="66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Bradley Hand ITC" panose="03070402050302030203" pitchFamily="66" charset="0"/>
              </a:rPr>
              <a:t>I don’t know what to write. </a:t>
            </a:r>
          </a:p>
          <a:p>
            <a:r>
              <a:rPr lang="en-US" sz="2400" b="1" dirty="0">
                <a:solidFill>
                  <a:srgbClr val="002060"/>
                </a:solidFill>
                <a:latin typeface="Bradley Hand ITC" panose="03070402050302030203" pitchFamily="66" charset="0"/>
              </a:rPr>
              <a:t>Who cares about the food in our cafeteria, I don’t even eat it.</a:t>
            </a:r>
          </a:p>
          <a:p>
            <a:r>
              <a:rPr lang="en-US" sz="2400" b="1" dirty="0">
                <a:solidFill>
                  <a:srgbClr val="002060"/>
                </a:solidFill>
                <a:latin typeface="Bradley Hand ITC" panose="03070402050302030203" pitchFamily="66" charset="0"/>
              </a:rPr>
              <a:t>The writer does not remember her school-food either. Who cares about this anyway?</a:t>
            </a:r>
          </a:p>
          <a:p>
            <a:endParaRPr lang="en-US" b="1" dirty="0">
              <a:solidFill>
                <a:srgbClr val="00206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128510" y="3608833"/>
            <a:ext cx="3258461" cy="540681"/>
          </a:xfrm>
          <a:prstGeom prst="roundRect">
            <a:avLst/>
          </a:prstGeom>
          <a:solidFill>
            <a:srgbClr val="FFC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8117879" y="2560651"/>
            <a:ext cx="2389239" cy="235974"/>
          </a:xfrm>
          <a:prstGeom prst="roundRect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7128510" y="2834037"/>
            <a:ext cx="3379716" cy="425006"/>
          </a:xfrm>
          <a:prstGeom prst="roundRect">
            <a:avLst/>
          </a:prstGeom>
          <a:solidFill>
            <a:srgbClr val="FFC0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Callout 23"/>
          <p:cNvSpPr/>
          <p:nvPr/>
        </p:nvSpPr>
        <p:spPr>
          <a:xfrm>
            <a:off x="2628801" y="1661151"/>
            <a:ext cx="7680089" cy="3340048"/>
          </a:xfrm>
          <a:prstGeom prst="cloudCallout">
            <a:avLst>
              <a:gd name="adj1" fmla="val -48376"/>
              <a:gd name="adj2" fmla="val 67728"/>
            </a:avLst>
          </a:prstGeom>
          <a:solidFill>
            <a:schemeClr val="accent2">
              <a:alpha val="93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Bradley Hand ITC" panose="03070402050302030203" pitchFamily="66" charset="0"/>
              </a:rPr>
              <a:t>This is BOOOORING !</a:t>
            </a:r>
          </a:p>
          <a:p>
            <a:pPr algn="ctr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8970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19" grpId="0" animBg="1"/>
      <p:bldP spid="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256" y="363063"/>
            <a:ext cx="11477746" cy="1186427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AT" sz="4800" dirty="0"/>
              <a:t>Der Anlass und das Ziel</a:t>
            </a:r>
            <a:endParaRPr lang="en-US" sz="4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51" t="26038" r="17799" b="7701"/>
          <a:stretch/>
        </p:blipFill>
        <p:spPr>
          <a:xfrm rot="17224434">
            <a:off x="7106244" y="343217"/>
            <a:ext cx="1012218" cy="982994"/>
          </a:xfrm>
        </p:spPr>
      </p:pic>
      <p:sp>
        <p:nvSpPr>
          <p:cNvPr id="24" name="Cloud Callout 23"/>
          <p:cNvSpPr/>
          <p:nvPr/>
        </p:nvSpPr>
        <p:spPr>
          <a:xfrm>
            <a:off x="3140298" y="1306364"/>
            <a:ext cx="8554065" cy="4579375"/>
          </a:xfrm>
          <a:prstGeom prst="cloudCallout">
            <a:avLst>
              <a:gd name="adj1" fmla="val -48376"/>
              <a:gd name="adj2" fmla="val 67728"/>
            </a:avLst>
          </a:prstGeom>
          <a:solidFill>
            <a:schemeClr val="accent2">
              <a:alpha val="93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Wie</a:t>
            </a:r>
            <a:r>
              <a:rPr lang="en-US" sz="3600" dirty="0"/>
              <a:t> </a:t>
            </a:r>
            <a:r>
              <a:rPr lang="en-US" sz="3600" dirty="0" err="1"/>
              <a:t>kann</a:t>
            </a:r>
            <a:r>
              <a:rPr lang="en-US" sz="3600" dirty="0"/>
              <a:t> </a:t>
            </a:r>
            <a:r>
              <a:rPr lang="en-US" sz="3600" dirty="0" err="1"/>
              <a:t>ich</a:t>
            </a:r>
            <a:r>
              <a:rPr lang="en-US" sz="3600" dirty="0"/>
              <a:t> </a:t>
            </a:r>
            <a:r>
              <a:rPr lang="en-US" sz="3600" dirty="0" err="1"/>
              <a:t>meine</a:t>
            </a:r>
            <a:r>
              <a:rPr lang="en-US" sz="3600" dirty="0"/>
              <a:t> </a:t>
            </a:r>
            <a:r>
              <a:rPr lang="en-US" sz="3600" dirty="0" err="1"/>
              <a:t>SchülerInnen</a:t>
            </a:r>
            <a:r>
              <a:rPr lang="en-US" sz="3600" dirty="0"/>
              <a:t> </a:t>
            </a:r>
            <a:r>
              <a:rPr lang="en-US" sz="3600" dirty="0" err="1"/>
              <a:t>zum</a:t>
            </a:r>
            <a:r>
              <a:rPr lang="en-US" sz="3600" dirty="0"/>
              <a:t> </a:t>
            </a:r>
            <a:r>
              <a:rPr lang="en-US" sz="3600" dirty="0" err="1"/>
              <a:t>Schreiben</a:t>
            </a:r>
            <a:r>
              <a:rPr lang="en-US" sz="3600" dirty="0"/>
              <a:t> </a:t>
            </a:r>
            <a:r>
              <a:rPr lang="en-US" sz="3600" dirty="0" err="1"/>
              <a:t>motivieren</a:t>
            </a:r>
            <a:endParaRPr lang="en-US" sz="3600" dirty="0"/>
          </a:p>
          <a:p>
            <a:pPr algn="ctr"/>
            <a:r>
              <a:rPr lang="en-US" sz="8000" dirty="0"/>
              <a:t>?</a:t>
            </a:r>
            <a:endParaRPr lang="en-US" sz="4800" dirty="0"/>
          </a:p>
        </p:txBody>
      </p:sp>
      <p:sp>
        <p:nvSpPr>
          <p:cNvPr id="6" name="Oval Callout 5"/>
          <p:cNvSpPr/>
          <p:nvPr/>
        </p:nvSpPr>
        <p:spPr>
          <a:xfrm>
            <a:off x="360806" y="2330245"/>
            <a:ext cx="3554891" cy="1841481"/>
          </a:xfrm>
          <a:prstGeom prst="wedgeEllipseCallout">
            <a:avLst>
              <a:gd name="adj1" fmla="val 43912"/>
              <a:gd name="adj2" fmla="val 127413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Time for something new…</a:t>
            </a:r>
          </a:p>
        </p:txBody>
      </p:sp>
    </p:spTree>
    <p:extLst>
      <p:ext uri="{BB962C8B-B14F-4D97-AF65-F5344CB8AC3E}">
        <p14:creationId xmlns:p14="http://schemas.microsoft.com/office/powerpoint/2010/main" val="2998926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921" y="484632"/>
            <a:ext cx="10168455" cy="1609344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dirty="0" err="1"/>
              <a:t>Wie</a:t>
            </a:r>
            <a:r>
              <a:rPr lang="en-US" dirty="0"/>
              <a:t> </a:t>
            </a:r>
            <a:r>
              <a:rPr lang="en-US" dirty="0" err="1"/>
              <a:t>kann</a:t>
            </a:r>
            <a:r>
              <a:rPr lang="en-US" dirty="0"/>
              <a:t> </a:t>
            </a:r>
            <a:r>
              <a:rPr lang="en-US" dirty="0" err="1"/>
              <a:t>Schreiben</a:t>
            </a:r>
            <a:r>
              <a:rPr lang="en-US" dirty="0"/>
              <a:t> </a:t>
            </a:r>
            <a:r>
              <a:rPr lang="en-US" dirty="0" err="1"/>
              <a:t>Gelingen</a:t>
            </a:r>
            <a:r>
              <a:rPr lang="en-US" dirty="0"/>
              <a:t>?</a:t>
            </a:r>
            <a:br>
              <a:rPr lang="en-US" dirty="0"/>
            </a:br>
            <a:r>
              <a:rPr lang="en-US" sz="3200" dirty="0" err="1"/>
              <a:t>Warum</a:t>
            </a:r>
            <a:r>
              <a:rPr lang="en-US" sz="4800" dirty="0"/>
              <a:t> </a:t>
            </a:r>
            <a:r>
              <a:rPr lang="en-US" sz="3600" dirty="0" err="1"/>
              <a:t>Schreiben</a:t>
            </a:r>
            <a:r>
              <a:rPr lang="en-US" sz="3600" dirty="0"/>
              <a:t> </a:t>
            </a:r>
            <a:r>
              <a:rPr lang="en-US" sz="3600" dirty="0" err="1"/>
              <a:t>wir</a:t>
            </a:r>
            <a:r>
              <a:rPr lang="en-US" sz="3600" dirty="0"/>
              <a:t> </a:t>
            </a:r>
            <a:r>
              <a:rPr lang="en-US" sz="3600" dirty="0" err="1"/>
              <a:t>nicht</a:t>
            </a:r>
            <a:r>
              <a:rPr lang="en-US" sz="3600" dirty="0"/>
              <a:t> </a:t>
            </a:r>
            <a:r>
              <a:rPr lang="en-US" sz="3600" dirty="0" err="1"/>
              <a:t>im</a:t>
            </a:r>
            <a:r>
              <a:rPr lang="en-US" sz="3600" dirty="0"/>
              <a:t> Heft?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372" r="13533"/>
          <a:stretch/>
        </p:blipFill>
        <p:spPr>
          <a:xfrm>
            <a:off x="840921" y="2441448"/>
            <a:ext cx="4735286" cy="4078224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857694" y="933765"/>
            <a:ext cx="1725318" cy="16704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06586" y="285750"/>
            <a:ext cx="275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/>
                </a:solidFill>
                <a:latin typeface="Colonna MT" panose="04020805060202030203" pitchFamily="82" charset="0"/>
              </a:rPr>
              <a:t>LERNEN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79430" y="2683383"/>
            <a:ext cx="54942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Dauerhaftes</a:t>
            </a:r>
            <a:r>
              <a:rPr lang="en-US" sz="2800" dirty="0"/>
              <a:t> </a:t>
            </a:r>
            <a:r>
              <a:rPr lang="en-US" sz="2800" dirty="0" err="1"/>
              <a:t>Lernen</a:t>
            </a:r>
            <a:r>
              <a:rPr lang="en-US" sz="2800" dirty="0"/>
              <a:t> </a:t>
            </a:r>
            <a:r>
              <a:rPr lang="en-US" sz="2800" dirty="0" err="1"/>
              <a:t>findet</a:t>
            </a:r>
            <a:r>
              <a:rPr lang="en-US" sz="2800" dirty="0"/>
              <a:t> </a:t>
            </a:r>
            <a:r>
              <a:rPr lang="en-US" sz="2800" dirty="0" err="1"/>
              <a:t>nur</a:t>
            </a:r>
            <a:r>
              <a:rPr lang="en-US" sz="2800" dirty="0"/>
              <a:t> in </a:t>
            </a:r>
            <a:r>
              <a:rPr lang="en-US" sz="2800" dirty="0" err="1"/>
              <a:t>bedeutungsvollen</a:t>
            </a:r>
            <a:r>
              <a:rPr lang="en-US" sz="2800" dirty="0"/>
              <a:t> </a:t>
            </a:r>
            <a:r>
              <a:rPr lang="en-US" sz="2800" dirty="0" err="1"/>
              <a:t>Kontexten</a:t>
            </a:r>
            <a:r>
              <a:rPr lang="en-US" sz="2800" dirty="0"/>
              <a:t> </a:t>
            </a:r>
            <a:r>
              <a:rPr lang="en-US" sz="2800" dirty="0" err="1"/>
              <a:t>statt</a:t>
            </a:r>
            <a:r>
              <a:rPr lang="en-US" sz="2800" dirty="0"/>
              <a:t>.</a:t>
            </a:r>
          </a:p>
          <a:p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0722" y="4480560"/>
            <a:ext cx="2299031" cy="19048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25148" y="4363951"/>
            <a:ext cx="34616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“Importance is physical” : </a:t>
            </a:r>
          </a:p>
          <a:p>
            <a:r>
              <a:rPr lang="en-US" sz="2800" dirty="0"/>
              <a:t>Acetylcholine </a:t>
            </a:r>
          </a:p>
        </p:txBody>
      </p:sp>
    </p:spTree>
    <p:extLst>
      <p:ext uri="{BB962C8B-B14F-4D97-AF65-F5344CB8AC3E}">
        <p14:creationId xmlns:p14="http://schemas.microsoft.com/office/powerpoint/2010/main" val="82622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7500">
              <a:srgbClr val="494949"/>
            </a:gs>
            <a:gs pos="25000">
              <a:srgbClr val="515151"/>
            </a:gs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542" y="484632"/>
            <a:ext cx="10853338" cy="1609344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dirty="0" err="1"/>
              <a:t>Wie</a:t>
            </a:r>
            <a:r>
              <a:rPr lang="en-US" dirty="0"/>
              <a:t> </a:t>
            </a:r>
            <a:r>
              <a:rPr lang="en-US" dirty="0" err="1"/>
              <a:t>kann</a:t>
            </a:r>
            <a:r>
              <a:rPr lang="en-US" dirty="0"/>
              <a:t> </a:t>
            </a:r>
            <a:r>
              <a:rPr lang="en-US" dirty="0" err="1"/>
              <a:t>Schreiben</a:t>
            </a:r>
            <a:r>
              <a:rPr lang="en-US" dirty="0"/>
              <a:t> </a:t>
            </a:r>
            <a:r>
              <a:rPr lang="en-US" dirty="0" err="1"/>
              <a:t>Gelingen</a:t>
            </a:r>
            <a:r>
              <a:rPr lang="en-US" dirty="0"/>
              <a:t>?</a:t>
            </a:r>
            <a:br>
              <a:rPr lang="en-US" dirty="0"/>
            </a:br>
            <a:r>
              <a:rPr lang="en-US" sz="3200" dirty="0" err="1"/>
              <a:t>Worin</a:t>
            </a:r>
            <a:r>
              <a:rPr lang="en-US" sz="3200" dirty="0"/>
              <a:t> </a:t>
            </a:r>
            <a:r>
              <a:rPr lang="en-US" sz="3200" dirty="0" err="1"/>
              <a:t>liegt</a:t>
            </a:r>
            <a:r>
              <a:rPr lang="en-US" sz="3200" dirty="0"/>
              <a:t> der </a:t>
            </a:r>
            <a:r>
              <a:rPr lang="en-US" sz="3200" dirty="0" err="1"/>
              <a:t>Mehrwert</a:t>
            </a:r>
            <a:r>
              <a:rPr lang="en-US" sz="3200" dirty="0"/>
              <a:t> der </a:t>
            </a:r>
            <a:r>
              <a:rPr lang="en-US" sz="3200" dirty="0" err="1"/>
              <a:t>Medien</a:t>
            </a:r>
            <a:r>
              <a:rPr lang="en-US" sz="3200" dirty="0"/>
              <a:t>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372" r="13533"/>
          <a:stretch/>
        </p:blipFill>
        <p:spPr>
          <a:xfrm>
            <a:off x="837558" y="2352072"/>
            <a:ext cx="4735286" cy="4078224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70560" y="2499088"/>
            <a:ext cx="1954245" cy="1892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8095" y="332570"/>
            <a:ext cx="275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/>
                </a:solidFill>
                <a:latin typeface="Colonna MT" panose="04020805060202030203" pitchFamily="82" charset="0"/>
              </a:rPr>
              <a:t>LERNEN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5914" y="2465086"/>
            <a:ext cx="1931998" cy="1960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9611" y="2398255"/>
            <a:ext cx="1944094" cy="192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0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48" y="484632"/>
            <a:ext cx="11227378" cy="1105981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F I P:</a:t>
            </a:r>
            <a:r>
              <a:rPr lang="en-US" b="1" dirty="0"/>
              <a:t> </a:t>
            </a:r>
            <a:r>
              <a:rPr lang="en-US" dirty="0">
                <a:solidFill>
                  <a:schemeClr val="accent2"/>
                </a:solidFill>
              </a:rPr>
              <a:t>F</a:t>
            </a:r>
            <a:r>
              <a:rPr lang="en-US" dirty="0"/>
              <a:t>ormat – </a:t>
            </a:r>
            <a:r>
              <a:rPr lang="en-US" dirty="0">
                <a:solidFill>
                  <a:schemeClr val="accent2"/>
                </a:solidFill>
              </a:rPr>
              <a:t>I</a:t>
            </a:r>
            <a:r>
              <a:rPr lang="en-US" dirty="0"/>
              <a:t>magination – </a:t>
            </a:r>
            <a:r>
              <a:rPr lang="en-US" dirty="0">
                <a:solidFill>
                  <a:schemeClr val="accent2"/>
                </a:solidFill>
              </a:rPr>
              <a:t>P</a:t>
            </a:r>
            <a:r>
              <a:rPr lang="en-US" dirty="0"/>
              <a:t>ride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1038" y="2380558"/>
            <a:ext cx="4697412" cy="3511347"/>
          </a:xfr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7649103" y="4415520"/>
            <a:ext cx="4754880" cy="3977640"/>
          </a:xfrm>
        </p:spPr>
        <p:txBody>
          <a:bodyPr/>
          <a:lstStyle/>
          <a:p>
            <a:r>
              <a:rPr lang="en-US" dirty="0"/>
              <a:t>–</a:t>
            </a:r>
          </a:p>
        </p:txBody>
      </p:sp>
      <p:sp>
        <p:nvSpPr>
          <p:cNvPr id="14" name="Explosion 1 13"/>
          <p:cNvSpPr/>
          <p:nvPr/>
        </p:nvSpPr>
        <p:spPr>
          <a:xfrm>
            <a:off x="6386051" y="1463630"/>
            <a:ext cx="3252019" cy="2669458"/>
          </a:xfrm>
          <a:prstGeom prst="irregularSeal1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Our stuff is cool enough to be published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9490588" y="1404489"/>
            <a:ext cx="2462980" cy="1378974"/>
          </a:xfrm>
          <a:prstGeom prst="wedgeEllipseCallout">
            <a:avLst>
              <a:gd name="adj1" fmla="val -43418"/>
              <a:gd name="adj2" fmla="val 101003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Challenge them!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10183761" y="3003509"/>
            <a:ext cx="1696065" cy="920152"/>
          </a:xfrm>
          <a:prstGeom prst="wedgeEllipseCallout">
            <a:avLst>
              <a:gd name="adj1" fmla="val -79094"/>
              <a:gd name="adj2" fmla="val 35252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Trust them!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7123471" y="4350774"/>
            <a:ext cx="4424516" cy="1637071"/>
          </a:xfrm>
          <a:prstGeom prst="wedgeEllipseCallout">
            <a:avLst>
              <a:gd name="adj1" fmla="val -30833"/>
              <a:gd name="adj2" fmla="val -85247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“Complex learning is enhanced by challenge and inhibited by threat”</a:t>
            </a:r>
          </a:p>
          <a:p>
            <a:pPr algn="ctr"/>
            <a:r>
              <a:rPr lang="en-US" sz="1600" dirty="0"/>
              <a:t>(Caine  &amp; Caine 2000)</a:t>
            </a:r>
          </a:p>
        </p:txBody>
      </p:sp>
    </p:spTree>
    <p:extLst>
      <p:ext uri="{BB962C8B-B14F-4D97-AF65-F5344CB8AC3E}">
        <p14:creationId xmlns:p14="http://schemas.microsoft.com/office/powerpoint/2010/main" val="4098104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265" y="484632"/>
            <a:ext cx="10117983" cy="1399032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err="1"/>
              <a:t>Inhalte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unserem</a:t>
            </a:r>
            <a:r>
              <a:rPr lang="en-US" dirty="0"/>
              <a:t> Blog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6641" y="484632"/>
            <a:ext cx="1777042" cy="1828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355" y="2154696"/>
            <a:ext cx="5154576" cy="41834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535" y="3703320"/>
            <a:ext cx="5340148" cy="17751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16732" y="2794525"/>
            <a:ext cx="268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Unser Motto: </a:t>
            </a:r>
          </a:p>
        </p:txBody>
      </p:sp>
    </p:spTree>
    <p:extLst>
      <p:ext uri="{BB962C8B-B14F-4D97-AF65-F5344CB8AC3E}">
        <p14:creationId xmlns:p14="http://schemas.microsoft.com/office/powerpoint/2010/main" val="3753216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484632"/>
            <a:ext cx="11417808" cy="1136317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err="1"/>
              <a:t>Beispiele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unserem</a:t>
            </a:r>
            <a:r>
              <a:rPr lang="en-US" dirty="0"/>
              <a:t> Blog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8142" y="1651819"/>
            <a:ext cx="3610423" cy="2898653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58675" y="2160344"/>
            <a:ext cx="3247547" cy="2703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848" y="2669456"/>
            <a:ext cx="3363859" cy="2758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3768" y="3261163"/>
            <a:ext cx="3567112" cy="30552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9980" y="3746877"/>
            <a:ext cx="3637628" cy="29680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9048" y="3746877"/>
            <a:ext cx="3603983" cy="26228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2295" y="3172766"/>
            <a:ext cx="3353975" cy="25912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1039" y="2487426"/>
            <a:ext cx="3438667" cy="25189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0212" y="2333414"/>
            <a:ext cx="3510969" cy="1678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33346" y="1226646"/>
            <a:ext cx="2913646" cy="198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5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492</TotalTime>
  <Words>241</Words>
  <Application>Microsoft Office PowerPoint</Application>
  <PresentationFormat>Widescreen</PresentationFormat>
  <Paragraphs>52</Paragraphs>
  <Slides>12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Bradley Hand ITC</vt:lpstr>
      <vt:lpstr>Colonna MT</vt:lpstr>
      <vt:lpstr>Trebuchet MS</vt:lpstr>
      <vt:lpstr>Berlin</vt:lpstr>
      <vt:lpstr>PowerPoint Presentation</vt:lpstr>
      <vt:lpstr>Was erwartet Sie?</vt:lpstr>
      <vt:lpstr>Der Anlass und das Ziel</vt:lpstr>
      <vt:lpstr>Der Anlass und das Ziel</vt:lpstr>
      <vt:lpstr>Wie kann Schreiben Gelingen? Warum Schreiben wir nicht im Heft? </vt:lpstr>
      <vt:lpstr>Wie kann Schreiben Gelingen? Worin liegt der Mehrwert der Medien?</vt:lpstr>
      <vt:lpstr>F I P: Format – Imagination – Pride</vt:lpstr>
      <vt:lpstr>Inhalte aus unserem Blog</vt:lpstr>
      <vt:lpstr>Beispiele aus unserem Blog</vt:lpstr>
      <vt:lpstr>Einmal ist kein mal  Früh übt sich wer ein Meister werden will…</vt:lpstr>
      <vt:lpstr>Wer noch mehr wissen will….</vt:lpstr>
      <vt:lpstr>Danke für Ihre Aufmerksamkeit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Gibsters.com</dc:title>
  <dc:creator>Lis Polzleitner</dc:creator>
  <cp:lastModifiedBy>Lis Polzleitner</cp:lastModifiedBy>
  <cp:revision>76</cp:revision>
  <dcterms:created xsi:type="dcterms:W3CDTF">2016-10-01T18:56:30Z</dcterms:created>
  <dcterms:modified xsi:type="dcterms:W3CDTF">2016-10-08T15:57:38Z</dcterms:modified>
</cp:coreProperties>
</file>