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78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8ECA5-482D-4CEA-8BF9-7DCE8C1CE2FE}" type="datetimeFigureOut">
              <a:rPr lang="de-AT" smtClean="0"/>
              <a:t>10.09.2015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BAD7C-86A1-44EF-A376-D61C65A2308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207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F374-079E-4446-BB91-1B2422F47E65}" type="datetime1">
              <a:rPr lang="de-AT" smtClean="0"/>
              <a:t>10.09.2015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063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A428-E628-4685-9946-8BB235535538}" type="datetime1">
              <a:rPr lang="de-AT" smtClean="0"/>
              <a:t>10.09.2015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66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6E3-892E-47D3-882C-569DF2E05B08}" type="datetime1">
              <a:rPr lang="de-AT" smtClean="0"/>
              <a:t>10.09.2015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111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7A9A-B3AD-4C44-A32C-FDAFAB2844BF}" type="datetime1">
              <a:rPr lang="de-AT" smtClean="0"/>
              <a:t>10.09.2015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834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C9C6-A418-4A5E-B788-7D022594CDF4}" type="datetime1">
              <a:rPr lang="de-AT" smtClean="0"/>
              <a:t>10.09.2015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52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19BA-37A5-4DE7-93B1-75DA1EA6A6CC}" type="datetime1">
              <a:rPr lang="de-AT" smtClean="0"/>
              <a:t>10.09.2015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552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169C-6496-4BE7-BC89-2030A6272019}" type="datetime1">
              <a:rPr lang="de-AT" smtClean="0"/>
              <a:t>10.09.2015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20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7BE-246D-47B1-98CE-9DBE69D045B5}" type="datetime1">
              <a:rPr lang="de-AT" smtClean="0"/>
              <a:t>10.09.2015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825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E2AF-327F-45E8-950B-FE48A5E4F9B1}" type="datetime1">
              <a:rPr lang="de-AT" smtClean="0"/>
              <a:t>10.09.2015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25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7D4C-C1E2-4CE8-B332-EDCAD46629E2}" type="datetime1">
              <a:rPr lang="de-AT" smtClean="0"/>
              <a:t>10.09.2015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341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2B-D7C3-4217-9EFE-FC71B5DDDFC3}" type="datetime1">
              <a:rPr lang="de-AT" smtClean="0"/>
              <a:t>10.09.2015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39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EB98-E534-4351-8875-ECC07E0F6B25}" type="datetime1">
              <a:rPr lang="de-AT" smtClean="0"/>
              <a:t>10.09.2015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D786-1975-4F2C-93E4-A1B69231620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403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1http:/www.google.com/imgres?imgurl=http://puffin.creighton.edu/museums/archive/8_dkovach/Images/Met_106.jpg&amp;imgrefurl=http://puffin.creighton.edu/museums/archive/8_dkovach/nf-tour9.html&amp;h=507&amp;w=489&amp;tbnid=RPimmyxSd2i4WM:&amp;docid=eyLuSMuZksHNMM&amp;ei=GijvVa_MPM-UyAT3v4jACQ&amp;tbm=isch&amp;ved=0CB4QMygCMAJqFQoTCK_B1-2H6McCFU8Kkgod9x8Cm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le-elt.com/news/feedback-and-assessment-in-clil---free-webinar/46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retodifferentiate.wikispaces.com/Cubing+and+Think+Dots" TargetMode="External"/><Relationship Id="rId2" Type="http://schemas.openxmlformats.org/officeDocument/2006/relationships/hyperlink" Target="https://www.nile-elt.com/news/feedback-and-assessment-in-clil---free-webinar/4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2http:/www.google.com/imgres?imgurl=http://content.presentermedia.com/files/clipart/00002000/2631/cost_benefit_risk_red_dice_md_wm.jpg&amp;imgrefurl=http://www.presentermedia.com/index.php?target%3Dcloseup%26maincat%3Dclipart%26id%3D2631&amp;h=400&amp;w=400&amp;tbnid=ekW9MMVcwLnDkM:&amp;docid=DOEB1K8vN1OUSM&amp;ei=8ijvVezbAsL_UJL2tsAN&amp;tbm=isch&amp;ved=0CB4QMygCMAJqFQoTCOycndSI6McCFcI_FAodErsN2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retodifferentiate.wikispaces.com/Cubing+and+Think+Dots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retodifferentiate.wikispaces.com/Cubing+and+Think+Do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le-elt.com/news/feedback-and-assessment-in-clil---free-webinar/46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le-elt.com/news/feedback-and-assessment-in-clil---free-webinar/46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33200"/>
            <a:ext cx="8064896" cy="235914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de-AT" dirty="0" smtClean="0"/>
              <a:t>                </a:t>
            </a:r>
            <a:r>
              <a:rPr lang="de-AT" dirty="0" smtClean="0">
                <a:solidFill>
                  <a:schemeClr val="bg1"/>
                </a:solidFill>
              </a:rPr>
              <a:t>CLIL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7992888" cy="2160240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1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1600" dirty="0" smtClean="0">
                <a:solidFill>
                  <a:schemeClr val="bg1"/>
                </a:solidFill>
              </a:rPr>
              <a:t>A dual </a:t>
            </a:r>
            <a:r>
              <a:rPr lang="de-AT" sz="1600" dirty="0" err="1" smtClean="0">
                <a:solidFill>
                  <a:schemeClr val="bg1"/>
                </a:solidFill>
              </a:rPr>
              <a:t>focused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educational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approach</a:t>
            </a:r>
            <a:r>
              <a:rPr lang="de-AT" sz="16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1600" dirty="0" err="1" smtClean="0">
                <a:solidFill>
                  <a:schemeClr val="bg1"/>
                </a:solidFill>
              </a:rPr>
              <a:t>Using</a:t>
            </a:r>
            <a:r>
              <a:rPr lang="de-AT" sz="1600" dirty="0" smtClean="0">
                <a:solidFill>
                  <a:schemeClr val="bg1"/>
                </a:solidFill>
              </a:rPr>
              <a:t> English ( </a:t>
            </a:r>
            <a:r>
              <a:rPr lang="de-AT" sz="1600" dirty="0" err="1" smtClean="0">
                <a:solidFill>
                  <a:schemeClr val="bg1"/>
                </a:solidFill>
              </a:rPr>
              <a:t>any</a:t>
            </a:r>
            <a:r>
              <a:rPr lang="de-AT" sz="1600" dirty="0" smtClean="0">
                <a:solidFill>
                  <a:schemeClr val="bg1"/>
                </a:solidFill>
              </a:rPr>
              <a:t> additional </a:t>
            </a:r>
            <a:r>
              <a:rPr lang="de-AT" sz="1600" dirty="0" err="1" smtClean="0">
                <a:solidFill>
                  <a:schemeClr val="bg1"/>
                </a:solidFill>
              </a:rPr>
              <a:t>language</a:t>
            </a:r>
            <a:r>
              <a:rPr lang="de-AT" sz="1600" dirty="0" smtClean="0">
                <a:solidFill>
                  <a:schemeClr val="bg1"/>
                </a:solidFill>
              </a:rPr>
              <a:t>) </a:t>
            </a:r>
            <a:r>
              <a:rPr lang="de-AT" sz="1600" dirty="0" err="1" smtClean="0">
                <a:solidFill>
                  <a:schemeClr val="bg1"/>
                </a:solidFill>
              </a:rPr>
              <a:t>for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the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learning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and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teaching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of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both</a:t>
            </a:r>
            <a:r>
              <a:rPr lang="de-AT" sz="1600" dirty="0" smtClean="0">
                <a:solidFill>
                  <a:schemeClr val="bg1"/>
                </a:solidFill>
              </a:rPr>
              <a:t> CONTENT </a:t>
            </a:r>
            <a:r>
              <a:rPr lang="de-AT" sz="1600" dirty="0" err="1" smtClean="0">
                <a:solidFill>
                  <a:schemeClr val="bg1"/>
                </a:solidFill>
              </a:rPr>
              <a:t>and</a:t>
            </a:r>
            <a:r>
              <a:rPr lang="de-AT" sz="1600" dirty="0" smtClean="0">
                <a:solidFill>
                  <a:schemeClr val="bg1"/>
                </a:solidFill>
              </a:rPr>
              <a:t> LANGUAGE.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1600" dirty="0" err="1" smtClean="0">
                <a:solidFill>
                  <a:schemeClr val="bg1"/>
                </a:solidFill>
              </a:rPr>
              <a:t>M.C.Escher‘s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i="1" dirty="0" smtClean="0">
                <a:solidFill>
                  <a:schemeClr val="bg1"/>
                </a:solidFill>
              </a:rPr>
              <a:t>Sky </a:t>
            </a:r>
            <a:r>
              <a:rPr lang="de-AT" sz="1600" i="1" dirty="0" err="1" smtClean="0">
                <a:solidFill>
                  <a:schemeClr val="bg1"/>
                </a:solidFill>
              </a:rPr>
              <a:t>and</a:t>
            </a:r>
            <a:r>
              <a:rPr lang="de-AT" sz="1600" i="1" dirty="0" smtClean="0">
                <a:solidFill>
                  <a:schemeClr val="bg1"/>
                </a:solidFill>
              </a:rPr>
              <a:t> </a:t>
            </a:r>
            <a:r>
              <a:rPr lang="de-AT" sz="1600" i="1" dirty="0" err="1" smtClean="0">
                <a:solidFill>
                  <a:schemeClr val="bg1"/>
                </a:solidFill>
              </a:rPr>
              <a:t>Water</a:t>
            </a:r>
            <a:r>
              <a:rPr lang="de-AT" sz="1600" i="1" dirty="0" smtClean="0">
                <a:solidFill>
                  <a:schemeClr val="bg1"/>
                </a:solidFill>
              </a:rPr>
              <a:t> I </a:t>
            </a:r>
            <a:r>
              <a:rPr lang="de-AT" sz="1600" dirty="0" err="1" smtClean="0">
                <a:solidFill>
                  <a:schemeClr val="bg1"/>
                </a:solidFill>
              </a:rPr>
              <a:t>represents</a:t>
            </a:r>
            <a:r>
              <a:rPr lang="de-AT" sz="1600" i="1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the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idea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of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interwovenness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that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characterises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</a:rPr>
              <a:t>the</a:t>
            </a:r>
            <a:r>
              <a:rPr lang="de-AT" sz="1600" dirty="0" smtClean="0">
                <a:solidFill>
                  <a:schemeClr val="bg1"/>
                </a:solidFill>
              </a:rPr>
              <a:t> CLIL </a:t>
            </a:r>
            <a:r>
              <a:rPr lang="de-AT" sz="1600" dirty="0" err="1" smtClean="0">
                <a:solidFill>
                  <a:schemeClr val="bg1"/>
                </a:solidFill>
              </a:rPr>
              <a:t>approach</a:t>
            </a:r>
            <a:r>
              <a:rPr lang="de-AT" sz="1600" dirty="0">
                <a:solidFill>
                  <a:schemeClr val="bg1"/>
                </a:solidFill>
              </a:rPr>
              <a:t>.</a:t>
            </a:r>
            <a:endParaRPr lang="de-AT" sz="1600" i="1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1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1600" dirty="0" smtClean="0"/>
          </a:p>
          <a:p>
            <a:pPr algn="l"/>
            <a:r>
              <a:rPr lang="de-AT" sz="1600" dirty="0" smtClean="0"/>
              <a:t>All </a:t>
            </a:r>
            <a:endParaRPr lang="de-AT" sz="1600" dirty="0"/>
          </a:p>
        </p:txBody>
      </p:sp>
      <p:pic>
        <p:nvPicPr>
          <p:cNvPr id="4" name="Grafi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33200"/>
            <a:ext cx="2359148" cy="2359148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992888" cy="412155"/>
          </a:xfrm>
        </p:spPr>
        <p:txBody>
          <a:bodyPr/>
          <a:lstStyle/>
          <a:p>
            <a:r>
              <a:rPr lang="de-AT" sz="800" dirty="0" smtClean="0"/>
              <a:t>1 </a:t>
            </a:r>
            <a:r>
              <a:rPr lang="de-AT" sz="800" baseline="30000" dirty="0" smtClean="0"/>
              <a:t>1</a:t>
            </a:r>
            <a:r>
              <a:rPr lang="de-AT" sz="800" dirty="0" smtClean="0"/>
              <a:t>http</a:t>
            </a:r>
            <a:r>
              <a:rPr lang="de-AT" sz="800" dirty="0"/>
              <a:t>://www.google.com/imgres?imgurl=http://puffin.creighton.edu/museums/archive/8_dkovach/Images/Met_106.jpg&amp;imgrefurl=http://puffin.creighton.edu/museums/archive/8_dkovach/nf-tour9.html&amp;h=507&amp;w=489&amp;tbnid=RPimmyxSd2i4WM:&amp;docid=eyLuSMuZksHNMM&amp;ei=GijvVa_MPM-UyAT3v4jACQ&amp;tbm=isch&amp;ved=0CB4QMygCMAJqFQoTCK_B1-2H6McCFU8Kkgod9x8C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29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de-AT" dirty="0" err="1" smtClean="0"/>
              <a:t>Assessment,Review,Feedback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7402" y="1688869"/>
            <a:ext cx="8229600" cy="4525963"/>
          </a:xfr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28650" algn="l"/>
              </a:tabLst>
            </a:pPr>
            <a:endParaRPr lang="de-AT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8650" algn="l"/>
              </a:tabLst>
            </a:pPr>
            <a:r>
              <a:rPr lang="de-AT" sz="1600" b="1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</a:p>
          <a:p>
            <a:pPr marL="0" indent="0">
              <a:buNone/>
              <a:tabLst>
                <a:tab pos="628650" algn="l"/>
              </a:tabLst>
            </a:pPr>
            <a:endParaRPr lang="de-AT" sz="16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628650" algn="l"/>
              </a:tabLst>
            </a:pPr>
            <a:r>
              <a:rPr lang="de-AT" sz="1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AT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                                                                            </a:t>
            </a:r>
            <a:r>
              <a:rPr lang="de-AT" sz="1600" dirty="0" smtClean="0">
                <a:solidFill>
                  <a:schemeClr val="bg1"/>
                </a:solidFill>
              </a:rPr>
              <a:t> </a:t>
            </a:r>
            <a:endParaRPr lang="de-AT" sz="1600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8650" algn="l"/>
              </a:tabLst>
            </a:pPr>
            <a:endParaRPr lang="de-AT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8650" algn="l"/>
              </a:tabLst>
            </a:pPr>
            <a:endParaRPr lang="de-AT" sz="1400" b="1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8650" algn="l"/>
              </a:tabLst>
            </a:pPr>
            <a:r>
              <a:rPr lang="de-AT" sz="800" b="1" baseline="30000" dirty="0" smtClean="0">
                <a:solidFill>
                  <a:schemeClr val="bg1"/>
                </a:solidFill>
              </a:rPr>
              <a:t>24</a:t>
            </a:r>
          </a:p>
          <a:p>
            <a:pPr marL="0" indent="0">
              <a:buNone/>
              <a:tabLst>
                <a:tab pos="628650" algn="l"/>
              </a:tabLst>
            </a:pPr>
            <a:endParaRPr lang="de-AT" sz="1600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8650" algn="l"/>
              </a:tabLst>
            </a:pPr>
            <a:r>
              <a:rPr lang="de-AT" sz="1400" b="1" dirty="0" err="1" smtClean="0">
                <a:solidFill>
                  <a:schemeClr val="bg1"/>
                </a:solidFill>
              </a:rPr>
              <a:t>Reviewing</a:t>
            </a:r>
            <a:r>
              <a:rPr lang="de-AT" sz="1400" b="1" dirty="0" smtClean="0">
                <a:solidFill>
                  <a:schemeClr val="bg1"/>
                </a:solidFill>
              </a:rPr>
              <a:t> </a:t>
            </a:r>
            <a:r>
              <a:rPr lang="de-AT" sz="1400" b="1" dirty="0" err="1" smtClean="0">
                <a:solidFill>
                  <a:schemeClr val="bg1"/>
                </a:solidFill>
              </a:rPr>
              <a:t>Activities</a:t>
            </a:r>
            <a:r>
              <a:rPr lang="de-AT" sz="1400" b="1" dirty="0" smtClean="0">
                <a:solidFill>
                  <a:schemeClr val="bg1"/>
                </a:solidFill>
              </a:rPr>
              <a:t>:  </a:t>
            </a:r>
            <a:r>
              <a:rPr lang="de-AT" sz="1400" b="1" i="1" dirty="0" err="1" smtClean="0">
                <a:solidFill>
                  <a:schemeClr val="bg1"/>
                </a:solidFill>
              </a:rPr>
              <a:t>e.g</a:t>
            </a:r>
            <a:r>
              <a:rPr lang="de-AT" sz="1400" b="1" dirty="0" smtClean="0">
                <a:solidFill>
                  <a:schemeClr val="bg1"/>
                </a:solidFill>
              </a:rPr>
              <a:t> </a:t>
            </a:r>
            <a:r>
              <a:rPr lang="de-AT" sz="1400" b="1" i="1" dirty="0" err="1" smtClean="0">
                <a:solidFill>
                  <a:schemeClr val="bg1"/>
                </a:solidFill>
              </a:rPr>
              <a:t>Baloon</a:t>
            </a:r>
            <a:r>
              <a:rPr lang="de-AT" sz="1400" b="1" i="1" dirty="0" smtClean="0">
                <a:solidFill>
                  <a:schemeClr val="bg1"/>
                </a:solidFill>
              </a:rPr>
              <a:t> </a:t>
            </a:r>
            <a:r>
              <a:rPr lang="de-AT" sz="1400" b="1" i="1" dirty="0" err="1">
                <a:solidFill>
                  <a:schemeClr val="bg1"/>
                </a:solidFill>
              </a:rPr>
              <a:t>D</a:t>
            </a:r>
            <a:r>
              <a:rPr lang="de-AT" sz="1400" b="1" i="1" dirty="0" err="1" smtClean="0">
                <a:solidFill>
                  <a:schemeClr val="bg1"/>
                </a:solidFill>
              </a:rPr>
              <a:t>ebate</a:t>
            </a:r>
            <a:r>
              <a:rPr lang="de-AT" sz="1400" b="1" i="1" dirty="0" smtClean="0">
                <a:solidFill>
                  <a:schemeClr val="bg1"/>
                </a:solidFill>
              </a:rPr>
              <a:t> </a:t>
            </a:r>
            <a:endParaRPr lang="de-AT" sz="1400" b="1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8650" algn="l"/>
              </a:tabLst>
            </a:pPr>
            <a:r>
              <a:rPr lang="en-US" sz="1100" dirty="0">
                <a:solidFill>
                  <a:schemeClr val="bg1"/>
                </a:solidFill>
              </a:rPr>
              <a:t>T</a:t>
            </a:r>
            <a:r>
              <a:rPr lang="en-US" sz="1100" dirty="0" smtClean="0">
                <a:solidFill>
                  <a:schemeClr val="bg1"/>
                </a:solidFill>
              </a:rPr>
              <a:t>he principle  is that a number of speakers are asked to win the approval of an audience, 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en-US" sz="1100" dirty="0" smtClean="0">
                <a:solidFill>
                  <a:schemeClr val="bg1"/>
                </a:solidFill>
              </a:rPr>
              <a:t>who are described a scenario which entails a number of participants in a hot air balloon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en-US" sz="1100" dirty="0" smtClean="0">
                <a:solidFill>
                  <a:schemeClr val="bg1"/>
                </a:solidFill>
              </a:rPr>
              <a:t> which is rapidly sinking. One individual must be thrown from the hot air balloon so that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en-US" sz="1100" dirty="0" smtClean="0">
                <a:solidFill>
                  <a:schemeClr val="bg1"/>
                </a:solidFill>
              </a:rPr>
              <a:t> the others can survive.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de-AT" sz="1400" b="1" dirty="0" err="1">
                <a:solidFill>
                  <a:schemeClr val="bg1"/>
                </a:solidFill>
              </a:rPr>
              <a:t>Reviewing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 smtClean="0">
                <a:solidFill>
                  <a:schemeClr val="bg1"/>
                </a:solidFill>
              </a:rPr>
              <a:t>Activities</a:t>
            </a:r>
            <a:r>
              <a:rPr lang="de-AT" sz="1400" b="1" dirty="0">
                <a:solidFill>
                  <a:schemeClr val="bg1"/>
                </a:solidFill>
              </a:rPr>
              <a:t>:  </a:t>
            </a:r>
            <a:r>
              <a:rPr lang="de-AT" sz="1400" b="1" i="1" dirty="0" err="1" smtClean="0">
                <a:solidFill>
                  <a:schemeClr val="bg1"/>
                </a:solidFill>
              </a:rPr>
              <a:t>e.g</a:t>
            </a:r>
            <a:r>
              <a:rPr lang="de-AT" sz="1400" b="1" i="1" dirty="0" smtClean="0">
                <a:solidFill>
                  <a:schemeClr val="bg1"/>
                </a:solidFill>
              </a:rPr>
              <a:t> Relay </a:t>
            </a:r>
            <a:r>
              <a:rPr lang="de-AT" sz="1400" b="1" i="1" dirty="0" err="1" smtClean="0">
                <a:solidFill>
                  <a:schemeClr val="bg1"/>
                </a:solidFill>
              </a:rPr>
              <a:t>Debate</a:t>
            </a:r>
            <a:endParaRPr lang="de-AT" sz="1400" b="1" i="1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8650" algn="l"/>
              </a:tabLst>
            </a:pPr>
            <a:r>
              <a:rPr lang="en-US" sz="1100" dirty="0">
                <a:solidFill>
                  <a:schemeClr val="bg1"/>
                </a:solidFill>
              </a:rPr>
              <a:t>A rather different way of getting the whole class involved in a debate is to pass it around the class. Two people are told which (opposite) positions to take and argue for a little while. At some point (decided by the teacher, by the student speaking or the student who will take over) a different person takes over from one of those two people, </a:t>
            </a:r>
            <a:r>
              <a:rPr lang="en-US" sz="1100" dirty="0" smtClean="0">
                <a:solidFill>
                  <a:schemeClr val="bg1"/>
                </a:solidFill>
              </a:rPr>
              <a:t>using </a:t>
            </a:r>
            <a:r>
              <a:rPr lang="en-US" sz="1100" dirty="0">
                <a:solidFill>
                  <a:schemeClr val="bg1"/>
                </a:solidFill>
              </a:rPr>
              <a:t>new arguments </a:t>
            </a:r>
            <a:r>
              <a:rPr lang="en-US" sz="1100" dirty="0" smtClean="0">
                <a:solidFill>
                  <a:schemeClr val="bg1"/>
                </a:solidFill>
              </a:rPr>
              <a:t>.This is repeated </a:t>
            </a:r>
            <a:r>
              <a:rPr lang="en-US" sz="1100" dirty="0">
                <a:solidFill>
                  <a:schemeClr val="bg1"/>
                </a:solidFill>
              </a:rPr>
              <a:t>until the whole class has spoken or the debate draws to a </a:t>
            </a:r>
            <a:r>
              <a:rPr lang="en-US" sz="1100" dirty="0" smtClean="0">
                <a:solidFill>
                  <a:schemeClr val="bg1"/>
                </a:solidFill>
              </a:rPr>
              <a:t>halt. 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en-US" sz="1100" dirty="0" smtClean="0">
                <a:solidFill>
                  <a:schemeClr val="bg1"/>
                </a:solidFill>
              </a:rPr>
              <a:t>etc</a:t>
            </a:r>
            <a:r>
              <a:rPr lang="en-US" sz="11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tabLst>
                <a:tab pos="628650" algn="l"/>
              </a:tabLst>
            </a:pPr>
            <a:endParaRPr lang="de-AT" sz="1100" b="1" dirty="0" smtClean="0">
              <a:solidFill>
                <a:schemeClr val="bg1"/>
              </a:solidFill>
            </a:endParaRPr>
          </a:p>
          <a:p>
            <a:pPr algn="ctr">
              <a:tabLst>
                <a:tab pos="628650" algn="l"/>
              </a:tabLst>
            </a:pPr>
            <a:endParaRPr lang="de-AT" dirty="0"/>
          </a:p>
        </p:txBody>
      </p:sp>
      <p:pic>
        <p:nvPicPr>
          <p:cNvPr id="9218" name="Picture 2" descr="C:\Users\Stuhlpfarrer\Desktop\Neue Dateien\CLIL Skeet\medlas and mis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61627"/>
            <a:ext cx="2926900" cy="19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tuhlpfarrer\Desktop\Neue Dateien\CLIL Skeet\what makes feedback effec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0896"/>
            <a:ext cx="3214882" cy="19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8208912" cy="365125"/>
          </a:xfrm>
        </p:spPr>
        <p:txBody>
          <a:bodyPr/>
          <a:lstStyle/>
          <a:p>
            <a:pPr algn="l"/>
            <a:r>
              <a:rPr lang="de-AT" sz="800" baseline="30000" dirty="0" smtClean="0"/>
              <a:t>24</a:t>
            </a:r>
            <a:r>
              <a:rPr lang="en-US" sz="800" b="1" dirty="0"/>
              <a:t>Jason Skeet </a:t>
            </a:r>
            <a:r>
              <a:rPr lang="en-US" sz="800" b="1" dirty="0">
                <a:solidFill>
                  <a:schemeClr val="bg1"/>
                </a:solidFill>
              </a:rPr>
              <a:t>: </a:t>
            </a:r>
            <a:r>
              <a:rPr lang="en-US" sz="800" b="1" dirty="0">
                <a:solidFill>
                  <a:schemeClr val="bg1"/>
                </a:solidFill>
                <a:hlinkClick r:id="rId4"/>
              </a:rPr>
              <a:t>https://www.nile-elt.com/news/feedback-and-assessment-in-clil---free-webinar/460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endParaRPr lang="de-AT" sz="800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46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de-AT" dirty="0" smtClean="0"/>
              <a:t>References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de-AT" sz="1100" dirty="0" smtClean="0"/>
          </a:p>
          <a:p>
            <a:endParaRPr lang="de-AT" sz="1100" dirty="0"/>
          </a:p>
          <a:p>
            <a:endParaRPr lang="de-AT" sz="1100" dirty="0" smtClean="0"/>
          </a:p>
          <a:p>
            <a:r>
              <a:rPr lang="de-AT" sz="1100" dirty="0" smtClean="0"/>
              <a:t>Google </a:t>
            </a:r>
            <a:r>
              <a:rPr lang="de-AT" sz="1100" dirty="0"/>
              <a:t>I</a:t>
            </a:r>
            <a:r>
              <a:rPr lang="de-AT" sz="1100" dirty="0" smtClean="0"/>
              <a:t>mages</a:t>
            </a:r>
          </a:p>
          <a:p>
            <a:endParaRPr lang="de-AT" sz="1100" dirty="0" smtClean="0"/>
          </a:p>
          <a:p>
            <a:r>
              <a:rPr lang="de-AT" sz="1100" dirty="0" err="1" smtClean="0"/>
              <a:t>Activities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HTL Ortwein: STU- CLIL in </a:t>
            </a:r>
            <a:r>
              <a:rPr lang="de-AT" sz="1100" dirty="0" err="1" smtClean="0"/>
              <a:t>the</a:t>
            </a:r>
            <a:r>
              <a:rPr lang="de-AT" sz="1100" dirty="0" smtClean="0"/>
              <a:t>  </a:t>
            </a:r>
            <a:r>
              <a:rPr lang="de-AT" sz="1100" dirty="0" err="1" smtClean="0"/>
              <a:t>language</a:t>
            </a:r>
            <a:r>
              <a:rPr lang="de-AT" sz="1100" dirty="0" smtClean="0"/>
              <a:t> </a:t>
            </a:r>
            <a:r>
              <a:rPr lang="de-AT" sz="1100" dirty="0" err="1" smtClean="0"/>
              <a:t>classroom</a:t>
            </a:r>
            <a:r>
              <a:rPr lang="de-AT" sz="1100" dirty="0" smtClean="0"/>
              <a:t>.</a:t>
            </a:r>
          </a:p>
          <a:p>
            <a:endParaRPr lang="de-AT" sz="1100" dirty="0" smtClean="0"/>
          </a:p>
          <a:p>
            <a:r>
              <a:rPr lang="de-AT" sz="1100" b="1" dirty="0" err="1"/>
              <a:t>Dale,L</a:t>
            </a:r>
            <a:r>
              <a:rPr lang="de-AT" sz="1100" dirty="0"/>
              <a:t>.(2012).</a:t>
            </a:r>
            <a:r>
              <a:rPr lang="de-AT" sz="1100" i="1" dirty="0" err="1"/>
              <a:t>Clil</a:t>
            </a:r>
            <a:r>
              <a:rPr lang="de-AT" sz="1100" i="1" dirty="0"/>
              <a:t> </a:t>
            </a:r>
            <a:r>
              <a:rPr lang="de-AT" sz="1100" i="1" dirty="0" err="1"/>
              <a:t>Activities</a:t>
            </a:r>
            <a:r>
              <a:rPr lang="de-AT" sz="1100" i="1" dirty="0"/>
              <a:t> </a:t>
            </a:r>
            <a:r>
              <a:rPr lang="de-AT" sz="1100" i="1" dirty="0" err="1"/>
              <a:t>With</a:t>
            </a:r>
            <a:r>
              <a:rPr lang="de-AT" sz="1100" i="1" dirty="0"/>
              <a:t> </a:t>
            </a:r>
            <a:r>
              <a:rPr lang="de-AT" sz="1100" i="1" dirty="0" err="1"/>
              <a:t>Cd-Rom</a:t>
            </a:r>
            <a:r>
              <a:rPr lang="de-AT" sz="1100" dirty="0"/>
              <a:t>: A </a:t>
            </a:r>
            <a:r>
              <a:rPr lang="de-AT" sz="1100" dirty="0" err="1"/>
              <a:t>Resource</a:t>
            </a:r>
            <a:r>
              <a:rPr lang="de-AT" sz="1100" dirty="0"/>
              <a:t> </a:t>
            </a:r>
            <a:r>
              <a:rPr lang="de-AT" sz="1100" dirty="0" err="1"/>
              <a:t>for</a:t>
            </a:r>
            <a:r>
              <a:rPr lang="de-AT" sz="1100" dirty="0"/>
              <a:t> </a:t>
            </a:r>
            <a:r>
              <a:rPr lang="de-AT" sz="1100" dirty="0" err="1"/>
              <a:t>Subject</a:t>
            </a:r>
            <a:r>
              <a:rPr lang="de-AT" sz="1100" dirty="0"/>
              <a:t> </a:t>
            </a:r>
            <a:r>
              <a:rPr lang="de-AT" sz="1100" dirty="0" err="1"/>
              <a:t>and</a:t>
            </a:r>
            <a:r>
              <a:rPr lang="de-AT" sz="1100" dirty="0"/>
              <a:t> Language </a:t>
            </a:r>
            <a:r>
              <a:rPr lang="de-AT" sz="1100" dirty="0" err="1"/>
              <a:t>Teachers.New</a:t>
            </a:r>
            <a:r>
              <a:rPr lang="de-AT" sz="1100" dirty="0"/>
              <a:t> </a:t>
            </a:r>
            <a:r>
              <a:rPr lang="de-AT" sz="1100" dirty="0" err="1" smtClean="0"/>
              <a:t>York:CUP</a:t>
            </a:r>
            <a:endParaRPr lang="de-AT" sz="1100" dirty="0" smtClean="0"/>
          </a:p>
          <a:p>
            <a:endParaRPr lang="de-AT" sz="1100" dirty="0" smtClean="0"/>
          </a:p>
          <a:p>
            <a:r>
              <a:rPr lang="de-AT" sz="1100" b="1" dirty="0" smtClean="0"/>
              <a:t>Jason </a:t>
            </a:r>
            <a:r>
              <a:rPr lang="de-AT" sz="1100" b="1" dirty="0" err="1"/>
              <a:t>S</a:t>
            </a:r>
            <a:r>
              <a:rPr lang="de-AT" sz="1100" b="1" dirty="0" err="1" smtClean="0"/>
              <a:t>keet</a:t>
            </a:r>
            <a:r>
              <a:rPr lang="de-AT" sz="1100" dirty="0" smtClean="0"/>
              <a:t>: </a:t>
            </a:r>
            <a:r>
              <a:rPr lang="en-US" sz="1100" b="1" dirty="0">
                <a:solidFill>
                  <a:schemeClr val="bg1"/>
                </a:solidFill>
                <a:hlinkClick r:id="rId2"/>
              </a:rPr>
              <a:t>https://www.nile-elt.com/news/feedback-and-assessment-in-clil---</a:t>
            </a:r>
            <a:r>
              <a:rPr lang="en-US" sz="1100" b="1" dirty="0" smtClean="0">
                <a:solidFill>
                  <a:schemeClr val="bg1"/>
                </a:solidFill>
                <a:hlinkClick r:id="rId2"/>
              </a:rPr>
              <a:t>free-webinar/460</a:t>
            </a:r>
            <a:endParaRPr lang="en-US" sz="1100" b="1" dirty="0" smtClean="0">
              <a:solidFill>
                <a:schemeClr val="bg1"/>
              </a:solidFill>
            </a:endParaRPr>
          </a:p>
          <a:p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de-AT" sz="1100" b="1" dirty="0"/>
              <a:t>Carol Tomlinson: </a:t>
            </a:r>
            <a:r>
              <a:rPr lang="de-AT" sz="1100" dirty="0">
                <a:hlinkClick r:id="rId3"/>
              </a:rPr>
              <a:t>https://daretodifferentiate.wikispaces.com/Cubing+and+Think+Dots</a:t>
            </a:r>
            <a:endParaRPr lang="de-AT" sz="1100" dirty="0"/>
          </a:p>
          <a:p>
            <a:endParaRPr lang="en-US" sz="11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AT" sz="1100" dirty="0" smtClean="0"/>
          </a:p>
          <a:p>
            <a:endParaRPr lang="de-AT" sz="1100" dirty="0"/>
          </a:p>
          <a:p>
            <a:endParaRPr lang="de-AT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286000" y="29673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sz="1100" b="1" dirty="0" smtClean="0">
                <a:solidFill>
                  <a:schemeClr val="bg1"/>
                </a:solidFill>
              </a:rPr>
              <a:t>: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19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207424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Benefits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of</a:t>
            </a:r>
            <a:r>
              <a:rPr lang="de-AT" dirty="0" smtClean="0">
                <a:solidFill>
                  <a:schemeClr val="bg1"/>
                </a:solidFill>
              </a:rPr>
              <a:t> CLIL </a:t>
            </a:r>
            <a:r>
              <a:rPr lang="de-AT" dirty="0" err="1" smtClean="0">
                <a:solidFill>
                  <a:schemeClr val="bg1"/>
                </a:solidFill>
              </a:rPr>
              <a:t>for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Learners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 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564904"/>
            <a:ext cx="8363272" cy="33843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AT" sz="2100" dirty="0" smtClean="0"/>
          </a:p>
          <a:p>
            <a:r>
              <a:rPr lang="de-AT" sz="2100" dirty="0" smtClean="0"/>
              <a:t>Extra </a:t>
            </a:r>
            <a:r>
              <a:rPr lang="de-AT" sz="2100" dirty="0" err="1" smtClean="0"/>
              <a:t>motivation</a:t>
            </a:r>
            <a:r>
              <a:rPr lang="de-AT" sz="2100" dirty="0" smtClean="0"/>
              <a:t> </a:t>
            </a:r>
            <a:r>
              <a:rPr lang="de-AT" sz="2100" dirty="0" err="1" smtClean="0"/>
              <a:t>for</a:t>
            </a:r>
            <a:r>
              <a:rPr lang="de-AT" sz="2100" dirty="0" smtClean="0"/>
              <a:t> </a:t>
            </a:r>
            <a:r>
              <a:rPr lang="de-AT" sz="2100" dirty="0" err="1" smtClean="0"/>
              <a:t>the</a:t>
            </a:r>
            <a:r>
              <a:rPr lang="de-AT" sz="2100" dirty="0" smtClean="0"/>
              <a:t> </a:t>
            </a:r>
            <a:r>
              <a:rPr lang="de-AT" sz="2100" dirty="0" err="1" smtClean="0"/>
              <a:t>subject</a:t>
            </a:r>
            <a:r>
              <a:rPr lang="de-AT" sz="2100" dirty="0" smtClean="0"/>
              <a:t> </a:t>
            </a:r>
            <a:r>
              <a:rPr lang="de-AT" sz="2100" dirty="0" err="1" smtClean="0"/>
              <a:t>by</a:t>
            </a:r>
            <a:r>
              <a:rPr lang="de-AT" sz="2100" dirty="0" smtClean="0"/>
              <a:t> </a:t>
            </a:r>
            <a:r>
              <a:rPr lang="de-AT" sz="2100" dirty="0" err="1" smtClean="0"/>
              <a:t>developing</a:t>
            </a:r>
            <a:r>
              <a:rPr lang="de-AT" sz="2100" dirty="0" smtClean="0"/>
              <a:t> </a:t>
            </a:r>
            <a:r>
              <a:rPr lang="de-AT" sz="2100" dirty="0" err="1" smtClean="0"/>
              <a:t>language</a:t>
            </a:r>
            <a:r>
              <a:rPr lang="de-AT" sz="2100" dirty="0" smtClean="0"/>
              <a:t> </a:t>
            </a:r>
            <a:r>
              <a:rPr lang="de-AT" sz="2100" dirty="0" err="1" smtClean="0"/>
              <a:t>skills</a:t>
            </a:r>
            <a:r>
              <a:rPr lang="de-AT" sz="2100" dirty="0" smtClean="0"/>
              <a:t> </a:t>
            </a:r>
            <a:r>
              <a:rPr lang="de-AT" sz="2100" dirty="0" err="1" smtClean="0"/>
              <a:t>along</a:t>
            </a:r>
            <a:r>
              <a:rPr lang="de-AT" sz="2100" dirty="0" smtClean="0"/>
              <a:t> </a:t>
            </a:r>
            <a:r>
              <a:rPr lang="de-AT" sz="2100" dirty="0" err="1" smtClean="0"/>
              <a:t>with</a:t>
            </a:r>
            <a:r>
              <a:rPr lang="de-AT" sz="2100" dirty="0" smtClean="0"/>
              <a:t> </a:t>
            </a:r>
            <a:r>
              <a:rPr lang="de-AT" sz="2100" dirty="0" err="1" smtClean="0"/>
              <a:t>the</a:t>
            </a:r>
            <a:r>
              <a:rPr lang="de-AT" sz="2100" dirty="0" smtClean="0"/>
              <a:t> </a:t>
            </a:r>
            <a:r>
              <a:rPr lang="de-AT" sz="2100" dirty="0" err="1" smtClean="0"/>
              <a:t>subject</a:t>
            </a:r>
            <a:r>
              <a:rPr lang="de-AT" sz="2100" dirty="0" smtClean="0"/>
              <a:t>.</a:t>
            </a:r>
          </a:p>
          <a:p>
            <a:r>
              <a:rPr lang="de-AT" sz="2100" dirty="0" err="1" smtClean="0"/>
              <a:t>Developing</a:t>
            </a:r>
            <a:r>
              <a:rPr lang="de-AT" sz="2100" dirty="0" smtClean="0"/>
              <a:t> </a:t>
            </a:r>
            <a:r>
              <a:rPr lang="de-AT" sz="2100" dirty="0" err="1" smtClean="0"/>
              <a:t>cognitively</a:t>
            </a:r>
            <a:r>
              <a:rPr lang="de-AT" sz="2100" dirty="0" smtClean="0"/>
              <a:t>/ </a:t>
            </a:r>
            <a:r>
              <a:rPr lang="de-AT" sz="2100" dirty="0" err="1" smtClean="0"/>
              <a:t>working</a:t>
            </a:r>
            <a:r>
              <a:rPr lang="de-AT" sz="2100" dirty="0" smtClean="0"/>
              <a:t> </a:t>
            </a:r>
            <a:r>
              <a:rPr lang="de-AT" sz="2100" dirty="0" err="1" smtClean="0"/>
              <a:t>harder</a:t>
            </a:r>
            <a:r>
              <a:rPr lang="de-AT" sz="2100" dirty="0" smtClean="0"/>
              <a:t> </a:t>
            </a:r>
            <a:r>
              <a:rPr lang="de-AT" sz="2100" dirty="0" err="1" smtClean="0"/>
              <a:t>to</a:t>
            </a:r>
            <a:r>
              <a:rPr lang="de-AT" sz="2100" dirty="0" smtClean="0"/>
              <a:t> </a:t>
            </a:r>
            <a:r>
              <a:rPr lang="de-AT" sz="2100" dirty="0" err="1" smtClean="0"/>
              <a:t>complete</a:t>
            </a:r>
            <a:r>
              <a:rPr lang="de-AT" sz="2100" dirty="0" smtClean="0"/>
              <a:t> a </a:t>
            </a:r>
            <a:r>
              <a:rPr lang="de-AT" sz="2100" dirty="0" err="1" smtClean="0"/>
              <a:t>task</a:t>
            </a:r>
            <a:r>
              <a:rPr lang="de-AT" sz="2100" dirty="0" smtClean="0"/>
              <a:t>.</a:t>
            </a:r>
          </a:p>
          <a:p>
            <a:r>
              <a:rPr lang="de-AT" sz="2100" dirty="0" err="1" smtClean="0"/>
              <a:t>Developing</a:t>
            </a:r>
            <a:r>
              <a:rPr lang="de-AT" sz="2100" dirty="0" smtClean="0"/>
              <a:t> </a:t>
            </a:r>
            <a:r>
              <a:rPr lang="de-AT" sz="2100" dirty="0" err="1" smtClean="0"/>
              <a:t>communication</a:t>
            </a:r>
            <a:r>
              <a:rPr lang="de-AT" sz="2100" dirty="0" smtClean="0"/>
              <a:t> </a:t>
            </a:r>
            <a:r>
              <a:rPr lang="de-AT" sz="2100" dirty="0" err="1" smtClean="0"/>
              <a:t>skills</a:t>
            </a:r>
            <a:r>
              <a:rPr lang="de-AT" sz="2100" dirty="0" smtClean="0"/>
              <a:t>  in </a:t>
            </a:r>
            <a:r>
              <a:rPr lang="de-AT" sz="2100" dirty="0" err="1" smtClean="0"/>
              <a:t>both</a:t>
            </a:r>
            <a:r>
              <a:rPr lang="de-AT" sz="2100" dirty="0" smtClean="0"/>
              <a:t> </a:t>
            </a:r>
            <a:r>
              <a:rPr lang="de-AT" sz="2100" dirty="0" err="1" smtClean="0"/>
              <a:t>general</a:t>
            </a:r>
            <a:r>
              <a:rPr lang="de-AT" sz="2100" dirty="0" smtClean="0"/>
              <a:t> </a:t>
            </a:r>
            <a:r>
              <a:rPr lang="de-AT" sz="2100" dirty="0" err="1" smtClean="0"/>
              <a:t>and</a:t>
            </a:r>
            <a:r>
              <a:rPr lang="de-AT" sz="2100" dirty="0" smtClean="0"/>
              <a:t> </a:t>
            </a:r>
            <a:r>
              <a:rPr lang="de-AT" sz="2100" dirty="0" err="1" smtClean="0"/>
              <a:t>more</a:t>
            </a:r>
            <a:r>
              <a:rPr lang="de-AT" sz="2100" dirty="0" smtClean="0"/>
              <a:t> </a:t>
            </a:r>
            <a:r>
              <a:rPr lang="de-AT" sz="2100" dirty="0" err="1" smtClean="0"/>
              <a:t>specialised</a:t>
            </a:r>
            <a:r>
              <a:rPr lang="de-AT" sz="2100" dirty="0" smtClean="0"/>
              <a:t> </a:t>
            </a:r>
            <a:r>
              <a:rPr lang="de-AT" sz="2100" dirty="0" err="1" smtClean="0"/>
              <a:t>topics</a:t>
            </a:r>
            <a:r>
              <a:rPr lang="de-AT" sz="2100" dirty="0" smtClean="0"/>
              <a:t>.</a:t>
            </a:r>
          </a:p>
          <a:p>
            <a:r>
              <a:rPr lang="de-AT" sz="2100" dirty="0" smtClean="0"/>
              <a:t>Making personal </a:t>
            </a:r>
            <a:r>
              <a:rPr lang="de-AT" sz="2100" dirty="0" err="1" smtClean="0"/>
              <a:t>meaning</a:t>
            </a:r>
            <a:r>
              <a:rPr lang="de-AT" sz="2100" dirty="0" smtClean="0"/>
              <a:t> in </a:t>
            </a:r>
            <a:r>
              <a:rPr lang="de-AT" sz="2100" dirty="0" err="1" smtClean="0"/>
              <a:t>another</a:t>
            </a:r>
            <a:r>
              <a:rPr lang="de-AT" sz="2100" dirty="0" smtClean="0"/>
              <a:t> </a:t>
            </a:r>
            <a:r>
              <a:rPr lang="de-AT" sz="2100" dirty="0" err="1" smtClean="0"/>
              <a:t>language</a:t>
            </a:r>
            <a:r>
              <a:rPr lang="de-AT" sz="2100" dirty="0" smtClean="0"/>
              <a:t>.</a:t>
            </a:r>
          </a:p>
          <a:p>
            <a:pPr marL="0" indent="0">
              <a:buNone/>
            </a:pPr>
            <a:endParaRPr lang="de-AT" sz="2100" dirty="0" smtClean="0"/>
          </a:p>
          <a:p>
            <a:r>
              <a:rPr lang="de-AT" sz="2100" dirty="0" smtClean="0"/>
              <a:t>CLIL </a:t>
            </a:r>
            <a:r>
              <a:rPr lang="de-AT" sz="2100" dirty="0" err="1"/>
              <a:t>l</a:t>
            </a:r>
            <a:r>
              <a:rPr lang="de-AT" sz="2100" dirty="0" err="1" smtClean="0"/>
              <a:t>earners</a:t>
            </a:r>
            <a:r>
              <a:rPr lang="de-AT" sz="2100" dirty="0" smtClean="0"/>
              <a:t>‘ </a:t>
            </a:r>
            <a:r>
              <a:rPr lang="de-AT" sz="2100" dirty="0" err="1" smtClean="0"/>
              <a:t>language</a:t>
            </a:r>
            <a:r>
              <a:rPr lang="de-AT" sz="2100" dirty="0" smtClean="0"/>
              <a:t> </a:t>
            </a:r>
            <a:r>
              <a:rPr lang="de-AT" sz="2100" dirty="0" err="1" smtClean="0"/>
              <a:t>progresses</a:t>
            </a:r>
            <a:r>
              <a:rPr lang="de-AT" sz="2100" dirty="0" smtClean="0"/>
              <a:t> </a:t>
            </a:r>
            <a:r>
              <a:rPr lang="de-AT" sz="2100" dirty="0" err="1" smtClean="0"/>
              <a:t>more</a:t>
            </a:r>
            <a:r>
              <a:rPr lang="de-AT" sz="2100" dirty="0" smtClean="0"/>
              <a:t>.</a:t>
            </a:r>
          </a:p>
          <a:p>
            <a:r>
              <a:rPr lang="de-AT" sz="2100" dirty="0" smtClean="0"/>
              <a:t>CLIL </a:t>
            </a:r>
            <a:r>
              <a:rPr lang="de-AT" sz="2100" dirty="0" err="1" smtClean="0"/>
              <a:t>learners</a:t>
            </a:r>
            <a:r>
              <a:rPr lang="de-AT" sz="2100" dirty="0" smtClean="0"/>
              <a:t> </a:t>
            </a:r>
            <a:r>
              <a:rPr lang="de-AT" sz="2100" dirty="0" err="1" smtClean="0"/>
              <a:t>receive</a:t>
            </a:r>
            <a:r>
              <a:rPr lang="de-AT" sz="2100" dirty="0" smtClean="0"/>
              <a:t> a </a:t>
            </a:r>
            <a:r>
              <a:rPr lang="de-AT" sz="2100" dirty="0" err="1" smtClean="0"/>
              <a:t>lot</a:t>
            </a:r>
            <a:r>
              <a:rPr lang="de-AT" sz="2100" dirty="0" smtClean="0"/>
              <a:t> </a:t>
            </a:r>
            <a:r>
              <a:rPr lang="de-AT" sz="2100" dirty="0" err="1" smtClean="0"/>
              <a:t>of</a:t>
            </a:r>
            <a:r>
              <a:rPr lang="de-AT" sz="2100" dirty="0" smtClean="0"/>
              <a:t> </a:t>
            </a:r>
            <a:r>
              <a:rPr lang="de-AT" sz="2100" dirty="0" err="1" smtClean="0"/>
              <a:t>input</a:t>
            </a:r>
            <a:r>
              <a:rPr lang="de-AT" sz="2100" dirty="0" smtClean="0"/>
              <a:t> </a:t>
            </a:r>
            <a:r>
              <a:rPr lang="de-AT" sz="2100" dirty="0" err="1" smtClean="0"/>
              <a:t>and</a:t>
            </a:r>
            <a:r>
              <a:rPr lang="de-AT" sz="2100" dirty="0" smtClean="0"/>
              <a:t> </a:t>
            </a:r>
            <a:r>
              <a:rPr lang="de-AT" sz="2100" dirty="0" err="1" smtClean="0"/>
              <a:t>work</a:t>
            </a:r>
            <a:r>
              <a:rPr lang="de-AT" sz="2100" dirty="0" smtClean="0"/>
              <a:t> </a:t>
            </a:r>
            <a:r>
              <a:rPr lang="de-AT" sz="2100" dirty="0" err="1" smtClean="0"/>
              <a:t>effectively</a:t>
            </a:r>
            <a:r>
              <a:rPr lang="de-AT" sz="2100" dirty="0" smtClean="0"/>
              <a:t> </a:t>
            </a:r>
            <a:r>
              <a:rPr lang="de-AT" sz="2100" dirty="0" err="1" smtClean="0"/>
              <a:t>with</a:t>
            </a:r>
            <a:r>
              <a:rPr lang="de-AT" sz="2100" dirty="0" smtClean="0"/>
              <a:t> </a:t>
            </a:r>
            <a:r>
              <a:rPr lang="de-AT" sz="2100" dirty="0" err="1" smtClean="0"/>
              <a:t>that</a:t>
            </a:r>
            <a:r>
              <a:rPr lang="de-AT" sz="2100" dirty="0" smtClean="0"/>
              <a:t> </a:t>
            </a:r>
            <a:r>
              <a:rPr lang="de-AT" sz="2100" dirty="0" err="1" smtClean="0"/>
              <a:t>input</a:t>
            </a:r>
            <a:r>
              <a:rPr lang="de-AT" sz="2100" dirty="0" smtClean="0"/>
              <a:t>.</a:t>
            </a:r>
          </a:p>
          <a:p>
            <a:r>
              <a:rPr lang="de-AT" sz="2100" dirty="0" smtClean="0"/>
              <a:t>CLIL </a:t>
            </a:r>
            <a:r>
              <a:rPr lang="de-AT" sz="2100" dirty="0" err="1" smtClean="0"/>
              <a:t>learners</a:t>
            </a:r>
            <a:r>
              <a:rPr lang="de-AT" sz="2100" dirty="0" smtClean="0"/>
              <a:t> </a:t>
            </a:r>
            <a:r>
              <a:rPr lang="de-AT" sz="2100" dirty="0" err="1" smtClean="0"/>
              <a:t>interact</a:t>
            </a:r>
            <a:r>
              <a:rPr lang="de-AT" sz="2100" dirty="0" smtClean="0"/>
              <a:t> </a:t>
            </a:r>
            <a:r>
              <a:rPr lang="de-AT" sz="2100" dirty="0" err="1" smtClean="0"/>
              <a:t>meaningfully</a:t>
            </a:r>
            <a:r>
              <a:rPr lang="de-AT" sz="2100" dirty="0" smtClean="0"/>
              <a:t>.</a:t>
            </a:r>
          </a:p>
          <a:p>
            <a:r>
              <a:rPr lang="de-AT" sz="2100" dirty="0" smtClean="0"/>
              <a:t>CLIL </a:t>
            </a:r>
            <a:r>
              <a:rPr lang="de-AT" sz="2100" dirty="0" err="1" smtClean="0"/>
              <a:t>learners</a:t>
            </a:r>
            <a:r>
              <a:rPr lang="de-AT" sz="2100" dirty="0" smtClean="0"/>
              <a:t> </a:t>
            </a:r>
            <a:r>
              <a:rPr lang="de-AT" sz="2100" dirty="0" err="1" smtClean="0"/>
              <a:t>learn</a:t>
            </a:r>
            <a:r>
              <a:rPr lang="de-AT" sz="2100" dirty="0" smtClean="0"/>
              <a:t> </a:t>
            </a:r>
            <a:r>
              <a:rPr lang="de-AT" sz="2100" dirty="0" err="1" smtClean="0"/>
              <a:t>about</a:t>
            </a:r>
            <a:r>
              <a:rPr lang="de-AT" sz="2100" dirty="0" smtClean="0"/>
              <a:t> </a:t>
            </a:r>
            <a:r>
              <a:rPr lang="de-AT" sz="2100" dirty="0" err="1" smtClean="0"/>
              <a:t>the</a:t>
            </a:r>
            <a:r>
              <a:rPr lang="de-AT" sz="2100" dirty="0" smtClean="0"/>
              <a:t> „</a:t>
            </a:r>
            <a:r>
              <a:rPr lang="de-AT" sz="2100" dirty="0" err="1" smtClean="0"/>
              <a:t>culture</a:t>
            </a:r>
            <a:r>
              <a:rPr lang="de-AT" sz="2100" dirty="0" smtClean="0"/>
              <a:t>“ </a:t>
            </a:r>
            <a:r>
              <a:rPr lang="de-AT" sz="2100" dirty="0" err="1" smtClean="0"/>
              <a:t>of</a:t>
            </a:r>
            <a:r>
              <a:rPr lang="de-AT" sz="2100" dirty="0" smtClean="0"/>
              <a:t> a </a:t>
            </a:r>
            <a:r>
              <a:rPr lang="de-AT" sz="2100" dirty="0" err="1" smtClean="0"/>
              <a:t>subject</a:t>
            </a:r>
            <a:r>
              <a:rPr lang="de-AT" sz="2100" dirty="0" smtClean="0"/>
              <a:t>, </a:t>
            </a:r>
            <a:r>
              <a:rPr lang="de-AT" sz="2100" dirty="0" err="1" smtClean="0"/>
              <a:t>the</a:t>
            </a:r>
            <a:r>
              <a:rPr lang="de-AT" sz="2100" dirty="0" smtClean="0"/>
              <a:t> </a:t>
            </a:r>
            <a:r>
              <a:rPr lang="de-AT" sz="2100" dirty="0" err="1" smtClean="0"/>
              <a:t>particular</a:t>
            </a:r>
            <a:r>
              <a:rPr lang="de-AT" sz="2100" dirty="0" smtClean="0"/>
              <a:t> </a:t>
            </a:r>
            <a:r>
              <a:rPr lang="de-AT" sz="2100" dirty="0" err="1" smtClean="0"/>
              <a:t>way</a:t>
            </a:r>
            <a:r>
              <a:rPr lang="de-AT" sz="2100" dirty="0" smtClean="0"/>
              <a:t> </a:t>
            </a:r>
            <a:r>
              <a:rPr lang="de-AT" sz="2100" dirty="0" err="1" smtClean="0"/>
              <a:t>of</a:t>
            </a:r>
            <a:r>
              <a:rPr lang="de-AT" sz="2100" dirty="0" smtClean="0"/>
              <a:t> </a:t>
            </a:r>
            <a:r>
              <a:rPr lang="de-AT" sz="2100" dirty="0" err="1" smtClean="0"/>
              <a:t>thinking</a:t>
            </a:r>
            <a:r>
              <a:rPr lang="de-AT" sz="2100" dirty="0" smtClean="0"/>
              <a:t>.</a:t>
            </a:r>
          </a:p>
          <a:p>
            <a:r>
              <a:rPr lang="de-AT" sz="2100" dirty="0" smtClean="0"/>
              <a:t>CLIL </a:t>
            </a:r>
            <a:r>
              <a:rPr lang="de-AT" sz="2100" dirty="0" err="1" smtClean="0"/>
              <a:t>learners</a:t>
            </a:r>
            <a:r>
              <a:rPr lang="de-AT" sz="2100" dirty="0" smtClean="0"/>
              <a:t> </a:t>
            </a:r>
            <a:r>
              <a:rPr lang="de-AT" sz="2100" dirty="0" err="1" smtClean="0"/>
              <a:t>are</a:t>
            </a:r>
            <a:r>
              <a:rPr lang="de-AT" sz="2100" dirty="0" smtClean="0"/>
              <a:t> </a:t>
            </a:r>
            <a:r>
              <a:rPr lang="de-AT" sz="2100" dirty="0" err="1" smtClean="0"/>
              <a:t>prepared</a:t>
            </a:r>
            <a:r>
              <a:rPr lang="de-AT" sz="2100" dirty="0" smtClean="0"/>
              <a:t>  </a:t>
            </a:r>
            <a:r>
              <a:rPr lang="de-AT" sz="2100" dirty="0" err="1" smtClean="0"/>
              <a:t>for</a:t>
            </a:r>
            <a:r>
              <a:rPr lang="de-AT" sz="2100" dirty="0" smtClean="0"/>
              <a:t> </a:t>
            </a:r>
            <a:r>
              <a:rPr lang="de-AT" sz="2100" dirty="0" err="1" smtClean="0"/>
              <a:t>studying</a:t>
            </a:r>
            <a:r>
              <a:rPr lang="de-AT" sz="2100" dirty="0" smtClean="0"/>
              <a:t> in </a:t>
            </a:r>
            <a:r>
              <a:rPr lang="de-AT" sz="2100" dirty="0" err="1" smtClean="0"/>
              <a:t>another</a:t>
            </a:r>
            <a:r>
              <a:rPr lang="de-AT" sz="2100" dirty="0" smtClean="0"/>
              <a:t> </a:t>
            </a:r>
            <a:r>
              <a:rPr lang="de-AT" sz="2100" dirty="0" err="1" smtClean="0"/>
              <a:t>language</a:t>
            </a:r>
            <a:r>
              <a:rPr lang="de-AT" sz="2100" dirty="0" smtClean="0"/>
              <a:t>.</a:t>
            </a:r>
          </a:p>
          <a:p>
            <a:r>
              <a:rPr lang="de-AT" sz="2100" dirty="0" smtClean="0"/>
              <a:t>CLIL </a:t>
            </a:r>
            <a:r>
              <a:rPr lang="de-AT" sz="2100" dirty="0" err="1" smtClean="0"/>
              <a:t>learners</a:t>
            </a:r>
            <a:r>
              <a:rPr lang="de-AT" sz="2100" dirty="0" smtClean="0"/>
              <a:t> </a:t>
            </a:r>
            <a:r>
              <a:rPr lang="de-AT" sz="2100" dirty="0" err="1" smtClean="0"/>
              <a:t>learn</a:t>
            </a:r>
            <a:r>
              <a:rPr lang="de-AT" sz="2100" dirty="0" smtClean="0"/>
              <a:t> in different ways.</a:t>
            </a:r>
            <a:r>
              <a:rPr lang="de-AT" sz="2100" baseline="30000" dirty="0" smtClean="0"/>
              <a:t>3</a:t>
            </a:r>
            <a:endParaRPr lang="de-AT" sz="2100" dirty="0" smtClean="0"/>
          </a:p>
          <a:p>
            <a:pPr marL="0" indent="0">
              <a:buNone/>
            </a:pPr>
            <a:endParaRPr lang="de-AT" sz="2100" dirty="0" smtClean="0"/>
          </a:p>
        </p:txBody>
      </p:sp>
      <p:pic>
        <p:nvPicPr>
          <p:cNvPr id="3074" name="Picture 2" descr="C:\Users\Stuhlpfarrer\Desktop\FD Tag oct 6 15\beenfi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7249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5536" y="6021288"/>
            <a:ext cx="7920880" cy="700187"/>
          </a:xfrm>
        </p:spPr>
        <p:txBody>
          <a:bodyPr/>
          <a:lstStyle/>
          <a:p>
            <a:r>
              <a:rPr lang="de-AT" dirty="0" smtClean="0"/>
              <a:t> 2</a:t>
            </a:r>
            <a:r>
              <a:rPr lang="de-AT" sz="800" dirty="0" smtClean="0"/>
              <a:t>http</a:t>
            </a:r>
            <a:r>
              <a:rPr lang="de-AT" sz="800" dirty="0"/>
              <a:t>://www.google.com/imgres?imgurl=http://content.presentermedia.com/files/clipart/00002000/2631/cost_benefit_risk_red_dice_md_wm.jpg&amp;imgrefurl=http://www.presentermedia.com/index.php?target%3Dcloseup%26maincat%3Dclipart%26id%3D2631&amp;h=400&amp;w=400&amp;tbnid=ekW9MMVcwLnDkM:&amp;</a:t>
            </a:r>
            <a:r>
              <a:rPr lang="de-AT" sz="800" dirty="0" smtClean="0"/>
              <a:t>docid=DOEB1K8vN1OUSM&amp;ei=8ijvVezbAsL_UJL2tsAN&amp;tbm=isch&amp;ved=0CB4QMygCMAJqFQoTCOycndSI6McCFcI_FAodErsN2A</a:t>
            </a:r>
          </a:p>
          <a:p>
            <a:pPr algn="l"/>
            <a:r>
              <a:rPr lang="de-AT" sz="1100" dirty="0"/>
              <a:t>3 </a:t>
            </a:r>
            <a:r>
              <a:rPr lang="de-AT" sz="800" dirty="0" err="1"/>
              <a:t>Dale,L</a:t>
            </a:r>
            <a:r>
              <a:rPr lang="de-AT" sz="800" dirty="0"/>
              <a:t>.(2012).</a:t>
            </a:r>
            <a:r>
              <a:rPr lang="de-AT" sz="800" i="1" dirty="0" err="1"/>
              <a:t>Clil</a:t>
            </a:r>
            <a:r>
              <a:rPr lang="de-AT" sz="800" i="1" dirty="0"/>
              <a:t> </a:t>
            </a:r>
            <a:r>
              <a:rPr lang="de-AT" sz="800" i="1" dirty="0" err="1"/>
              <a:t>Activities</a:t>
            </a:r>
            <a:r>
              <a:rPr lang="de-AT" sz="800" i="1" dirty="0"/>
              <a:t> </a:t>
            </a:r>
            <a:r>
              <a:rPr lang="de-AT" sz="800" i="1" dirty="0" err="1"/>
              <a:t>With</a:t>
            </a:r>
            <a:r>
              <a:rPr lang="de-AT" sz="800" i="1" dirty="0"/>
              <a:t> </a:t>
            </a:r>
            <a:r>
              <a:rPr lang="de-AT" sz="800" i="1" dirty="0" err="1"/>
              <a:t>Cd-Rom</a:t>
            </a:r>
            <a:r>
              <a:rPr lang="de-AT" sz="800" dirty="0"/>
              <a:t>: A </a:t>
            </a:r>
            <a:r>
              <a:rPr lang="de-AT" sz="800" dirty="0" err="1"/>
              <a:t>Resource</a:t>
            </a:r>
            <a:r>
              <a:rPr lang="de-AT" sz="800" dirty="0"/>
              <a:t> </a:t>
            </a:r>
            <a:r>
              <a:rPr lang="de-AT" sz="800" dirty="0" err="1"/>
              <a:t>for</a:t>
            </a:r>
            <a:r>
              <a:rPr lang="de-AT" sz="800" dirty="0"/>
              <a:t> </a:t>
            </a:r>
            <a:r>
              <a:rPr lang="de-AT" sz="800" dirty="0" err="1"/>
              <a:t>Subject</a:t>
            </a:r>
            <a:r>
              <a:rPr lang="de-AT" sz="800" dirty="0"/>
              <a:t> </a:t>
            </a:r>
            <a:r>
              <a:rPr lang="de-AT" sz="800" dirty="0" err="1"/>
              <a:t>and</a:t>
            </a:r>
            <a:r>
              <a:rPr lang="de-AT" sz="800" dirty="0"/>
              <a:t> Language </a:t>
            </a:r>
            <a:r>
              <a:rPr lang="de-AT" sz="800" dirty="0" err="1"/>
              <a:t>Teachers.New</a:t>
            </a:r>
            <a:r>
              <a:rPr lang="de-AT" sz="800" dirty="0"/>
              <a:t> </a:t>
            </a:r>
            <a:r>
              <a:rPr lang="de-AT" sz="800" dirty="0" err="1"/>
              <a:t>York:CUP</a:t>
            </a:r>
            <a:endParaRPr lang="de-AT" sz="800" dirty="0"/>
          </a:p>
          <a:p>
            <a:endParaRPr lang="de-AT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70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e-AT" dirty="0" err="1" smtClean="0"/>
              <a:t>Activating</a:t>
            </a:r>
            <a:r>
              <a:rPr lang="de-AT" dirty="0" smtClean="0"/>
              <a:t> Prior Knowledge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600" dirty="0" smtClean="0"/>
              <a:t>e.g.</a:t>
            </a:r>
            <a:endParaRPr lang="de-AT" sz="1600" dirty="0"/>
          </a:p>
          <a:p>
            <a:endParaRPr lang="de-AT" sz="1600" dirty="0" smtClean="0"/>
          </a:p>
          <a:p>
            <a:r>
              <a:rPr lang="de-AT" sz="1600" dirty="0" err="1" smtClean="0"/>
              <a:t>visuals</a:t>
            </a:r>
            <a:endParaRPr lang="de-AT" sz="1600" dirty="0"/>
          </a:p>
          <a:p>
            <a:endParaRPr lang="de-AT" sz="1600" dirty="0" smtClean="0"/>
          </a:p>
          <a:p>
            <a:pPr marL="0" indent="0">
              <a:buNone/>
            </a:pPr>
            <a:r>
              <a:rPr lang="de-AT" sz="1600" dirty="0" smtClean="0"/>
              <a:t>                                                            </a:t>
            </a:r>
            <a:r>
              <a:rPr lang="de-AT" sz="1600" baseline="30000" dirty="0" smtClean="0"/>
              <a:t>4</a:t>
            </a:r>
            <a:endParaRPr lang="de-AT" sz="1600" dirty="0"/>
          </a:p>
          <a:p>
            <a:r>
              <a:rPr lang="de-AT" sz="1600" dirty="0" smtClean="0"/>
              <a:t> </a:t>
            </a:r>
            <a:r>
              <a:rPr lang="de-AT" sz="1600" dirty="0" err="1" smtClean="0"/>
              <a:t>hands</a:t>
            </a:r>
            <a:r>
              <a:rPr lang="de-AT" sz="1600" dirty="0" smtClean="0"/>
              <a:t>-on </a:t>
            </a:r>
            <a:r>
              <a:rPr lang="de-AT" sz="1600" dirty="0" err="1" smtClean="0"/>
              <a:t>activities</a:t>
            </a:r>
            <a:endParaRPr lang="de-AT" sz="1600" dirty="0"/>
          </a:p>
          <a:p>
            <a:endParaRPr lang="de-AT" sz="1600" dirty="0" smtClean="0"/>
          </a:p>
          <a:p>
            <a:r>
              <a:rPr lang="de-AT" sz="1600" dirty="0" smtClean="0"/>
              <a:t>                                                                        </a:t>
            </a:r>
            <a:r>
              <a:rPr lang="de-AT" sz="1600" baseline="30000" dirty="0" smtClean="0"/>
              <a:t>5</a:t>
            </a:r>
            <a:endParaRPr lang="de-AT" sz="1600" dirty="0"/>
          </a:p>
          <a:p>
            <a:r>
              <a:rPr lang="de-AT" sz="1600" dirty="0" smtClean="0"/>
              <a:t> </a:t>
            </a:r>
            <a:r>
              <a:rPr lang="de-AT" sz="1600" dirty="0" err="1" smtClean="0"/>
              <a:t>graphic</a:t>
            </a:r>
            <a:r>
              <a:rPr lang="de-AT" sz="1600" dirty="0" smtClean="0"/>
              <a:t> </a:t>
            </a:r>
            <a:r>
              <a:rPr lang="de-AT" sz="1600" dirty="0" err="1" smtClean="0"/>
              <a:t>organisers</a:t>
            </a:r>
            <a:endParaRPr lang="de-AT" sz="1600" dirty="0" smtClean="0"/>
          </a:p>
          <a:p>
            <a:endParaRPr lang="de-AT" sz="1600" dirty="0" smtClean="0"/>
          </a:p>
          <a:p>
            <a:pPr marL="0" indent="0">
              <a:buNone/>
            </a:pPr>
            <a:r>
              <a:rPr lang="de-AT" sz="1600" dirty="0" smtClean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de-AT" sz="1600" dirty="0" smtClean="0"/>
              <a:t>                                                                                                      </a:t>
            </a:r>
            <a:r>
              <a:rPr lang="de-AT" sz="1600" baseline="30000" dirty="0" smtClean="0"/>
              <a:t>6          6                                                          7</a:t>
            </a:r>
            <a:endParaRPr lang="de-AT" sz="1600" dirty="0"/>
          </a:p>
          <a:p>
            <a:r>
              <a:rPr lang="de-AT" sz="1600" dirty="0" err="1" smtClean="0"/>
              <a:t>Talking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/>
              <a:t>each</a:t>
            </a:r>
            <a:r>
              <a:rPr lang="de-AT" sz="1600" dirty="0" smtClean="0"/>
              <a:t> </a:t>
            </a:r>
            <a:r>
              <a:rPr lang="de-AT" sz="1600" dirty="0" err="1" smtClean="0"/>
              <a:t>other</a:t>
            </a:r>
            <a:r>
              <a:rPr lang="de-AT" sz="1600" dirty="0" smtClean="0"/>
              <a:t> </a:t>
            </a:r>
            <a:r>
              <a:rPr lang="de-AT" sz="1600" dirty="0" err="1" smtClean="0"/>
              <a:t>about</a:t>
            </a:r>
            <a:r>
              <a:rPr lang="de-AT" sz="1600" dirty="0" smtClean="0"/>
              <a:t> </a:t>
            </a:r>
            <a:r>
              <a:rPr lang="de-AT" sz="1600" dirty="0" err="1" smtClean="0"/>
              <a:t>what</a:t>
            </a:r>
            <a:r>
              <a:rPr lang="de-AT" sz="1600" dirty="0" smtClean="0"/>
              <a:t> </a:t>
            </a:r>
            <a:r>
              <a:rPr lang="de-AT" sz="1600" dirty="0" err="1" smtClean="0"/>
              <a:t>learners</a:t>
            </a:r>
            <a:r>
              <a:rPr lang="de-AT" sz="1600" dirty="0" smtClean="0"/>
              <a:t> </a:t>
            </a:r>
            <a:r>
              <a:rPr lang="de-AT" sz="1600" dirty="0" err="1" smtClean="0"/>
              <a:t>know</a:t>
            </a:r>
            <a:r>
              <a:rPr lang="de-AT" sz="1600" dirty="0" smtClean="0"/>
              <a:t> </a:t>
            </a:r>
            <a:r>
              <a:rPr lang="de-AT" sz="1600" dirty="0" err="1" smtClean="0"/>
              <a:t>about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topic</a:t>
            </a:r>
            <a:r>
              <a:rPr lang="de-AT" sz="1600" dirty="0" smtClean="0"/>
              <a:t>.</a:t>
            </a:r>
            <a:endParaRPr lang="de-AT" sz="1600" dirty="0"/>
          </a:p>
        </p:txBody>
      </p:sp>
      <p:pic>
        <p:nvPicPr>
          <p:cNvPr id="2050" name="Picture 2" descr="C:\Users\Stuhlpfarrer\Desktop\FD Tag oct 6 15\CLIL 4 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92223"/>
            <a:ext cx="1664742" cy="11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uhlpfarrer\Desktop\Neue Dateien\Projekt Anita\Chemistry CLIL Baschinger SS 15-HTL Ortwein\IMG_2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1512168" cy="9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uhlpfarrer\Desktop\FD Tag oct 6 15\graphic organiz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90491"/>
            <a:ext cx="1190133" cy="14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uhlpfarrer\Desktop\FD Tag oct 6 15\talking to each oth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496944" cy="365125"/>
          </a:xfrm>
        </p:spPr>
        <p:txBody>
          <a:bodyPr/>
          <a:lstStyle/>
          <a:p>
            <a:pPr algn="l"/>
            <a:r>
              <a:rPr lang="de-AT" sz="800" baseline="30000" dirty="0"/>
              <a:t>4 http://www.google.com/imgres?imgurl=http://sciencemaths-clil.eu/wp-content/uploads/2010/08/4Cs.png&amp;imgrefurl=http://sciencemaths-clil.eu/?page_id%3D485&amp;h=744&amp;w=1052&amp;tbnid=WOnsHz9kEtSYRM:&amp;</a:t>
            </a:r>
            <a:r>
              <a:rPr lang="de-AT" sz="800" baseline="30000" dirty="0" smtClean="0"/>
              <a:t>docid=o8x8URPvVUiYOM&amp;ei=ISvvVfzkHofXU9q7r9gE&amp;tbm=isch&amp;ved=0CCQQMygIMAhqFQoTCLz5_96K6McCFYfrFAod2t0LSw</a:t>
            </a:r>
          </a:p>
          <a:p>
            <a:pPr algn="just"/>
            <a:r>
              <a:rPr lang="de-AT" sz="800" baseline="30000" dirty="0" smtClean="0"/>
              <a:t>5CLIL Chemistry </a:t>
            </a:r>
            <a:r>
              <a:rPr lang="de-AT" sz="800" baseline="30000" dirty="0" err="1" smtClean="0"/>
              <a:t>lesson</a:t>
            </a:r>
            <a:r>
              <a:rPr lang="de-AT" sz="800" baseline="30000" dirty="0" smtClean="0"/>
              <a:t> </a:t>
            </a:r>
            <a:r>
              <a:rPr lang="de-AT" sz="800" baseline="30000" dirty="0" err="1" smtClean="0"/>
              <a:t>with</a:t>
            </a:r>
            <a:r>
              <a:rPr lang="de-AT" sz="800" baseline="30000" dirty="0" smtClean="0"/>
              <a:t> </a:t>
            </a:r>
            <a:r>
              <a:rPr lang="de-AT" sz="800" baseline="30000" dirty="0" err="1" smtClean="0"/>
              <a:t>Ph</a:t>
            </a:r>
            <a:r>
              <a:rPr lang="de-AT" sz="800" baseline="30000" dirty="0" smtClean="0"/>
              <a:t>. </a:t>
            </a:r>
            <a:r>
              <a:rPr lang="de-AT" sz="800" baseline="30000" dirty="0" err="1" smtClean="0"/>
              <a:t>Baschinger</a:t>
            </a:r>
            <a:r>
              <a:rPr lang="de-AT" sz="800" baseline="30000" dirty="0" smtClean="0"/>
              <a:t> at HTL Ortwein, June 2015.</a:t>
            </a:r>
          </a:p>
          <a:p>
            <a:pPr algn="l"/>
            <a:r>
              <a:rPr lang="de-AT" sz="800" baseline="30000" dirty="0"/>
              <a:t>6 http://www.google.com/imgres?imgurl=http://fcit.usf.edu/fcat10r/images/references/42330g3.GIF&amp;imgrefurl=http://fcit.usf.edu/fcat10r/home/references/additional-reading-strategies/graphic-organizers.html&amp;h=363&amp;w=300&amp;tbnid=sjDgHgzfhzbYxM:&amp;</a:t>
            </a:r>
            <a:r>
              <a:rPr lang="de-AT" sz="800" baseline="30000" dirty="0" smtClean="0"/>
              <a:t>docid=RrKNZjZPe-eHfM&amp;ei=ZyvvVZ2TFcPaUdHxhrAE&amp;tbm=isch&amp;ved=0CFkQMyg1MDVqFQoTCN3ipoCL6McCFUNtFAod0bgBRg</a:t>
            </a:r>
          </a:p>
          <a:p>
            <a:pPr algn="l"/>
            <a:r>
              <a:rPr lang="de-AT" sz="800" baseline="30000" dirty="0"/>
              <a:t>7 http://www.google.com/imgres?imgurl=http://www.superoffice.com/globalassets/global/com-files/content-element-images/two-guys-talking-to-each-other-lets-meet.png&amp;imgrefurl=http://www.superoffice.com/contact/&amp;h=141&amp;w=146&amp;tbnid=iQvFNPRnEparzM:&amp;docid=ZDS-6kI7Ex-K-M&amp;ei=uSvvVaT0BoO0UfvVk_gG&amp;tbm=isch&amp;ved=0CGAQMyg8MDxqFQoTCOS0paeL6McCFQNaFAod--oEbw</a:t>
            </a:r>
            <a:endParaRPr lang="de-AT" sz="800" baseline="30000" dirty="0" smtClean="0"/>
          </a:p>
          <a:p>
            <a:pPr algn="just"/>
            <a:endParaRPr lang="de-AT" sz="800" baseline="30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88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sz="4000" dirty="0" err="1" smtClean="0">
                <a:solidFill>
                  <a:schemeClr val="bg1"/>
                </a:solidFill>
              </a:rPr>
              <a:t>Guiding</a:t>
            </a:r>
            <a:r>
              <a:rPr lang="de-AT" sz="4000" dirty="0" smtClean="0">
                <a:solidFill>
                  <a:schemeClr val="bg1"/>
                </a:solidFill>
              </a:rPr>
              <a:t> Understanding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36724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600" dirty="0"/>
              <a:t>e.g</a:t>
            </a:r>
            <a:r>
              <a:rPr lang="de-AT" sz="1600" dirty="0" smtClean="0"/>
              <a:t>.</a:t>
            </a:r>
          </a:p>
          <a:p>
            <a:r>
              <a:rPr lang="de-AT" sz="1600" dirty="0" smtClean="0"/>
              <a:t>Multimodal</a:t>
            </a:r>
            <a:r>
              <a:rPr lang="de-AT" dirty="0" smtClean="0"/>
              <a:t> </a:t>
            </a:r>
            <a:r>
              <a:rPr lang="de-AT" sz="1600" dirty="0" smtClean="0"/>
              <a:t>Input </a:t>
            </a:r>
          </a:p>
          <a:p>
            <a:pPr marL="0" indent="0">
              <a:buNone/>
            </a:pPr>
            <a:r>
              <a:rPr lang="de-AT" sz="1600" dirty="0" smtClean="0"/>
              <a:t>                                                 </a:t>
            </a:r>
            <a:r>
              <a:rPr lang="de-AT" sz="800" baseline="30000" dirty="0" smtClean="0"/>
              <a:t>11</a:t>
            </a:r>
          </a:p>
          <a:p>
            <a:r>
              <a:rPr lang="de-AT" sz="1600" dirty="0"/>
              <a:t>D</a:t>
            </a:r>
            <a:r>
              <a:rPr lang="de-AT" sz="1600" dirty="0" smtClean="0"/>
              <a:t>ifferent </a:t>
            </a:r>
            <a:r>
              <a:rPr lang="de-AT" sz="1600" dirty="0" err="1" smtClean="0"/>
              <a:t>kinds</a:t>
            </a:r>
            <a:r>
              <a:rPr lang="de-AT" sz="1600" dirty="0" smtClean="0"/>
              <a:t> </a:t>
            </a:r>
            <a:r>
              <a:rPr lang="de-AT" sz="1600" dirty="0" err="1" smtClean="0"/>
              <a:t>of</a:t>
            </a:r>
            <a:r>
              <a:rPr lang="de-AT" sz="1600" dirty="0" smtClean="0"/>
              <a:t> </a:t>
            </a:r>
            <a:r>
              <a:rPr lang="de-AT" sz="1600" dirty="0" err="1" smtClean="0"/>
              <a:t>questions</a:t>
            </a:r>
            <a:r>
              <a:rPr lang="de-AT" sz="1600" dirty="0" smtClean="0"/>
              <a:t> ( LOTS </a:t>
            </a:r>
            <a:r>
              <a:rPr lang="de-AT" sz="1600" dirty="0" err="1" smtClean="0"/>
              <a:t>and</a:t>
            </a:r>
            <a:r>
              <a:rPr lang="de-AT" sz="1600" dirty="0" smtClean="0"/>
              <a:t> HOTS: </a:t>
            </a:r>
            <a:r>
              <a:rPr lang="de-AT" sz="1600" dirty="0" err="1" smtClean="0"/>
              <a:t>lower</a:t>
            </a:r>
            <a:r>
              <a:rPr lang="de-AT" sz="1600" dirty="0" smtClean="0"/>
              <a:t> </a:t>
            </a:r>
            <a:r>
              <a:rPr lang="de-AT" sz="1600" dirty="0" err="1" smtClean="0"/>
              <a:t>order</a:t>
            </a:r>
            <a:r>
              <a:rPr lang="de-AT" sz="1600" dirty="0" smtClean="0"/>
              <a:t> </a:t>
            </a:r>
            <a:r>
              <a:rPr lang="de-AT" sz="1600" dirty="0" err="1" smtClean="0"/>
              <a:t>thinking</a:t>
            </a:r>
            <a:r>
              <a:rPr lang="de-AT" sz="1600" dirty="0" smtClean="0"/>
              <a:t> </a:t>
            </a:r>
            <a:r>
              <a:rPr lang="de-AT" sz="1600" dirty="0" err="1" smtClean="0"/>
              <a:t>skills-higher</a:t>
            </a:r>
            <a:r>
              <a:rPr lang="de-AT" sz="1600" dirty="0" smtClean="0"/>
              <a:t> </a:t>
            </a:r>
            <a:r>
              <a:rPr lang="de-AT" sz="1600" dirty="0" err="1" smtClean="0"/>
              <a:t>order</a:t>
            </a:r>
            <a:r>
              <a:rPr lang="de-AT" sz="1600" dirty="0" smtClean="0"/>
              <a:t> </a:t>
            </a:r>
            <a:r>
              <a:rPr lang="de-AT" sz="1600" dirty="0" err="1" smtClean="0"/>
              <a:t>thinking</a:t>
            </a:r>
            <a:r>
              <a:rPr lang="de-AT" sz="1600" dirty="0" smtClean="0"/>
              <a:t> </a:t>
            </a:r>
            <a:r>
              <a:rPr lang="de-AT" sz="1600" dirty="0" err="1" smtClean="0"/>
              <a:t>skills</a:t>
            </a:r>
            <a:r>
              <a:rPr lang="de-AT" sz="1600" dirty="0" smtClean="0"/>
              <a:t>) </a:t>
            </a:r>
          </a:p>
          <a:p>
            <a:endParaRPr lang="de-AT" sz="1600" dirty="0" smtClean="0"/>
          </a:p>
          <a:p>
            <a:endParaRPr lang="de-AT" sz="1600" dirty="0"/>
          </a:p>
          <a:p>
            <a:pPr marL="0" indent="0">
              <a:buNone/>
            </a:pPr>
            <a:r>
              <a:rPr lang="de-AT" sz="1600" dirty="0" smtClean="0"/>
              <a:t>                                                                                                                    </a:t>
            </a:r>
            <a:r>
              <a:rPr lang="de-AT" sz="800" baseline="30000" dirty="0" smtClean="0"/>
              <a:t>12</a:t>
            </a:r>
            <a:endParaRPr lang="de-AT" sz="1600" dirty="0" smtClean="0"/>
          </a:p>
          <a:p>
            <a:r>
              <a:rPr lang="de-AT" sz="1600" dirty="0" err="1" smtClean="0"/>
              <a:t>Interacting</a:t>
            </a:r>
            <a:r>
              <a:rPr lang="de-AT" sz="1600" dirty="0" smtClean="0"/>
              <a:t> in pair </a:t>
            </a:r>
            <a:r>
              <a:rPr lang="de-AT" sz="1600" dirty="0" err="1" smtClean="0"/>
              <a:t>and</a:t>
            </a:r>
            <a:r>
              <a:rPr lang="de-AT" sz="1600" dirty="0" smtClean="0"/>
              <a:t> </a:t>
            </a:r>
            <a:r>
              <a:rPr lang="de-AT" sz="1600" dirty="0" err="1" smtClean="0"/>
              <a:t>group</a:t>
            </a:r>
            <a:r>
              <a:rPr lang="de-AT" sz="1600" dirty="0" smtClean="0"/>
              <a:t> </a:t>
            </a:r>
            <a:r>
              <a:rPr lang="de-AT" sz="1600" dirty="0" err="1" smtClean="0"/>
              <a:t>work</a:t>
            </a:r>
            <a:r>
              <a:rPr lang="de-AT" sz="1600" dirty="0" smtClean="0"/>
              <a:t>.</a:t>
            </a:r>
          </a:p>
          <a:p>
            <a:r>
              <a:rPr lang="de-AT" sz="1600" dirty="0" err="1"/>
              <a:t>G</a:t>
            </a:r>
            <a:r>
              <a:rPr lang="de-AT" sz="1600" dirty="0" err="1" smtClean="0"/>
              <a:t>raphic</a:t>
            </a:r>
            <a:r>
              <a:rPr lang="de-AT" sz="1600" dirty="0" smtClean="0"/>
              <a:t> </a:t>
            </a:r>
            <a:r>
              <a:rPr lang="de-AT" sz="1600" dirty="0" err="1" smtClean="0"/>
              <a:t>organizers</a:t>
            </a:r>
            <a:r>
              <a:rPr lang="de-AT" sz="1600" dirty="0" smtClean="0"/>
              <a:t>  </a:t>
            </a:r>
            <a:r>
              <a:rPr lang="de-AT" sz="1600" dirty="0" err="1" smtClean="0"/>
              <a:t>or</a:t>
            </a:r>
            <a:r>
              <a:rPr lang="de-AT" sz="1600" dirty="0" smtClean="0"/>
              <a:t> </a:t>
            </a:r>
            <a:r>
              <a:rPr lang="de-AT" sz="1600" dirty="0" err="1" smtClean="0"/>
              <a:t>other</a:t>
            </a:r>
            <a:r>
              <a:rPr lang="de-AT" sz="1600" dirty="0" smtClean="0"/>
              <a:t> </a:t>
            </a:r>
            <a:r>
              <a:rPr lang="de-AT" sz="1600" dirty="0" err="1" smtClean="0"/>
              <a:t>forms</a:t>
            </a:r>
            <a:r>
              <a:rPr lang="de-AT" sz="1600" dirty="0" smtClean="0"/>
              <a:t> </a:t>
            </a:r>
            <a:r>
              <a:rPr lang="de-AT" sz="1600" dirty="0" err="1" smtClean="0"/>
              <a:t>of</a:t>
            </a:r>
            <a:r>
              <a:rPr lang="de-AT" sz="1600" dirty="0" smtClean="0"/>
              <a:t> </a:t>
            </a:r>
            <a:r>
              <a:rPr lang="de-AT" sz="1600" dirty="0" err="1" smtClean="0"/>
              <a:t>support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/>
              <a:t>help</a:t>
            </a:r>
            <a:r>
              <a:rPr lang="de-AT" sz="1600" dirty="0" smtClean="0"/>
              <a:t> </a:t>
            </a:r>
            <a:r>
              <a:rPr lang="de-AT" sz="1600" dirty="0" err="1" smtClean="0"/>
              <a:t>understand</a:t>
            </a:r>
            <a:r>
              <a:rPr lang="de-AT" sz="1600" dirty="0" smtClean="0"/>
              <a:t> </a:t>
            </a:r>
            <a:r>
              <a:rPr lang="de-AT" sz="1600" dirty="0" err="1" smtClean="0"/>
              <a:t>input</a:t>
            </a:r>
            <a:r>
              <a:rPr lang="de-AT" sz="1600" dirty="0" smtClean="0"/>
              <a:t>.</a:t>
            </a:r>
          </a:p>
          <a:p>
            <a:r>
              <a:rPr lang="de-AT" sz="1600" dirty="0" err="1" smtClean="0"/>
              <a:t>Number</a:t>
            </a:r>
            <a:r>
              <a:rPr lang="de-AT" sz="1600" dirty="0" smtClean="0"/>
              <a:t> </a:t>
            </a:r>
            <a:r>
              <a:rPr lang="de-AT" sz="1600" dirty="0" err="1" smtClean="0"/>
              <a:t>of</a:t>
            </a:r>
            <a:r>
              <a:rPr lang="de-AT" sz="1600" dirty="0" smtClean="0"/>
              <a:t> </a:t>
            </a:r>
            <a:r>
              <a:rPr lang="de-AT" sz="1600" dirty="0" err="1" smtClean="0"/>
              <a:t>strategies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/>
              <a:t>help</a:t>
            </a:r>
            <a:r>
              <a:rPr lang="de-AT" sz="1600" dirty="0" smtClean="0"/>
              <a:t> </a:t>
            </a:r>
            <a:r>
              <a:rPr lang="de-AT" sz="1600" dirty="0" err="1" smtClean="0"/>
              <a:t>with</a:t>
            </a:r>
            <a:r>
              <a:rPr lang="de-AT" sz="1600" dirty="0" smtClean="0"/>
              <a:t> </a:t>
            </a:r>
            <a:r>
              <a:rPr lang="de-AT" sz="1600" dirty="0" err="1" smtClean="0"/>
              <a:t>skills</a:t>
            </a:r>
            <a:r>
              <a:rPr lang="de-AT" sz="1600" dirty="0" smtClean="0"/>
              <a:t> </a:t>
            </a:r>
            <a:r>
              <a:rPr lang="de-AT" sz="1600" dirty="0" err="1" smtClean="0"/>
              <a:t>development</a:t>
            </a:r>
            <a:r>
              <a:rPr lang="de-AT" sz="1600" dirty="0" smtClean="0"/>
              <a:t>.</a:t>
            </a:r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/>
          </a:p>
        </p:txBody>
      </p:sp>
      <p:pic>
        <p:nvPicPr>
          <p:cNvPr id="1027" name="Picture 3" descr="C:\Users\Stuhlpfarrer\Desktop\FD Tag oct 6 15\scaff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6" y="304938"/>
            <a:ext cx="1825426" cy="10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5576" y="6021288"/>
            <a:ext cx="7632848" cy="700187"/>
          </a:xfrm>
        </p:spPr>
        <p:txBody>
          <a:bodyPr/>
          <a:lstStyle/>
          <a:p>
            <a:pPr algn="l"/>
            <a:r>
              <a:rPr lang="de-AT" sz="800" baseline="30000" dirty="0"/>
              <a:t>8 http://www.google.com/imgres?imgurl=http://informed.s3.amazonaws.com/informed/wp-content/uploads/2013/05/scaffolding2.png&amp;imgrefurl=http://www.opencolleges.edu.au/informed/teacher-resources/scaffolding-in-education-a-definitive-guide/&amp;h=535&amp;w=980&amp;tbnid=dxYY0rnysNpn7M:&amp;</a:t>
            </a:r>
            <a:r>
              <a:rPr lang="de-AT" sz="800" baseline="30000" dirty="0" smtClean="0"/>
              <a:t>docid=u4v-zI1DCfXA8M&amp;ei=QizvVdTsO5T-yQTO5rG4Ag&amp;tbm=isch&amp;ved=0CCgQMygMMAxqFQoTCNSVhOmL6McCFRR_kgodTnMMJw</a:t>
            </a:r>
          </a:p>
          <a:p>
            <a:pPr algn="l"/>
            <a:r>
              <a:rPr lang="de-AT" sz="800" baseline="30000" dirty="0"/>
              <a:t>9http://www.google.com/imgres?imgurl=http://students.mymrc.ca/pages/mhilt891/Blooms%252520Taxonomy.jpg&amp;imgrefurl=http://students.mymrc.ca/pages/mhilt891/webquests.html&amp;h=385&amp;w=445&amp;tbnid=bf9s5Joi0m1IVM:&amp;</a:t>
            </a:r>
            <a:r>
              <a:rPr lang="de-AT" sz="800" baseline="30000" dirty="0" smtClean="0"/>
              <a:t>docid=o57wi1MQwD3BOM&amp;ei=qizvVYmiEMv-Up6lh4AG&amp;tbm=isch&amp;ved=0CCcQMygkMCQ4ZGoVChMIiZ-kmozoxwIVS78UCh2e0gFg</a:t>
            </a:r>
          </a:p>
          <a:p>
            <a:pPr algn="l"/>
            <a:r>
              <a:rPr lang="de-AT" sz="800" baseline="30000" dirty="0" smtClean="0"/>
              <a:t>10</a:t>
            </a:r>
            <a:r>
              <a:rPr lang="de-AT" sz="800" dirty="0"/>
              <a:t> </a:t>
            </a:r>
            <a:r>
              <a:rPr lang="de-AT" sz="800" b="1" dirty="0" err="1"/>
              <a:t>Dale,L</a:t>
            </a:r>
            <a:r>
              <a:rPr lang="de-AT" sz="800" dirty="0"/>
              <a:t>.(2012).</a:t>
            </a:r>
            <a:r>
              <a:rPr lang="de-AT" sz="800" i="1" dirty="0" err="1"/>
              <a:t>Clil</a:t>
            </a:r>
            <a:r>
              <a:rPr lang="de-AT" sz="800" i="1" dirty="0"/>
              <a:t> </a:t>
            </a:r>
            <a:r>
              <a:rPr lang="de-AT" sz="800" i="1" dirty="0" err="1"/>
              <a:t>Activities</a:t>
            </a:r>
            <a:r>
              <a:rPr lang="de-AT" sz="800" i="1" dirty="0"/>
              <a:t> </a:t>
            </a:r>
            <a:r>
              <a:rPr lang="de-AT" sz="800" i="1" dirty="0" err="1"/>
              <a:t>With</a:t>
            </a:r>
            <a:r>
              <a:rPr lang="de-AT" sz="800" i="1" dirty="0"/>
              <a:t> </a:t>
            </a:r>
            <a:r>
              <a:rPr lang="de-AT" sz="800" i="1" dirty="0" err="1"/>
              <a:t>Cd-Rom</a:t>
            </a:r>
            <a:r>
              <a:rPr lang="de-AT" sz="800" dirty="0"/>
              <a:t>: A </a:t>
            </a:r>
            <a:r>
              <a:rPr lang="de-AT" sz="800" dirty="0" err="1"/>
              <a:t>Resource</a:t>
            </a:r>
            <a:r>
              <a:rPr lang="de-AT" sz="800" dirty="0"/>
              <a:t> </a:t>
            </a:r>
            <a:r>
              <a:rPr lang="de-AT" sz="800" dirty="0" err="1"/>
              <a:t>for</a:t>
            </a:r>
            <a:r>
              <a:rPr lang="de-AT" sz="800" dirty="0"/>
              <a:t> </a:t>
            </a:r>
            <a:r>
              <a:rPr lang="de-AT" sz="800" dirty="0" err="1"/>
              <a:t>Subject</a:t>
            </a:r>
            <a:r>
              <a:rPr lang="de-AT" sz="800" dirty="0"/>
              <a:t> </a:t>
            </a:r>
            <a:r>
              <a:rPr lang="de-AT" sz="800" dirty="0" err="1"/>
              <a:t>and</a:t>
            </a:r>
            <a:r>
              <a:rPr lang="de-AT" sz="800" dirty="0"/>
              <a:t> Language </a:t>
            </a:r>
            <a:r>
              <a:rPr lang="de-AT" sz="800" dirty="0" err="1"/>
              <a:t>Teachers.New</a:t>
            </a:r>
            <a:r>
              <a:rPr lang="de-AT" sz="800" dirty="0"/>
              <a:t> </a:t>
            </a:r>
            <a:r>
              <a:rPr lang="de-AT" sz="800" dirty="0" err="1" smtClean="0"/>
              <a:t>York:CUP</a:t>
            </a:r>
            <a:endParaRPr lang="de-AT" sz="800" dirty="0" smtClean="0"/>
          </a:p>
          <a:p>
            <a:pPr algn="l"/>
            <a:r>
              <a:rPr lang="de-AT" sz="800" baseline="30000" dirty="0"/>
              <a:t>11http://www.google.com/imgres?imgurl=http://image.slidesharecdn.com/input1-141014163935-conversion-gate01/95/input-and-sla-8-638.jpg%253Fcb%253D1413306715&amp;imgrefurl=http://www.slideshare.net/camayora/input-and-sla&amp;h=479&amp;w=638&amp;tbnid=Xy6zL1IQs88M3M:&amp;</a:t>
            </a:r>
            <a:r>
              <a:rPr lang="de-AT" sz="800" baseline="30000" dirty="0" smtClean="0"/>
              <a:t>docid=Zu1aeRHeZM9IhM&amp;ei=lS3vVcXOEYn3yQTUxZaACw&amp;tbm=isch&amp;ved=0CEQQMyggMCBqFQoTCIXtrIqN6McCFYl7kgod1KIFsA</a:t>
            </a:r>
          </a:p>
          <a:p>
            <a:pPr algn="l"/>
            <a:r>
              <a:rPr lang="de-AT" sz="800" baseline="30000" dirty="0"/>
              <a:t>12 http://www.google.com/imgres?imgurl=http://i.ytimg.com/vi/GvWZtiSfuo8/hqdefault.jpg&amp;imgrefurl=http://www.youtube.com/watch?v%3DGvWZtiSfuo8&amp;h=360&amp;w=480&amp;tbnid=iOaVkdeXL8nkKM:&amp;docid=AYE94MdU_IoGvM&amp;ei=jy7vVeuWBcb5yQTwpKbIBw&amp;tbm=isch&amp;ved=0CE8QMygrMCtqFQoTCKuau4GO6McCFcZ8kgodcJIJeQ</a:t>
            </a:r>
          </a:p>
          <a:p>
            <a:pPr algn="l"/>
            <a:endParaRPr lang="de-AT" sz="800" baseline="30000" dirty="0" smtClean="0"/>
          </a:p>
          <a:p>
            <a:pPr algn="l"/>
            <a:endParaRPr lang="de-AT" sz="800" baseline="30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4</a:t>
            </a:fld>
            <a:endParaRPr lang="de-AT"/>
          </a:p>
        </p:txBody>
      </p:sp>
      <p:pic>
        <p:nvPicPr>
          <p:cNvPr id="6" name="Picture 2" descr="Bildergebnis für instructional scaffo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04" y="188640"/>
            <a:ext cx="22418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8"/>
            <a:ext cx="1377503" cy="10317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73596"/>
            <a:ext cx="1790386" cy="134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de-AT" dirty="0" smtClean="0"/>
              <a:t>Focus on Language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41350"/>
            <a:ext cx="8291264" cy="44203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600" dirty="0" err="1" smtClean="0"/>
              <a:t>Variety</a:t>
            </a:r>
            <a:r>
              <a:rPr lang="de-AT" sz="1600" dirty="0" smtClean="0"/>
              <a:t> </a:t>
            </a:r>
            <a:r>
              <a:rPr lang="de-AT" sz="1600" dirty="0" err="1" smtClean="0"/>
              <a:t>of</a:t>
            </a:r>
            <a:r>
              <a:rPr lang="de-AT" sz="1600" dirty="0" smtClean="0"/>
              <a:t> </a:t>
            </a:r>
            <a:r>
              <a:rPr lang="de-AT" sz="1600" dirty="0" err="1" smtClean="0"/>
              <a:t>activities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/>
              <a:t>help</a:t>
            </a:r>
            <a:r>
              <a:rPr lang="de-AT" sz="1600" dirty="0" smtClean="0"/>
              <a:t> recycle </a:t>
            </a:r>
            <a:r>
              <a:rPr lang="de-AT" sz="1600" dirty="0" err="1" smtClean="0"/>
              <a:t>vocabulary</a:t>
            </a:r>
            <a:r>
              <a:rPr lang="de-AT" sz="1600" dirty="0" smtClean="0"/>
              <a:t>.</a:t>
            </a:r>
          </a:p>
          <a:p>
            <a:r>
              <a:rPr lang="de-AT" sz="1600" dirty="0" smtClean="0"/>
              <a:t>                                                                                                                                                  </a:t>
            </a:r>
            <a:r>
              <a:rPr lang="de-AT" sz="800" baseline="30000" dirty="0" smtClean="0"/>
              <a:t>13</a:t>
            </a:r>
            <a:endParaRPr lang="de-AT" sz="1600" dirty="0" smtClean="0"/>
          </a:p>
          <a:p>
            <a:endParaRPr lang="de-AT" sz="1600" dirty="0" smtClean="0"/>
          </a:p>
          <a:p>
            <a:endParaRPr lang="de-AT" sz="1600" dirty="0" smtClean="0"/>
          </a:p>
          <a:p>
            <a:r>
              <a:rPr lang="de-AT" sz="1600" dirty="0" err="1" smtClean="0"/>
              <a:t>Noticing</a:t>
            </a:r>
            <a:r>
              <a:rPr lang="de-AT" sz="1600" dirty="0" smtClean="0"/>
              <a:t> </a:t>
            </a:r>
            <a:r>
              <a:rPr lang="de-AT" sz="1600" dirty="0" err="1" smtClean="0"/>
              <a:t>how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language</a:t>
            </a:r>
            <a:r>
              <a:rPr lang="de-AT" sz="1600" dirty="0" smtClean="0"/>
              <a:t> </a:t>
            </a:r>
            <a:r>
              <a:rPr lang="de-AT" sz="1600" dirty="0" err="1" smtClean="0"/>
              <a:t>is</a:t>
            </a:r>
            <a:r>
              <a:rPr lang="de-AT" sz="1600" dirty="0" smtClean="0"/>
              <a:t> </a:t>
            </a:r>
            <a:r>
              <a:rPr lang="de-AT" sz="1600" dirty="0" err="1" smtClean="0"/>
              <a:t>used</a:t>
            </a:r>
            <a:r>
              <a:rPr lang="de-AT" sz="1600" dirty="0" smtClean="0"/>
              <a:t> in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subject</a:t>
            </a:r>
            <a:r>
              <a:rPr lang="de-AT" sz="1600" dirty="0" smtClean="0"/>
              <a:t>.</a:t>
            </a:r>
          </a:p>
          <a:p>
            <a:endParaRPr lang="de-AT" sz="1600" dirty="0"/>
          </a:p>
          <a:p>
            <a:endParaRPr lang="de-AT" sz="1600" dirty="0" smtClean="0"/>
          </a:p>
          <a:p>
            <a:r>
              <a:rPr lang="de-AT" sz="1600" dirty="0" smtClean="0"/>
              <a:t>                                                                                                                                                 </a:t>
            </a:r>
            <a:r>
              <a:rPr lang="de-AT" sz="800" baseline="30000" dirty="0" smtClean="0"/>
              <a:t>14</a:t>
            </a:r>
          </a:p>
          <a:p>
            <a:pPr marL="0" indent="0">
              <a:buNone/>
            </a:pPr>
            <a:r>
              <a:rPr lang="de-AT" sz="1600" dirty="0" err="1" smtClean="0"/>
              <a:t>Noticing</a:t>
            </a:r>
            <a:r>
              <a:rPr lang="de-AT" sz="1600" dirty="0" smtClean="0"/>
              <a:t> </a:t>
            </a:r>
            <a:r>
              <a:rPr lang="de-AT" sz="1600" dirty="0" err="1" smtClean="0"/>
              <a:t>similarities</a:t>
            </a:r>
            <a:r>
              <a:rPr lang="de-AT" sz="1600" dirty="0" smtClean="0"/>
              <a:t> </a:t>
            </a:r>
            <a:r>
              <a:rPr lang="de-AT" sz="1600" dirty="0" err="1" smtClean="0"/>
              <a:t>and</a:t>
            </a:r>
            <a:r>
              <a:rPr lang="de-AT" sz="1600" dirty="0" smtClean="0"/>
              <a:t> </a:t>
            </a:r>
            <a:r>
              <a:rPr lang="de-AT" sz="1600" dirty="0" err="1" smtClean="0"/>
              <a:t>differences</a:t>
            </a:r>
            <a:r>
              <a:rPr lang="de-AT" sz="1600" dirty="0" smtClean="0"/>
              <a:t> </a:t>
            </a:r>
            <a:r>
              <a:rPr lang="de-AT" sz="1600" dirty="0" err="1" smtClean="0"/>
              <a:t>between</a:t>
            </a:r>
            <a:r>
              <a:rPr lang="de-AT" sz="1600" dirty="0" smtClean="0"/>
              <a:t> English </a:t>
            </a:r>
            <a:r>
              <a:rPr lang="de-AT" sz="1600" dirty="0" err="1" smtClean="0"/>
              <a:t>and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learners</a:t>
            </a:r>
            <a:r>
              <a:rPr lang="de-AT" sz="1600" dirty="0" smtClean="0"/>
              <a:t>‘ </a:t>
            </a:r>
            <a:r>
              <a:rPr lang="de-AT" sz="1600" dirty="0" err="1" smtClean="0"/>
              <a:t>first</a:t>
            </a:r>
            <a:r>
              <a:rPr lang="de-AT" sz="1600" dirty="0" smtClean="0"/>
              <a:t> </a:t>
            </a:r>
            <a:r>
              <a:rPr lang="de-AT" sz="1600" dirty="0" err="1" smtClean="0"/>
              <a:t>language</a:t>
            </a:r>
            <a:r>
              <a:rPr lang="de-AT" sz="1600" dirty="0" smtClean="0"/>
              <a:t>.</a:t>
            </a:r>
          </a:p>
          <a:p>
            <a:endParaRPr lang="de-AT" sz="1600" dirty="0"/>
          </a:p>
          <a:p>
            <a:endParaRPr lang="de-AT" sz="1600" dirty="0" smtClean="0"/>
          </a:p>
          <a:p>
            <a:endParaRPr lang="de-AT" sz="1600" dirty="0" smtClean="0"/>
          </a:p>
          <a:p>
            <a:r>
              <a:rPr lang="de-AT" sz="1600" dirty="0" smtClean="0"/>
              <a:t>                                    </a:t>
            </a:r>
            <a:r>
              <a:rPr lang="de-AT" sz="800" baseline="30000" dirty="0" smtClean="0"/>
              <a:t>15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16</a:t>
            </a:r>
            <a:endParaRPr lang="de-AT" sz="1600" dirty="0" smtClean="0"/>
          </a:p>
          <a:p>
            <a:r>
              <a:rPr lang="de-AT" sz="1600" dirty="0" smtClean="0"/>
              <a:t>Learning </a:t>
            </a:r>
            <a:r>
              <a:rPr lang="de-AT" sz="1600" dirty="0" err="1" smtClean="0"/>
              <a:t>and</a:t>
            </a:r>
            <a:r>
              <a:rPr lang="de-AT" sz="1600" dirty="0" smtClean="0"/>
              <a:t> </a:t>
            </a:r>
            <a:r>
              <a:rPr lang="de-AT" sz="1600" dirty="0" err="1" smtClean="0"/>
              <a:t>using</a:t>
            </a:r>
            <a:r>
              <a:rPr lang="de-AT" sz="1600" dirty="0" smtClean="0"/>
              <a:t> </a:t>
            </a:r>
            <a:r>
              <a:rPr lang="de-AT" sz="1600" dirty="0" err="1" smtClean="0"/>
              <a:t>subject-specific</a:t>
            </a:r>
            <a:r>
              <a:rPr lang="de-AT" sz="1600" dirty="0" smtClean="0"/>
              <a:t> </a:t>
            </a:r>
            <a:r>
              <a:rPr lang="de-AT" sz="1600" dirty="0" err="1" smtClean="0"/>
              <a:t>terminology</a:t>
            </a:r>
            <a:r>
              <a:rPr lang="de-AT" sz="1600" dirty="0" smtClean="0"/>
              <a:t>.</a:t>
            </a:r>
          </a:p>
          <a:p>
            <a:endParaRPr lang="de-AT" sz="1600" dirty="0"/>
          </a:p>
        </p:txBody>
      </p:sp>
      <p:pic>
        <p:nvPicPr>
          <p:cNvPr id="4098" name="Picture 2" descr="C:\Users\Stuhlpfarrer\Desktop\FD Tag oct 6 15\quiz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179059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uhlpfarrer\Desktop\FD Tag oct 6 15\CA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52" y="2492896"/>
            <a:ext cx="1874267" cy="14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tuhlpfarrer\Desktop\FD Tag oct 6 15\similarities and differen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512168" cy="11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tuhlpfarrer\Desktop\FD Tag oct 6 15\terminolog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13" y="4509120"/>
            <a:ext cx="1801660" cy="12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8424936" cy="720080"/>
          </a:xfrm>
        </p:spPr>
        <p:txBody>
          <a:bodyPr/>
          <a:lstStyle/>
          <a:p>
            <a:pPr algn="l"/>
            <a:r>
              <a:rPr lang="de-AT" sz="800" baseline="30000" dirty="0"/>
              <a:t>13http://www.google.com/imgres?imgurl=http://teacher-training.hu/wp-content/uploads/2013/02/quizlet-large.jpg&amp;imgrefurl=http://teacher-training.hu/it-works-for-me-recycling-vocabulary-using-quizlet-2/&amp;h=290&amp;w=800&amp;tbnid=eDlyqJr9CPaZmM:&amp;</a:t>
            </a:r>
            <a:r>
              <a:rPr lang="de-AT" sz="800" baseline="30000" dirty="0" smtClean="0"/>
              <a:t>docid=ObR9yPqUl6soQM&amp;ei=RTTvVeHVGsSSU6aairgN&amp;tbm=isch&amp;ved=0CB4QMygbMBs4ZGoVChMIoYziupPoxwIVRMkUCh0mjQLX</a:t>
            </a:r>
          </a:p>
          <a:p>
            <a:pPr algn="l"/>
            <a:r>
              <a:rPr lang="de-AT" sz="800" baseline="30000" dirty="0"/>
              <a:t>14 http://www.google.com/imgres?imgurl=http://image.slidesharecdn.com/clilmethodology-130319193826-phpapp01/95/clil-methodology-31-638.jpg%253Fcb%253D1380273333&amp;imgrefurl=http://www.slideshare.net/montseirun/clil-methodology-17384875&amp;h=479&amp;w=638&amp;tbnid=Kv89ZVKx1Y2RpM:&amp;</a:t>
            </a:r>
            <a:r>
              <a:rPr lang="de-AT" sz="800" baseline="30000" dirty="0" smtClean="0"/>
              <a:t>docid=1szC7Pu2we0veM&amp;ei=jDTvVcTbDoiGU9yts4AN&amp;tbm=isch&amp;ved=0CB8QMygBMAFqFQoTCMTRw9yT6McCFQjDFAod3NYM0A</a:t>
            </a:r>
          </a:p>
          <a:p>
            <a:pPr algn="l"/>
            <a:r>
              <a:rPr lang="de-AT" sz="800" baseline="30000" dirty="0" smtClean="0"/>
              <a:t>15http</a:t>
            </a:r>
            <a:r>
              <a:rPr lang="de-AT" sz="800" baseline="30000" dirty="0"/>
              <a:t>://www.google.com/imgres?imgurl=http://debsplace.wikispaces.com/file/view/Identifying%252520Similarities%252520%252526%252520Differences%252520with%252520text.png/491475846/340x259/Identifying%252520Similarities%252520%252526%252520Differences%252520with%252520text.png&amp;imgrefurl=http://debsplace.wikispaces.com/Marzano%2B-%2BStrategy%2BOne&amp;h=272&amp;w=360&amp;tbnid=A58vV-pU5ZoiBM:&amp;</a:t>
            </a:r>
            <a:r>
              <a:rPr lang="de-AT" sz="800" baseline="30000" dirty="0" smtClean="0"/>
              <a:t>docid=fDe2koH8rvbkrM&amp;ei=1TTvVdLXNIe3yQTvqaGoCQ&amp;tbm=isch&amp;ved=0CCYQMygKMApqFQoTCJKW0f-T6McCFYdbkgod71QIlQ</a:t>
            </a:r>
          </a:p>
          <a:p>
            <a:pPr algn="l"/>
            <a:r>
              <a:rPr lang="de-AT" sz="800" baseline="30000" dirty="0"/>
              <a:t>16http://www.google.com/imgres?imgurl=http://stevemorse.org/genetealogy/beyond_files/image010.jpg&amp;imgrefurl=http://stevemorse.org/genetealogy/beyond.htm&amp;h=371&amp;w=540&amp;tbnid=X7U5CFNTSL18UM:&amp;docid=LtdBDyxk2BaaqM&amp;ei=dzXvVZSRF9GsyAT5nJFA&amp;tbm=isch&amp;ved=0CE4QMyhLMEs4ZGoVChMI1KjTzJToxwIVURaSCh15TgQ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686800" cy="365125"/>
          </a:xfrm>
        </p:spPr>
        <p:txBody>
          <a:bodyPr/>
          <a:lstStyle/>
          <a:p>
            <a:fld id="{A7D0D786-1975-4F2C-93E4-A1B692316209}" type="slidenum">
              <a:rPr lang="de-AT" smtClean="0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5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de-AT" dirty="0" smtClean="0">
                <a:solidFill>
                  <a:schemeClr val="bg1"/>
                </a:solidFill>
              </a:rPr>
              <a:t>Focus on Differentiation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14527"/>
            <a:ext cx="8230516" cy="455077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1600" dirty="0" err="1"/>
              <a:t>I</a:t>
            </a:r>
            <a:r>
              <a:rPr lang="de-AT" sz="1600" dirty="0" err="1" smtClean="0"/>
              <a:t>nstructional</a:t>
            </a:r>
            <a:r>
              <a:rPr lang="de-AT" sz="1600" dirty="0" smtClean="0"/>
              <a:t> </a:t>
            </a:r>
            <a:r>
              <a:rPr lang="de-AT" sz="1600" dirty="0" err="1" smtClean="0"/>
              <a:t>strategies</a:t>
            </a:r>
            <a:r>
              <a:rPr lang="de-AT" sz="1600" dirty="0" smtClean="0"/>
              <a:t> </a:t>
            </a:r>
            <a:r>
              <a:rPr lang="en-US" sz="1600" dirty="0" smtClean="0"/>
              <a:t>to consider a concept from </a:t>
            </a:r>
          </a:p>
          <a:p>
            <a:pPr marL="0" indent="0">
              <a:buNone/>
            </a:pPr>
            <a:r>
              <a:rPr lang="en-US" sz="1600" dirty="0" smtClean="0"/>
              <a:t>a variety of different perspectives.</a:t>
            </a:r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600" b="1" dirty="0" err="1" smtClean="0"/>
              <a:t>Cubing</a:t>
            </a:r>
            <a:r>
              <a:rPr lang="de-AT" sz="1600" b="1" dirty="0" smtClean="0"/>
              <a:t> </a:t>
            </a:r>
            <a:r>
              <a:rPr lang="de-AT" sz="1400" dirty="0" smtClean="0"/>
              <a:t>e.g</a:t>
            </a:r>
            <a:r>
              <a:rPr lang="de-AT" sz="1400" dirty="0"/>
              <a:t>.</a:t>
            </a:r>
            <a:r>
              <a:rPr lang="de-AT" sz="1300" b="1" dirty="0" smtClean="0"/>
              <a:t> </a:t>
            </a:r>
            <a:r>
              <a:rPr lang="de-AT" sz="1300" dirty="0" smtClean="0"/>
              <a:t>different </a:t>
            </a:r>
            <a:r>
              <a:rPr lang="de-AT" sz="1300" dirty="0" err="1" smtClean="0"/>
              <a:t>perspectives</a:t>
            </a:r>
            <a:r>
              <a:rPr lang="de-AT" sz="1300" dirty="0" smtClean="0"/>
              <a:t> in </a:t>
            </a:r>
            <a:r>
              <a:rPr lang="de-AT" sz="1300" dirty="0" err="1" smtClean="0"/>
              <a:t>construction</a:t>
            </a:r>
            <a:r>
              <a:rPr lang="de-AT" sz="1300" dirty="0" smtClean="0"/>
              <a:t>:</a:t>
            </a:r>
          </a:p>
          <a:p>
            <a:pPr marL="0" indent="0">
              <a:buNone/>
            </a:pPr>
            <a:r>
              <a:rPr lang="de-AT" sz="1300" dirty="0" smtClean="0"/>
              <a:t> </a:t>
            </a:r>
            <a:r>
              <a:rPr lang="de-AT" sz="1300" dirty="0" err="1" smtClean="0"/>
              <a:t>jobs</a:t>
            </a:r>
            <a:r>
              <a:rPr lang="de-AT" sz="1300" dirty="0" smtClean="0"/>
              <a:t>, </a:t>
            </a:r>
            <a:r>
              <a:rPr lang="de-AT" sz="1300" dirty="0" err="1" smtClean="0"/>
              <a:t>facades</a:t>
            </a:r>
            <a:r>
              <a:rPr lang="de-AT" sz="1300" dirty="0" smtClean="0"/>
              <a:t>, </a:t>
            </a:r>
            <a:r>
              <a:rPr lang="de-AT" sz="1300" dirty="0" err="1" smtClean="0"/>
              <a:t>materials</a:t>
            </a:r>
            <a:r>
              <a:rPr lang="de-AT" sz="1300" dirty="0" smtClean="0"/>
              <a:t>, </a:t>
            </a:r>
            <a:r>
              <a:rPr lang="de-AT" sz="1300" dirty="0" err="1" smtClean="0"/>
              <a:t>shapes</a:t>
            </a:r>
            <a:r>
              <a:rPr lang="de-AT" sz="1300" dirty="0" smtClean="0"/>
              <a:t> </a:t>
            </a:r>
            <a:r>
              <a:rPr lang="de-AT" sz="1300" dirty="0" err="1" smtClean="0"/>
              <a:t>and</a:t>
            </a:r>
            <a:r>
              <a:rPr lang="de-AT" sz="1300" dirty="0" smtClean="0"/>
              <a:t> </a:t>
            </a:r>
            <a:r>
              <a:rPr lang="de-AT" sz="1300" dirty="0" err="1" smtClean="0"/>
              <a:t>dimensions</a:t>
            </a:r>
            <a:r>
              <a:rPr lang="de-AT" sz="1300" dirty="0" smtClean="0"/>
              <a:t>,</a:t>
            </a:r>
          </a:p>
          <a:p>
            <a:pPr marL="0" indent="0">
              <a:buNone/>
            </a:pPr>
            <a:r>
              <a:rPr lang="de-AT" sz="1300" i="1" dirty="0" err="1" smtClean="0"/>
              <a:t>state</a:t>
            </a:r>
            <a:r>
              <a:rPr lang="de-AT" sz="1300" i="1" dirty="0" smtClean="0"/>
              <a:t> </a:t>
            </a:r>
            <a:r>
              <a:rPr lang="de-AT" sz="1300" i="1" dirty="0" err="1" smtClean="0"/>
              <a:t>of</a:t>
            </a:r>
            <a:r>
              <a:rPr lang="de-AT" sz="1300" i="1" dirty="0" smtClean="0"/>
              <a:t> </a:t>
            </a:r>
            <a:r>
              <a:rPr lang="de-AT" sz="1300" i="1" dirty="0" err="1" smtClean="0"/>
              <a:t>the</a:t>
            </a:r>
            <a:r>
              <a:rPr lang="de-AT" sz="1300" i="1" dirty="0" smtClean="0"/>
              <a:t> </a:t>
            </a:r>
            <a:r>
              <a:rPr lang="de-AT" sz="1300" i="1" dirty="0" err="1" smtClean="0"/>
              <a:t>art</a:t>
            </a:r>
            <a:r>
              <a:rPr lang="de-AT" sz="1300" i="1" dirty="0" smtClean="0"/>
              <a:t> </a:t>
            </a:r>
            <a:r>
              <a:rPr lang="de-AT" sz="1300" dirty="0" err="1" smtClean="0"/>
              <a:t>architecture</a:t>
            </a:r>
            <a:r>
              <a:rPr lang="de-AT" sz="1300" dirty="0" smtClean="0"/>
              <a:t>, etc.</a:t>
            </a:r>
          </a:p>
          <a:p>
            <a:pPr marL="0" indent="0">
              <a:buNone/>
            </a:pPr>
            <a:endParaRPr lang="de-AT" sz="1600" b="1" dirty="0"/>
          </a:p>
          <a:p>
            <a:pPr marL="0" indent="0">
              <a:buNone/>
            </a:pPr>
            <a:endParaRPr lang="de-AT" sz="1600" b="1" dirty="0" smtClean="0"/>
          </a:p>
          <a:p>
            <a:pPr marL="0" indent="0">
              <a:buNone/>
            </a:pPr>
            <a:endParaRPr lang="de-AT" sz="1600" b="1" dirty="0"/>
          </a:p>
          <a:p>
            <a:pPr marL="0" indent="0">
              <a:buNone/>
            </a:pPr>
            <a:endParaRPr lang="de-AT" sz="1600" b="1" dirty="0" smtClean="0"/>
          </a:p>
          <a:p>
            <a:pPr marL="0" indent="0">
              <a:buNone/>
            </a:pPr>
            <a:endParaRPr lang="de-AT" sz="1600" b="1" dirty="0"/>
          </a:p>
          <a:p>
            <a:pPr marL="0" indent="0">
              <a:buNone/>
            </a:pPr>
            <a:endParaRPr lang="de-AT" sz="1600" b="1" dirty="0" smtClean="0"/>
          </a:p>
          <a:p>
            <a:pPr marL="0" indent="0">
              <a:buNone/>
            </a:pPr>
            <a:endParaRPr lang="de-AT" sz="1600" b="1" dirty="0"/>
          </a:p>
          <a:p>
            <a:pPr marL="0" indent="0">
              <a:buNone/>
            </a:pPr>
            <a:endParaRPr lang="de-AT" sz="1600" b="1" dirty="0" smtClean="0"/>
          </a:p>
          <a:p>
            <a:pPr marL="0" indent="0">
              <a:buNone/>
            </a:pPr>
            <a:endParaRPr lang="de-AT" sz="1600" b="1" dirty="0"/>
          </a:p>
          <a:p>
            <a:pPr marL="0" indent="0">
              <a:buNone/>
            </a:pPr>
            <a:endParaRPr lang="de-AT" sz="1600" b="1" dirty="0" smtClean="0"/>
          </a:p>
          <a:p>
            <a:pPr marL="0" indent="0">
              <a:buNone/>
            </a:pPr>
            <a:endParaRPr lang="de-AT" sz="1600" b="1" dirty="0" smtClean="0"/>
          </a:p>
          <a:p>
            <a:pPr marL="0" indent="0">
              <a:buNone/>
            </a:pPr>
            <a:r>
              <a:rPr lang="de-AT" sz="1600" b="1" dirty="0"/>
              <a:t> </a:t>
            </a:r>
            <a:r>
              <a:rPr lang="de-AT" sz="1600" b="1" dirty="0" smtClean="0"/>
              <a:t>                                                                                                    </a:t>
            </a:r>
            <a:r>
              <a:rPr lang="de-AT" sz="800" b="1" baseline="30000" dirty="0" smtClean="0"/>
              <a:t>19</a:t>
            </a:r>
            <a:endParaRPr lang="de-AT" sz="1600" b="1" dirty="0"/>
          </a:p>
        </p:txBody>
      </p:sp>
      <p:pic>
        <p:nvPicPr>
          <p:cNvPr id="5122" name="Picture 2" descr="C:\Users\Stuhlpfarrer\Desktop\FD Tag oct 6 15\cubing sha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07" y="1805738"/>
            <a:ext cx="3527545" cy="414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uhlpfarrer\Desktop\FD Tag oct 6 15\cubing-faca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0" y="3121946"/>
            <a:ext cx="2239746" cy="2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tuhlpfarrer\Desktop\FD Tag oct 6 15\jobs in constrcu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9" y="3121946"/>
            <a:ext cx="2227338" cy="292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230516" cy="360040"/>
          </a:xfrm>
        </p:spPr>
        <p:txBody>
          <a:bodyPr/>
          <a:lstStyle/>
          <a:p>
            <a:pPr algn="l"/>
            <a:r>
              <a:rPr lang="de-AT" sz="800" baseline="30000" dirty="0" smtClean="0"/>
              <a:t>18</a:t>
            </a:r>
            <a:r>
              <a:rPr lang="de-AT" sz="1050" b="1" dirty="0"/>
              <a:t> </a:t>
            </a:r>
            <a:r>
              <a:rPr lang="de-AT" sz="800" b="1" dirty="0"/>
              <a:t>Carol Tomlinson:</a:t>
            </a:r>
            <a:r>
              <a:rPr lang="de-AT" sz="800" dirty="0"/>
              <a:t> </a:t>
            </a:r>
            <a:r>
              <a:rPr lang="de-AT" sz="800" dirty="0">
                <a:hlinkClick r:id="rId5"/>
              </a:rPr>
              <a:t>https://</a:t>
            </a:r>
            <a:r>
              <a:rPr lang="de-AT" sz="800" dirty="0" smtClean="0">
                <a:hlinkClick r:id="rId5"/>
              </a:rPr>
              <a:t>daretodifferentiate.wikispaces.com/Cubing+and+Think+Dots</a:t>
            </a:r>
            <a:endParaRPr lang="de-AT" sz="800" dirty="0" smtClean="0"/>
          </a:p>
          <a:p>
            <a:pPr algn="l"/>
            <a:r>
              <a:rPr lang="de-AT" sz="800" dirty="0" smtClean="0"/>
              <a:t>19 </a:t>
            </a:r>
            <a:r>
              <a:rPr lang="de-AT" sz="800" dirty="0" err="1"/>
              <a:t>Filled</a:t>
            </a:r>
            <a:r>
              <a:rPr lang="de-AT" sz="800" dirty="0"/>
              <a:t> </a:t>
            </a:r>
            <a:r>
              <a:rPr lang="de-AT" sz="800" dirty="0" err="1"/>
              <a:t>cube</a:t>
            </a:r>
            <a:r>
              <a:rPr lang="de-AT" sz="800" dirty="0"/>
              <a:t> </a:t>
            </a:r>
            <a:r>
              <a:rPr lang="de-AT" sz="800" dirty="0" err="1"/>
              <a:t>templates</a:t>
            </a:r>
            <a:r>
              <a:rPr lang="de-AT" sz="800" dirty="0"/>
              <a:t> </a:t>
            </a:r>
            <a:r>
              <a:rPr lang="de-AT" sz="800" dirty="0" err="1"/>
              <a:t>from</a:t>
            </a:r>
            <a:r>
              <a:rPr lang="de-AT" sz="800" dirty="0"/>
              <a:t>  </a:t>
            </a:r>
            <a:r>
              <a:rPr lang="de-AT" sz="800" dirty="0" err="1"/>
              <a:t>project</a:t>
            </a:r>
            <a:r>
              <a:rPr lang="de-AT" sz="800" dirty="0"/>
              <a:t> </a:t>
            </a:r>
            <a:r>
              <a:rPr lang="de-AT" sz="800" dirty="0" err="1"/>
              <a:t>work</a:t>
            </a:r>
            <a:r>
              <a:rPr lang="de-AT" sz="800" dirty="0"/>
              <a:t> at HTL </a:t>
            </a:r>
            <a:r>
              <a:rPr lang="de-AT" sz="800" dirty="0" smtClean="0"/>
              <a:t>Ortwein:-Bautechnik ; STU-CLIL </a:t>
            </a:r>
            <a:r>
              <a:rPr lang="de-AT" sz="800" dirty="0"/>
              <a:t>in </a:t>
            </a:r>
            <a:r>
              <a:rPr lang="de-AT" sz="800" dirty="0" smtClean="0"/>
              <a:t> </a:t>
            </a:r>
            <a:r>
              <a:rPr lang="de-AT" sz="800" dirty="0" err="1" smtClean="0"/>
              <a:t>the</a:t>
            </a:r>
            <a:r>
              <a:rPr lang="de-AT" sz="800" dirty="0" smtClean="0"/>
              <a:t> </a:t>
            </a:r>
            <a:r>
              <a:rPr lang="de-AT" sz="800" dirty="0" err="1" smtClean="0"/>
              <a:t>language</a:t>
            </a:r>
            <a:r>
              <a:rPr lang="de-AT" sz="800" dirty="0" smtClean="0"/>
              <a:t> </a:t>
            </a:r>
            <a:r>
              <a:rPr lang="de-AT" sz="800" dirty="0" err="1" smtClean="0"/>
              <a:t>classroom</a:t>
            </a:r>
            <a:r>
              <a:rPr lang="de-AT" sz="800" dirty="0" smtClean="0"/>
              <a:t>.</a:t>
            </a:r>
            <a:endParaRPr lang="de-AT" sz="800" dirty="0"/>
          </a:p>
          <a:p>
            <a:pPr algn="l"/>
            <a:endParaRPr lang="de-AT" sz="800" dirty="0"/>
          </a:p>
          <a:p>
            <a:pPr algn="l"/>
            <a:endParaRPr lang="de-AT" sz="800" baseline="30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36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AT" dirty="0" smtClean="0"/>
              <a:t>Focus on Differentiation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46024" cy="46085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 err="1" smtClean="0"/>
              <a:t>e.g.Think</a:t>
            </a:r>
            <a:r>
              <a:rPr lang="de-AT" sz="1600" dirty="0" smtClean="0"/>
              <a:t> </a:t>
            </a:r>
            <a:r>
              <a:rPr lang="de-AT" sz="1600" dirty="0" err="1" smtClean="0"/>
              <a:t>Dots</a:t>
            </a:r>
            <a:r>
              <a:rPr lang="de-AT" sz="1600" dirty="0" smtClean="0"/>
              <a:t> </a:t>
            </a:r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600" dirty="0" smtClean="0"/>
              <a:t>                                                                                                               </a:t>
            </a:r>
            <a:r>
              <a:rPr lang="de-AT" sz="800" baseline="30000" dirty="0" smtClean="0"/>
              <a:t>20</a:t>
            </a: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r>
              <a:rPr lang="de-AT" sz="1600" dirty="0" err="1" smtClean="0"/>
              <a:t>e.g.Think</a:t>
            </a:r>
            <a:r>
              <a:rPr lang="de-AT" sz="1600" dirty="0" smtClean="0"/>
              <a:t> </a:t>
            </a:r>
            <a:r>
              <a:rPr lang="de-AT" sz="1600" dirty="0" err="1"/>
              <a:t>T</a:t>
            </a:r>
            <a:r>
              <a:rPr lang="de-AT" sz="1600" dirty="0" err="1" smtClean="0"/>
              <a:t>ac</a:t>
            </a:r>
            <a:r>
              <a:rPr lang="de-AT" sz="1600" dirty="0" smtClean="0"/>
              <a:t> </a:t>
            </a:r>
            <a:r>
              <a:rPr lang="de-AT" sz="1600" dirty="0" err="1" smtClean="0"/>
              <a:t>Toes</a:t>
            </a:r>
            <a:r>
              <a:rPr lang="de-AT" sz="1600" dirty="0" smtClean="0"/>
              <a:t> </a:t>
            </a:r>
            <a:r>
              <a:rPr lang="de-AT" sz="800" baseline="30000" dirty="0" smtClean="0"/>
              <a:t>21</a:t>
            </a:r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 smtClean="0"/>
          </a:p>
          <a:p>
            <a:endParaRPr lang="de-AT" sz="1600" dirty="0"/>
          </a:p>
        </p:txBody>
      </p:sp>
      <p:pic>
        <p:nvPicPr>
          <p:cNvPr id="6146" name="Picture 2" descr="C:\Users\Stuhlpfarrer\Desktop\FD Tag oct 6 15\think 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294632" cy="17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tuhlpfarrer\Desktop\FD Tag oct 6 15\novel think tac to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0" y="3789040"/>
            <a:ext cx="78132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3528" y="6453336"/>
            <a:ext cx="8280920" cy="268139"/>
          </a:xfrm>
        </p:spPr>
        <p:txBody>
          <a:bodyPr/>
          <a:lstStyle/>
          <a:p>
            <a:pPr algn="l"/>
            <a:r>
              <a:rPr lang="de-AT" sz="800" baseline="30000" dirty="0"/>
              <a:t>20http://www.google.com/imgres?imgurl=http://img.docstoccdn.com/thumb/orig/53916825.png&amp;imgrefurl=https://www.blendspace.com/lessons/IgZgdF3dOrZNAQ/choice-and-differentiation&amp;h=1125&amp;w=1500&amp;tbnid=etF00x7Qs3miqM:&amp;</a:t>
            </a:r>
            <a:r>
              <a:rPr lang="de-AT" sz="800" baseline="30000" dirty="0" smtClean="0"/>
              <a:t>docid=noDtZvBjH1Kd1M&amp;ei=tjbvVcWSOoOcyQSzgISwAw&amp;tbm=isch&amp;ved=0CB0QMygBMAFqFQoTCMXFhOWV6McCFQNOkgodMwABNg</a:t>
            </a:r>
          </a:p>
          <a:p>
            <a:pPr algn="l"/>
            <a:r>
              <a:rPr lang="de-AT" sz="800" baseline="30000" dirty="0" smtClean="0"/>
              <a:t>21</a:t>
            </a:r>
            <a:r>
              <a:rPr lang="de-AT" sz="1000" b="1" dirty="0"/>
              <a:t>Carol Tomlinson: </a:t>
            </a:r>
            <a:r>
              <a:rPr lang="de-AT" sz="800" dirty="0">
                <a:hlinkClick r:id="rId4"/>
              </a:rPr>
              <a:t>https://daretodifferentiate.wikispaces.com/Cubing+and+Think+Dots</a:t>
            </a:r>
            <a:endParaRPr lang="de-AT" sz="800" dirty="0"/>
          </a:p>
          <a:p>
            <a:pPr algn="l"/>
            <a:endParaRPr lang="de-AT" sz="800" baseline="30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19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de-AT" dirty="0" smtClean="0">
                <a:solidFill>
                  <a:schemeClr val="bg1"/>
                </a:solidFill>
              </a:rPr>
              <a:t>Assessment, Review, Feedback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0912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1100" dirty="0" smtClean="0"/>
          </a:p>
          <a:p>
            <a:pPr marL="0" indent="0">
              <a:buNone/>
            </a:pPr>
            <a:endParaRPr lang="de-AT" sz="1100" dirty="0" smtClean="0"/>
          </a:p>
          <a:p>
            <a:pPr marL="0" indent="0">
              <a:buNone/>
            </a:pPr>
            <a:r>
              <a:rPr lang="de-AT" sz="1100" b="1" dirty="0" smtClean="0">
                <a:solidFill>
                  <a:schemeClr val="bg1"/>
                </a:solidFill>
              </a:rPr>
              <a:t> </a:t>
            </a:r>
            <a:endParaRPr lang="de-AT" sz="1100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8194" name="Picture 2" descr="C:\Users\Stuhlpfarrer\Desktop\Neue Dateien\CLIL Skeet\lang of a subject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096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80920" cy="365125"/>
          </a:xfrm>
        </p:spPr>
        <p:txBody>
          <a:bodyPr/>
          <a:lstStyle/>
          <a:p>
            <a:pPr algn="l"/>
            <a:r>
              <a:rPr lang="de-AT" sz="800" baseline="30000" dirty="0" smtClean="0"/>
              <a:t>22 </a:t>
            </a:r>
            <a:r>
              <a:rPr lang="en-US" sz="800" b="1" dirty="0" smtClean="0">
                <a:solidFill>
                  <a:schemeClr val="tx1"/>
                </a:solidFill>
              </a:rPr>
              <a:t>Jason Skeet: </a:t>
            </a:r>
            <a:r>
              <a:rPr lang="de-AT" sz="800" dirty="0" smtClean="0">
                <a:solidFill>
                  <a:schemeClr val="tx1"/>
                </a:solidFill>
              </a:rPr>
              <a:t> </a:t>
            </a:r>
            <a:r>
              <a:rPr lang="de-AT" sz="800" dirty="0">
                <a:solidFill>
                  <a:schemeClr val="tx1"/>
                </a:solidFill>
                <a:hlinkClick r:id="rId3"/>
              </a:rPr>
              <a:t>https</a:t>
            </a:r>
            <a:r>
              <a:rPr lang="de-AT" sz="800" dirty="0">
                <a:hlinkClick r:id="rId3"/>
              </a:rPr>
              <a:t>://www.nile-elt.com/news/feedback-and-assessment-in-clil---free-webinar/460</a:t>
            </a:r>
            <a:endParaRPr lang="de-AT" sz="800" dirty="0"/>
          </a:p>
          <a:p>
            <a:pPr algn="l"/>
            <a:endParaRPr lang="de-AT" sz="800" baseline="30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98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de-AT" dirty="0" err="1" smtClean="0">
                <a:solidFill>
                  <a:schemeClr val="bg1"/>
                </a:solidFill>
              </a:rPr>
              <a:t>Assessment,Review,Feedback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988840"/>
            <a:ext cx="7715200" cy="43204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1100" dirty="0" smtClean="0"/>
          </a:p>
          <a:p>
            <a:pPr marL="0" indent="0">
              <a:buNone/>
            </a:pPr>
            <a:endParaRPr lang="de-AT" sz="1100" dirty="0"/>
          </a:p>
          <a:p>
            <a:pPr marL="0" indent="0">
              <a:buNone/>
            </a:pPr>
            <a:endParaRPr lang="de-AT" sz="1100" dirty="0" smtClean="0"/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endParaRPr lang="de-AT" sz="1100" dirty="0" smtClean="0"/>
          </a:p>
          <a:p>
            <a:pPr marL="0" indent="0">
              <a:buNone/>
            </a:pPr>
            <a:endParaRPr lang="de-AT" sz="1100" dirty="0"/>
          </a:p>
        </p:txBody>
      </p:sp>
      <p:pic>
        <p:nvPicPr>
          <p:cNvPr id="7170" name="Picture 2" descr="C:\Users\Stuhlpfarrer\Desktop\Neue Dateien\CLIL Skeet\assessment graph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60805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pPr algn="l"/>
            <a:r>
              <a:rPr lang="de-AT" sz="800" baseline="30000" dirty="0" smtClean="0"/>
              <a:t>23 </a:t>
            </a:r>
            <a:r>
              <a:rPr lang="en-US" sz="800" b="1" dirty="0">
                <a:solidFill>
                  <a:schemeClr val="tx1"/>
                </a:solidFill>
              </a:rPr>
              <a:t>Jason Skeet:</a:t>
            </a:r>
            <a:r>
              <a:rPr lang="de-AT" sz="800" dirty="0">
                <a:solidFill>
                  <a:schemeClr val="tx1"/>
                </a:solidFill>
              </a:rPr>
              <a:t> </a:t>
            </a:r>
            <a:r>
              <a:rPr lang="de-AT" sz="800" dirty="0">
                <a:hlinkClick r:id="rId3"/>
              </a:rPr>
              <a:t>https://www.nile-elt.com/news/feedback-and-assessment-in-clil---free-webinar/460</a:t>
            </a:r>
            <a:endParaRPr lang="de-AT" sz="800" baseline="30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D786-1975-4F2C-93E4-A1B692316209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99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830</Words>
  <Application>Microsoft Office PowerPoint</Application>
  <PresentationFormat>On-screen Show (4:3)</PresentationFormat>
  <Paragraphs>195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Larissa</vt:lpstr>
      <vt:lpstr>                CLIL</vt:lpstr>
      <vt:lpstr>Benefits of CLIL for Learners    </vt:lpstr>
      <vt:lpstr>Activating Prior Knowledge</vt:lpstr>
      <vt:lpstr> Guiding Understanding </vt:lpstr>
      <vt:lpstr>Focus on Language</vt:lpstr>
      <vt:lpstr>Focus on Differentiation</vt:lpstr>
      <vt:lpstr>Focus on Differentiation</vt:lpstr>
      <vt:lpstr>Assessment, Review, Feedback</vt:lpstr>
      <vt:lpstr>Assessment,Review,Feedback</vt:lpstr>
      <vt:lpstr>Assessment,Review,Feedback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</dc:title>
  <dc:creator>Stuhlpfarrer</dc:creator>
  <cp:lastModifiedBy>Lis Polzleitner</cp:lastModifiedBy>
  <cp:revision>36</cp:revision>
  <dcterms:created xsi:type="dcterms:W3CDTF">2015-09-07T21:04:14Z</dcterms:created>
  <dcterms:modified xsi:type="dcterms:W3CDTF">2015-09-10T18:05:48Z</dcterms:modified>
</cp:coreProperties>
</file>