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4" autoAdjust="0"/>
  </p:normalViewPr>
  <p:slideViewPr>
    <p:cSldViewPr>
      <p:cViewPr varScale="1">
        <p:scale>
          <a:sx n="77" d="100"/>
          <a:sy n="7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2FCA-D159-4FA9-89E0-BD97F5EF93B0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F42A-BFCA-48CD-927F-61C04D26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1: Swartz Center for Computational</a:t>
            </a:r>
            <a:r>
              <a:rPr lang="en-US" baseline="0" dirty="0" smtClean="0"/>
              <a:t> Neuroscience, 2014)http://cognitrn.psych.indiana.edu/busey/temp/eeglabtutorial4.301/maintut/ERP_image_plotting.html (3.10.</a:t>
            </a:r>
            <a:endParaRPr lang="en-US" dirty="0" smtClean="0"/>
          </a:p>
          <a:p>
            <a:r>
              <a:rPr lang="en-US" dirty="0" smtClean="0"/>
              <a:t>image 2: Jewish General Hospital, Clinical Neuroscience and Applied Cognition Laboratory:</a:t>
            </a:r>
            <a:r>
              <a:rPr lang="en-US" baseline="0" dirty="0" smtClean="0"/>
              <a:t> </a:t>
            </a:r>
            <a:r>
              <a:rPr lang="en-US" dirty="0" smtClean="0"/>
              <a:t>        http://jgh.ca/en/EEG-ERP  (3.10.2014)</a:t>
            </a:r>
          </a:p>
          <a:p>
            <a:r>
              <a:rPr lang="de-AT" dirty="0" err="1" smtClean="0"/>
              <a:t>image</a:t>
            </a:r>
            <a:r>
              <a:rPr lang="de-AT" dirty="0" smtClean="0"/>
              <a:t> 3: Steven A. </a:t>
            </a:r>
            <a:r>
              <a:rPr lang="de-AT" dirty="0" err="1" smtClean="0"/>
              <a:t>Hillyard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Lourdes </a:t>
            </a:r>
            <a:r>
              <a:rPr lang="de-AT" dirty="0" err="1" smtClean="0"/>
              <a:t>Anllo-Vento</a:t>
            </a:r>
            <a:r>
              <a:rPr lang="de-AT" dirty="0" smtClean="0"/>
              <a:t>, „Event-</a:t>
            </a:r>
            <a:r>
              <a:rPr lang="de-AT" dirty="0" err="1" smtClean="0"/>
              <a:t>related</a:t>
            </a:r>
            <a:r>
              <a:rPr lang="de-AT" dirty="0" smtClean="0"/>
              <a:t> </a:t>
            </a:r>
            <a:r>
              <a:rPr lang="de-AT" dirty="0" err="1" smtClean="0"/>
              <a:t>brain</a:t>
            </a:r>
            <a:r>
              <a:rPr lang="de-AT" dirty="0" smtClean="0"/>
              <a:t> </a:t>
            </a:r>
            <a:r>
              <a:rPr lang="de-AT" dirty="0" err="1" smtClean="0"/>
              <a:t>potentials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study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 </a:t>
            </a:r>
            <a:r>
              <a:rPr lang="de-AT" dirty="0" err="1" smtClean="0"/>
              <a:t>visual</a:t>
            </a:r>
            <a:r>
              <a:rPr lang="de-AT" dirty="0" smtClean="0"/>
              <a:t> </a:t>
            </a:r>
            <a:r>
              <a:rPr lang="de-AT" dirty="0" err="1" smtClean="0"/>
              <a:t>selective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r>
              <a:rPr lang="de-AT" dirty="0" smtClean="0"/>
              <a:t>“ , </a:t>
            </a:r>
            <a:r>
              <a:rPr lang="de-AT" dirty="0" err="1" smtClean="0"/>
              <a:t>Proceedings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National Academy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Sciences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USA,  vol. 95 no.3, 781 – 787 , http://www.pnas.org/content/95/3/781.figures-only (3.10.2014)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F42A-BFCA-48CD-927F-61C04D2650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at </a:t>
            </a:r>
            <a:r>
              <a:rPr lang="de-AT" dirty="0" err="1" smtClean="0"/>
              <a:t>low</a:t>
            </a:r>
            <a:r>
              <a:rPr lang="de-AT" dirty="0" smtClean="0"/>
              <a:t> </a:t>
            </a:r>
            <a:r>
              <a:rPr lang="de-AT" dirty="0" err="1" smtClean="0"/>
              <a:t>proficiency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explicit </a:t>
            </a:r>
            <a:r>
              <a:rPr lang="de-AT" dirty="0" err="1" smtClean="0"/>
              <a:t>group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learned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bit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faster</a:t>
            </a:r>
            <a:r>
              <a:rPr lang="de-AT" baseline="0" dirty="0" smtClean="0"/>
              <a:t> – but at end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training</a:t>
            </a:r>
            <a:r>
              <a:rPr lang="de-AT" baseline="0" dirty="0" smtClean="0"/>
              <a:t> (high </a:t>
            </a:r>
            <a:r>
              <a:rPr lang="de-AT" baseline="0" dirty="0" err="1" smtClean="0"/>
              <a:t>proficiency</a:t>
            </a:r>
            <a:r>
              <a:rPr lang="de-AT" baseline="0" dirty="0" smtClean="0"/>
              <a:t>)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implicit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goup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passed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explicit </a:t>
            </a:r>
            <a:r>
              <a:rPr lang="de-AT" baseline="0" dirty="0" err="1" smtClean="0"/>
              <a:t>group</a:t>
            </a:r>
            <a:r>
              <a:rPr lang="de-AT" baseline="0" dirty="0" smtClean="0"/>
              <a:t>.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F42A-BFCA-48CD-927F-61C04D2650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ERP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image</a:t>
            </a:r>
            <a:r>
              <a:rPr lang="de-AT" baseline="0" dirty="0" smtClean="0"/>
              <a:t>: p. 941</a:t>
            </a:r>
          </a:p>
          <a:p>
            <a:r>
              <a:rPr lang="de-AT" baseline="0" dirty="0" err="1" smtClean="0"/>
              <a:t>quotes</a:t>
            </a:r>
            <a:r>
              <a:rPr lang="de-AT" baseline="0" dirty="0" smtClean="0"/>
              <a:t>: p. 942 </a:t>
            </a:r>
            <a:r>
              <a:rPr lang="de-AT" baseline="0" dirty="0" smtClean="0"/>
              <a:t>– 943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err="1" smtClean="0"/>
              <a:t>effect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stronger</a:t>
            </a:r>
            <a:r>
              <a:rPr lang="de-AT" baseline="0" dirty="0" smtClean="0"/>
              <a:t> after </a:t>
            </a:r>
            <a:r>
              <a:rPr lang="de-AT" baseline="0" dirty="0" err="1" smtClean="0"/>
              <a:t>months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exposure</a:t>
            </a:r>
            <a:r>
              <a:rPr lang="de-AT" baseline="0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Morgan-Short K, Finger I, Grey S, Ullman MT (2012)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Language Processing Shows Increased Native-Like Neural Responses after Months of No Exposure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7(3): e32974. doi:10.1371/journal.pone.0032974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F42A-BFCA-48CD-927F-61C04D2650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8BC5E5E-B548-4472-BF5D-2F24D6B8117F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C522537-B3D0-49E8-B9FA-AF7E3866C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09992" y="3013899"/>
            <a:ext cx="5502842" cy="984804"/>
          </a:xfrm>
        </p:spPr>
        <p:txBody>
          <a:bodyPr/>
          <a:lstStyle/>
          <a:p>
            <a:r>
              <a:rPr lang="de-AT" sz="2800" dirty="0" err="1" smtClean="0"/>
              <a:t>How</a:t>
            </a:r>
            <a:r>
              <a:rPr lang="de-AT" sz="2800" dirty="0" smtClean="0"/>
              <a:t> </a:t>
            </a:r>
            <a:r>
              <a:rPr lang="de-AT" sz="2800" dirty="0" err="1" smtClean="0"/>
              <a:t>does</a:t>
            </a:r>
            <a:r>
              <a:rPr lang="de-AT" sz="2800" dirty="0" smtClean="0"/>
              <a:t> explicit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implicit</a:t>
            </a:r>
            <a:r>
              <a:rPr lang="de-AT" sz="2800" dirty="0" smtClean="0"/>
              <a:t> SLT </a:t>
            </a:r>
            <a:r>
              <a:rPr lang="de-AT" sz="2800" dirty="0" err="1" smtClean="0"/>
              <a:t>affect</a:t>
            </a:r>
            <a:r>
              <a:rPr lang="de-AT" sz="2800" dirty="0" smtClean="0"/>
              <a:t> </a:t>
            </a:r>
            <a:r>
              <a:rPr lang="de-AT" sz="2800" dirty="0" err="1" smtClean="0"/>
              <a:t>production</a:t>
            </a:r>
            <a:r>
              <a:rPr lang="de-AT" sz="2800" dirty="0" smtClean="0"/>
              <a:t>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processing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syntax</a:t>
            </a:r>
            <a:r>
              <a:rPr lang="de-AT" sz="2800" dirty="0" smtClean="0"/>
              <a:t>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25554" y="4288839"/>
            <a:ext cx="4836456" cy="1520236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Do L1 </a:t>
            </a:r>
            <a:r>
              <a:rPr lang="de-AT" dirty="0" err="1" smtClean="0"/>
              <a:t>speakers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L2 </a:t>
            </a:r>
            <a:r>
              <a:rPr lang="de-AT" dirty="0" err="1" smtClean="0"/>
              <a:t>learners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different </a:t>
            </a:r>
            <a:r>
              <a:rPr lang="de-AT" dirty="0" err="1" smtClean="0"/>
              <a:t>brain</a:t>
            </a:r>
            <a:r>
              <a:rPr lang="de-AT" dirty="0" smtClean="0"/>
              <a:t> </a:t>
            </a:r>
            <a:r>
              <a:rPr lang="de-AT" dirty="0" err="1" smtClean="0"/>
              <a:t>activation</a:t>
            </a:r>
            <a:r>
              <a:rPr lang="de-AT" dirty="0" smtClean="0"/>
              <a:t> </a:t>
            </a:r>
            <a:r>
              <a:rPr lang="de-AT" dirty="0" err="1" smtClean="0"/>
              <a:t>patterns</a:t>
            </a:r>
            <a:r>
              <a:rPr lang="de-AT" dirty="0" smtClean="0"/>
              <a:t>?</a:t>
            </a:r>
          </a:p>
          <a:p>
            <a:r>
              <a:rPr lang="de-AT" dirty="0" err="1" smtClean="0"/>
              <a:t>How</a:t>
            </a:r>
            <a:r>
              <a:rPr lang="de-AT" dirty="0" smtClean="0"/>
              <a:t> do </a:t>
            </a:r>
            <a:r>
              <a:rPr lang="de-AT" dirty="0" err="1" smtClean="0"/>
              <a:t>they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procedural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 </a:t>
            </a:r>
            <a:r>
              <a:rPr lang="de-AT" dirty="0" err="1" smtClean="0"/>
              <a:t>declarative</a:t>
            </a:r>
            <a:r>
              <a:rPr lang="de-AT" dirty="0" smtClean="0"/>
              <a:t> </a:t>
            </a:r>
            <a:r>
              <a:rPr lang="de-AT" dirty="0" err="1" smtClean="0"/>
              <a:t>memory</a:t>
            </a:r>
            <a:r>
              <a:rPr lang="de-AT" dirty="0"/>
              <a:t>?</a:t>
            </a:r>
            <a:endParaRPr lang="de-AT" dirty="0" smtClean="0"/>
          </a:p>
          <a:p>
            <a:r>
              <a:rPr lang="de-AT" dirty="0" smtClean="0"/>
              <a:t>Are L1 </a:t>
            </a:r>
            <a:r>
              <a:rPr lang="de-AT" dirty="0" err="1" smtClean="0"/>
              <a:t>and</a:t>
            </a:r>
            <a:r>
              <a:rPr lang="de-AT" dirty="0" smtClean="0"/>
              <a:t> L2 </a:t>
            </a:r>
            <a:r>
              <a:rPr lang="de-AT" dirty="0" err="1" smtClean="0"/>
              <a:t>learning</a:t>
            </a:r>
            <a:r>
              <a:rPr lang="de-AT" dirty="0" smtClean="0"/>
              <a:t> different?</a:t>
            </a:r>
          </a:p>
          <a:p>
            <a:endParaRPr lang="en-US" dirty="0"/>
          </a:p>
        </p:txBody>
      </p:sp>
      <p:pic>
        <p:nvPicPr>
          <p:cNvPr id="5123" name="Picture 3" descr="C:\Users\lp\AppData\Local\Microsoft\Windows\Temporary Internet Files\Content.IE5\I29PHQH1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de-AT" sz="1600" dirty="0"/>
              <a:t>Kara Morgan-Short, Karsten Steinhauer, Cristina Sanz </a:t>
            </a:r>
            <a:r>
              <a:rPr lang="de-AT" sz="1600" dirty="0" err="1"/>
              <a:t>and</a:t>
            </a:r>
            <a:r>
              <a:rPr lang="de-AT" sz="1600" dirty="0"/>
              <a:t> Michael T. Ullman, „</a:t>
            </a:r>
            <a:r>
              <a:rPr lang="de-AT" sz="1600" b="1" dirty="0"/>
              <a:t>Explicit </a:t>
            </a:r>
            <a:r>
              <a:rPr lang="de-AT" sz="1600" b="1" dirty="0" err="1"/>
              <a:t>and</a:t>
            </a:r>
            <a:r>
              <a:rPr lang="de-AT" sz="1600" b="1" dirty="0"/>
              <a:t> </a:t>
            </a:r>
            <a:r>
              <a:rPr lang="de-AT" sz="1600" b="1" dirty="0" err="1"/>
              <a:t>Implicit</a:t>
            </a:r>
            <a:r>
              <a:rPr lang="de-AT" sz="1600" b="1" dirty="0"/>
              <a:t> Second Language Training </a:t>
            </a:r>
            <a:r>
              <a:rPr lang="de-AT" sz="1600" b="1" dirty="0" err="1"/>
              <a:t>Differentially</a:t>
            </a:r>
            <a:r>
              <a:rPr lang="de-AT" sz="1600" b="1" dirty="0"/>
              <a:t> </a:t>
            </a:r>
            <a:r>
              <a:rPr lang="de-AT" sz="1600" b="1" dirty="0" err="1"/>
              <a:t>Affect</a:t>
            </a:r>
            <a:r>
              <a:rPr lang="de-AT" sz="1600" b="1" dirty="0"/>
              <a:t> </a:t>
            </a:r>
            <a:r>
              <a:rPr lang="de-AT" sz="1600" b="1" dirty="0" err="1"/>
              <a:t>the</a:t>
            </a:r>
            <a:r>
              <a:rPr lang="de-AT" sz="1600" b="1" dirty="0"/>
              <a:t> </a:t>
            </a:r>
            <a:r>
              <a:rPr lang="de-AT" sz="1600" b="1" dirty="0" err="1"/>
              <a:t>Achievement</a:t>
            </a:r>
            <a:r>
              <a:rPr lang="de-AT" sz="1600" b="1" dirty="0"/>
              <a:t> </a:t>
            </a:r>
            <a:r>
              <a:rPr lang="de-AT" sz="1600" b="1" dirty="0" err="1"/>
              <a:t>of</a:t>
            </a:r>
            <a:r>
              <a:rPr lang="de-AT" sz="1600" b="1" dirty="0"/>
              <a:t> Native-like Brain </a:t>
            </a:r>
            <a:r>
              <a:rPr lang="de-AT" sz="1600" b="1" dirty="0" err="1"/>
              <a:t>Activation</a:t>
            </a:r>
            <a:r>
              <a:rPr lang="de-AT" sz="1600" b="1" dirty="0"/>
              <a:t> Patterns“ </a:t>
            </a:r>
            <a:r>
              <a:rPr lang="de-AT" sz="1600" dirty="0"/>
              <a:t>Journal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Cognitive</a:t>
            </a:r>
            <a:r>
              <a:rPr lang="de-AT" sz="1600" dirty="0"/>
              <a:t> </a:t>
            </a:r>
            <a:r>
              <a:rPr lang="de-AT" sz="1600" dirty="0" err="1"/>
              <a:t>Neuroscience</a:t>
            </a:r>
            <a:r>
              <a:rPr lang="de-AT" sz="1600" dirty="0"/>
              <a:t>, 24:4, pp. 933-947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AT" dirty="0" err="1"/>
              <a:t>Brocanto</a:t>
            </a:r>
            <a:r>
              <a:rPr lang="de-AT" dirty="0"/>
              <a:t> 2: </a:t>
            </a:r>
            <a:r>
              <a:rPr lang="de-AT" dirty="0" err="1"/>
              <a:t>artificial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computer</a:t>
            </a:r>
            <a:r>
              <a:rPr lang="de-AT" dirty="0"/>
              <a:t> </a:t>
            </a:r>
            <a:r>
              <a:rPr lang="de-AT" dirty="0" err="1"/>
              <a:t>game</a:t>
            </a:r>
            <a:r>
              <a:rPr lang="de-AT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AT" dirty="0" smtClean="0"/>
              <a:t>Explicit </a:t>
            </a:r>
            <a:r>
              <a:rPr lang="de-AT" dirty="0" err="1" smtClean="0"/>
              <a:t>training</a:t>
            </a:r>
            <a:r>
              <a:rPr lang="de-AT" dirty="0" smtClean="0"/>
              <a:t> versus </a:t>
            </a:r>
            <a:r>
              <a:rPr lang="de-AT" dirty="0" err="1" smtClean="0"/>
              <a:t>implicit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endParaRPr lang="de-AT" dirty="0" smtClean="0"/>
          </a:p>
          <a:p>
            <a:pPr>
              <a:buFont typeface="Wingdings" panose="05000000000000000000" pitchFamily="2" charset="2"/>
              <a:buChar char="q"/>
            </a:pPr>
            <a:endParaRPr lang="de-AT" dirty="0"/>
          </a:p>
          <a:p>
            <a:pPr>
              <a:buFont typeface="Wingdings" panose="05000000000000000000" pitchFamily="2" charset="2"/>
              <a:buChar char="q"/>
            </a:pPr>
            <a:endParaRPr lang="de-A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e-AT" dirty="0" err="1" smtClean="0"/>
              <a:t>Tested</a:t>
            </a:r>
            <a:r>
              <a:rPr lang="de-AT" dirty="0" smtClean="0"/>
              <a:t> 2x (at </a:t>
            </a:r>
            <a:r>
              <a:rPr lang="de-AT" dirty="0" err="1" smtClean="0"/>
              <a:t>low</a:t>
            </a:r>
            <a:r>
              <a:rPr lang="de-AT" dirty="0" smtClean="0"/>
              <a:t> </a:t>
            </a:r>
            <a:r>
              <a:rPr lang="de-AT" dirty="0" err="1" smtClean="0"/>
              <a:t>proficiency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high </a:t>
            </a:r>
            <a:r>
              <a:rPr lang="de-AT" dirty="0" err="1" smtClean="0"/>
              <a:t>proficiency</a:t>
            </a:r>
            <a:r>
              <a:rPr lang="de-AT" dirty="0" smtClean="0"/>
              <a:t> at end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AT" dirty="0" smtClean="0"/>
              <a:t>2 test-</a:t>
            </a:r>
            <a:r>
              <a:rPr lang="de-AT" dirty="0" err="1" smtClean="0"/>
              <a:t>types</a:t>
            </a:r>
            <a:r>
              <a:rPr lang="de-AT" dirty="0" smtClean="0"/>
              <a:t>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AT" dirty="0" err="1" smtClean="0"/>
              <a:t>proficiency</a:t>
            </a:r>
            <a:r>
              <a:rPr lang="de-AT" dirty="0" smtClean="0"/>
              <a:t> </a:t>
            </a:r>
            <a:r>
              <a:rPr lang="de-AT" dirty="0" err="1" smtClean="0"/>
              <a:t>test</a:t>
            </a:r>
            <a:r>
              <a:rPr lang="de-AT" dirty="0" smtClean="0"/>
              <a:t> (</a:t>
            </a:r>
            <a:r>
              <a:rPr lang="de-AT" dirty="0" err="1" smtClean="0"/>
              <a:t>play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game</a:t>
            </a:r>
            <a:r>
              <a:rPr lang="de-AT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AT" dirty="0" smtClean="0"/>
              <a:t>ERP  (</a:t>
            </a:r>
            <a:r>
              <a:rPr lang="de-AT" dirty="0" err="1" smtClean="0"/>
              <a:t>event</a:t>
            </a:r>
            <a:r>
              <a:rPr lang="de-AT" dirty="0" smtClean="0"/>
              <a:t> </a:t>
            </a:r>
            <a:r>
              <a:rPr lang="de-AT" dirty="0" err="1" smtClean="0"/>
              <a:t>related</a:t>
            </a:r>
            <a:r>
              <a:rPr lang="de-AT" dirty="0" smtClean="0"/>
              <a:t> </a:t>
            </a:r>
            <a:r>
              <a:rPr lang="de-AT" dirty="0" err="1" smtClean="0"/>
              <a:t>potentials</a:t>
            </a:r>
            <a:r>
              <a:rPr lang="de-AT" dirty="0" smtClean="0"/>
              <a:t> – </a:t>
            </a:r>
            <a:r>
              <a:rPr lang="de-AT" dirty="0" err="1" smtClean="0"/>
              <a:t>show</a:t>
            </a:r>
            <a:r>
              <a:rPr lang="de-AT" dirty="0" smtClean="0"/>
              <a:t> </a:t>
            </a:r>
            <a:r>
              <a:rPr lang="de-AT" dirty="0" err="1" smtClean="0"/>
              <a:t>brain</a:t>
            </a:r>
            <a:r>
              <a:rPr lang="de-AT" dirty="0" smtClean="0"/>
              <a:t> </a:t>
            </a:r>
            <a:r>
              <a:rPr lang="de-AT" dirty="0" err="1" smtClean="0"/>
              <a:t>patterns</a:t>
            </a:r>
            <a:r>
              <a:rPr lang="de-AT" dirty="0" smtClean="0"/>
              <a:t> in real time) </a:t>
            </a:r>
            <a:r>
              <a:rPr lang="de-AT" dirty="0" err="1" smtClean="0"/>
              <a:t>show</a:t>
            </a:r>
            <a:r>
              <a:rPr lang="de-AT" dirty="0" smtClean="0"/>
              <a:t> </a:t>
            </a:r>
            <a:r>
              <a:rPr lang="de-AT" dirty="0" err="1" smtClean="0"/>
              <a:t>reaction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syntactic</a:t>
            </a:r>
            <a:r>
              <a:rPr lang="de-AT" dirty="0" smtClean="0"/>
              <a:t> </a:t>
            </a:r>
            <a:r>
              <a:rPr lang="de-AT" dirty="0" err="1" smtClean="0"/>
              <a:t>irregularities</a:t>
            </a:r>
            <a:endParaRPr lang="de-AT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23" y="2492896"/>
            <a:ext cx="141184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de-AT" dirty="0" smtClean="0"/>
              <a:t>ERP: </a:t>
            </a:r>
            <a:br>
              <a:rPr lang="de-AT" dirty="0" smtClean="0"/>
            </a:br>
            <a:r>
              <a:rPr lang="de-AT" sz="3200" dirty="0" smtClean="0"/>
              <a:t>Event </a:t>
            </a:r>
            <a:r>
              <a:rPr lang="de-AT" sz="3200" dirty="0" err="1" smtClean="0"/>
              <a:t>Related</a:t>
            </a:r>
            <a:r>
              <a:rPr lang="de-AT" sz="3200" dirty="0" smtClean="0"/>
              <a:t> Potential </a:t>
            </a:r>
            <a:r>
              <a:rPr lang="de-AT" sz="3200" dirty="0" err="1" smtClean="0"/>
              <a:t>voltage</a:t>
            </a:r>
            <a:r>
              <a:rPr lang="de-AT" sz="3200" dirty="0" smtClean="0"/>
              <a:t> </a:t>
            </a:r>
            <a:r>
              <a:rPr lang="de-AT" sz="3200" dirty="0" err="1" smtClean="0"/>
              <a:t>maps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620741" cy="411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420366" cy="40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10" y="3944679"/>
            <a:ext cx="3061298" cy="23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de-AT" dirty="0" err="1" smtClean="0"/>
              <a:t>Behavioral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2" y="1268760"/>
            <a:ext cx="82486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156176" y="1340768"/>
            <a:ext cx="2808312" cy="1512168"/>
          </a:xfrm>
          <a:prstGeom prst="wedgeEllipseCallout">
            <a:avLst>
              <a:gd name="adj1" fmla="val -63578"/>
              <a:gd name="adj2" fmla="val 47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Both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r>
              <a:rPr lang="de-AT" dirty="0" smtClean="0"/>
              <a:t> </a:t>
            </a:r>
            <a:r>
              <a:rPr lang="de-AT" dirty="0" err="1" smtClean="0"/>
              <a:t>yield</a:t>
            </a:r>
            <a:r>
              <a:rPr lang="de-AT" dirty="0" smtClean="0"/>
              <a:t> </a:t>
            </a:r>
            <a:r>
              <a:rPr lang="de-AT" dirty="0" err="1" smtClean="0"/>
              <a:t>fairly</a:t>
            </a:r>
            <a:r>
              <a:rPr lang="de-AT" dirty="0" smtClean="0"/>
              <a:t> </a:t>
            </a:r>
            <a:r>
              <a:rPr lang="de-AT" dirty="0" err="1" smtClean="0"/>
              <a:t>comparable</a:t>
            </a:r>
            <a:r>
              <a:rPr lang="de-AT" dirty="0" smtClean="0"/>
              <a:t> </a:t>
            </a:r>
            <a:r>
              <a:rPr lang="de-AT" dirty="0" err="1" smtClean="0"/>
              <a:t>outcomes</a:t>
            </a:r>
            <a:r>
              <a:rPr lang="de-AT" dirty="0" smtClean="0"/>
              <a:t>.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5508104" y="188640"/>
            <a:ext cx="3168352" cy="1368152"/>
          </a:xfrm>
          <a:prstGeom prst="cloudCallout">
            <a:avLst>
              <a:gd name="adj1" fmla="val -58095"/>
              <a:gd name="adj2" fmla="val 1107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forget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was a </a:t>
            </a:r>
            <a:r>
              <a:rPr lang="de-AT" dirty="0" err="1" smtClean="0"/>
              <a:t>very</a:t>
            </a:r>
            <a:r>
              <a:rPr lang="de-AT" dirty="0" smtClean="0"/>
              <a:t> limited  </a:t>
            </a:r>
            <a:r>
              <a:rPr lang="de-AT" dirty="0" err="1" smtClean="0"/>
              <a:t>set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r>
              <a:rPr lang="de-AT" dirty="0" smtClean="0"/>
              <a:t> </a:t>
            </a:r>
            <a:r>
              <a:rPr lang="de-AT" dirty="0" err="1" smtClean="0"/>
              <a:t>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lp\AppData\Local\Microsoft\Windows\Temporary Internet Files\Content.IE5\I29PHQH1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041440" cy="1152126"/>
          </a:xfrm>
          <a:solidFill>
            <a:schemeClr val="accent2"/>
          </a:solidFill>
        </p:spPr>
        <p:txBody>
          <a:bodyPr anchor="t"/>
          <a:lstStyle/>
          <a:p>
            <a:pPr algn="l"/>
            <a:r>
              <a:rPr lang="de-AT" dirty="0" smtClean="0"/>
              <a:t>ERP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sz="1800" b="1" dirty="0" err="1" smtClean="0"/>
              <a:t>revealed</a:t>
            </a:r>
            <a:r>
              <a:rPr lang="de-AT" sz="1800" b="1" dirty="0" smtClean="0"/>
              <a:t> </a:t>
            </a:r>
            <a:r>
              <a:rPr lang="de-AT" sz="1800" b="1" dirty="0" err="1"/>
              <a:t>striking</a:t>
            </a:r>
            <a:r>
              <a:rPr lang="de-AT" sz="1800" b="1" dirty="0"/>
              <a:t> </a:t>
            </a:r>
            <a:r>
              <a:rPr lang="de-AT" sz="1800" b="1" dirty="0" err="1"/>
              <a:t>differences</a:t>
            </a:r>
            <a:r>
              <a:rPr lang="de-AT" sz="1800" b="1" dirty="0"/>
              <a:t> </a:t>
            </a:r>
            <a:r>
              <a:rPr lang="de-AT" sz="1800" b="1" dirty="0" err="1"/>
              <a:t>between</a:t>
            </a:r>
            <a:r>
              <a:rPr lang="de-AT" sz="1800" b="1" dirty="0"/>
              <a:t> </a:t>
            </a:r>
            <a:r>
              <a:rPr lang="de-AT" sz="1800" b="1" dirty="0" err="1"/>
              <a:t>the</a:t>
            </a:r>
            <a:r>
              <a:rPr lang="de-AT" sz="1800" b="1" dirty="0"/>
              <a:t> </a:t>
            </a:r>
            <a:r>
              <a:rPr lang="de-AT" sz="1800" b="1" dirty="0" err="1"/>
              <a:t>groups</a:t>
            </a:r>
            <a:r>
              <a:rPr lang="de-AT" sz="1800" b="1" dirty="0"/>
              <a:t>‘ </a:t>
            </a:r>
            <a:r>
              <a:rPr lang="de-AT" sz="1800" b="1" dirty="0" err="1"/>
              <a:t>neural</a:t>
            </a:r>
            <a:r>
              <a:rPr lang="de-AT" sz="1800" b="1" dirty="0"/>
              <a:t> </a:t>
            </a:r>
            <a:r>
              <a:rPr lang="de-AT" sz="1800" b="1" dirty="0" err="1"/>
              <a:t>activity</a:t>
            </a:r>
            <a:r>
              <a:rPr lang="de-AT" sz="1800" b="1" dirty="0"/>
              <a:t> at </a:t>
            </a:r>
            <a:r>
              <a:rPr lang="de-AT" sz="1800" b="1" dirty="0" err="1"/>
              <a:t>both</a:t>
            </a:r>
            <a:r>
              <a:rPr lang="de-AT" sz="1800" b="1" dirty="0"/>
              <a:t> </a:t>
            </a:r>
            <a:r>
              <a:rPr lang="de-AT" sz="1800" b="1" dirty="0" err="1"/>
              <a:t>proficiency</a:t>
            </a:r>
            <a:r>
              <a:rPr lang="de-AT" sz="1800" b="1" dirty="0"/>
              <a:t> </a:t>
            </a:r>
            <a:r>
              <a:rPr lang="de-AT" sz="1800" b="1" dirty="0" err="1"/>
              <a:t>levels</a:t>
            </a:r>
            <a:r>
              <a:rPr lang="de-AT" sz="1800" b="1" dirty="0"/>
              <a:t> in </a:t>
            </a:r>
            <a:r>
              <a:rPr lang="de-AT" sz="1800" b="1" dirty="0" err="1"/>
              <a:t>response</a:t>
            </a:r>
            <a:r>
              <a:rPr lang="de-AT" sz="1800" b="1" dirty="0"/>
              <a:t> </a:t>
            </a:r>
            <a:r>
              <a:rPr lang="de-AT" sz="1800" b="1" dirty="0" err="1"/>
              <a:t>to</a:t>
            </a:r>
            <a:r>
              <a:rPr lang="de-AT" sz="1800" b="1" dirty="0"/>
              <a:t> </a:t>
            </a:r>
            <a:r>
              <a:rPr lang="de-AT" sz="1800" b="1" dirty="0" err="1"/>
              <a:t>syntactic</a:t>
            </a:r>
            <a:r>
              <a:rPr lang="de-AT" sz="1800" b="1" dirty="0"/>
              <a:t> </a:t>
            </a:r>
            <a:r>
              <a:rPr lang="de-AT" sz="1800" b="1" dirty="0" err="1"/>
              <a:t>violations</a:t>
            </a:r>
            <a:r>
              <a:rPr lang="de-AT" sz="1800" b="1" dirty="0"/>
              <a:t>.</a:t>
            </a:r>
            <a:r>
              <a:rPr lang="de-AT" b="1" dirty="0"/>
              <a:t/>
            </a:r>
            <a:br>
              <a:rPr lang="de-AT" b="1" dirty="0"/>
            </a:b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8"/>
            <a:ext cx="4392488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29424"/>
              </p:ext>
            </p:extLst>
          </p:nvPr>
        </p:nvGraphicFramePr>
        <p:xfrm>
          <a:off x="1763688" y="1421314"/>
          <a:ext cx="693643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872432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Implicit</a:t>
                      </a:r>
                      <a:r>
                        <a:rPr lang="de-AT" baseline="0" dirty="0" smtClean="0"/>
                        <a:t>  </a:t>
                      </a:r>
                      <a:r>
                        <a:rPr lang="de-AT" baseline="0" dirty="0" err="1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Explicit </a:t>
                      </a:r>
                      <a:r>
                        <a:rPr lang="de-AT" dirty="0" err="1" smtClean="0"/>
                        <a:t>group</a:t>
                      </a:r>
                      <a:endParaRPr lang="en-US" dirty="0"/>
                    </a:p>
                  </a:txBody>
                  <a:tcPr/>
                </a:tc>
              </a:tr>
              <a:tr h="979235">
                <a:tc>
                  <a:txBody>
                    <a:bodyPr/>
                    <a:lstStyle/>
                    <a:p>
                      <a:r>
                        <a:rPr lang="de-AT" dirty="0" smtClean="0"/>
                        <a:t>High </a:t>
                      </a:r>
                      <a:r>
                        <a:rPr lang="de-AT" dirty="0" err="1" smtClean="0"/>
                        <a:t>proficiency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 err="1" smtClean="0"/>
                        <a:t>leads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to</a:t>
                      </a:r>
                      <a:r>
                        <a:rPr lang="de-AT" sz="1400" dirty="0" smtClean="0"/>
                        <a:t> L1-like </a:t>
                      </a:r>
                      <a:r>
                        <a:rPr lang="de-AT" sz="1400" dirty="0" err="1" smtClean="0"/>
                        <a:t>brain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processing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for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syntax</a:t>
                      </a:r>
                      <a:r>
                        <a:rPr lang="de-AT" sz="1400" dirty="0" smtClean="0"/>
                        <a:t>.  </a:t>
                      </a:r>
                      <a:r>
                        <a:rPr lang="de-AT" sz="1400" dirty="0" err="1" smtClean="0"/>
                        <a:t>Syntactic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processing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relied</a:t>
                      </a:r>
                      <a:r>
                        <a:rPr lang="de-AT" sz="1400" dirty="0" smtClean="0"/>
                        <a:t> on </a:t>
                      </a:r>
                      <a:r>
                        <a:rPr lang="de-AT" sz="1400" dirty="0" err="1" smtClean="0"/>
                        <a:t>the</a:t>
                      </a:r>
                      <a:r>
                        <a:rPr lang="de-AT" sz="1400" dirty="0" smtClean="0"/>
                        <a:t> same </a:t>
                      </a:r>
                      <a:r>
                        <a:rPr lang="de-AT" sz="1400" dirty="0" err="1" smtClean="0"/>
                        <a:t>rule-governed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automatic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structue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building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that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is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typical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of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precedural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memory</a:t>
                      </a:r>
                      <a:r>
                        <a:rPr lang="de-AT" sz="1400" dirty="0" smtClean="0"/>
                        <a:t> in L1.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err="1" smtClean="0"/>
                        <a:t>Although</a:t>
                      </a:r>
                      <a:r>
                        <a:rPr lang="de-AT" sz="1400" baseline="0" dirty="0" smtClean="0"/>
                        <a:t> explicit </a:t>
                      </a:r>
                      <a:r>
                        <a:rPr lang="de-AT" sz="1400" baseline="0" dirty="0" err="1" smtClean="0"/>
                        <a:t>training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is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sufficient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to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develop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ability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for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structural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reanalysis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that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may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be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under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conscious</a:t>
                      </a:r>
                      <a:r>
                        <a:rPr lang="de-AT" sz="1400" baseline="0" dirty="0" smtClean="0"/>
                        <a:t> (explicit) </a:t>
                      </a:r>
                      <a:r>
                        <a:rPr lang="de-AT" sz="1400" baseline="0" dirty="0" err="1" smtClean="0"/>
                        <a:t>control</a:t>
                      </a:r>
                      <a:r>
                        <a:rPr lang="de-AT" sz="1400" baseline="0" dirty="0" smtClean="0"/>
                        <a:t>, </a:t>
                      </a:r>
                      <a:r>
                        <a:rPr lang="de-AT" sz="1400" baseline="0" dirty="0" err="1" smtClean="0"/>
                        <a:t>it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does</a:t>
                      </a:r>
                      <a:r>
                        <a:rPr lang="de-AT" sz="1400" baseline="0" dirty="0" smtClean="0"/>
                        <a:t> not </a:t>
                      </a:r>
                      <a:r>
                        <a:rPr lang="de-AT" sz="1400" baseline="0" dirty="0" err="1" smtClean="0"/>
                        <a:t>reliably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lead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to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automatic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early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syntactic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processing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that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is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found</a:t>
                      </a:r>
                      <a:r>
                        <a:rPr lang="de-AT" sz="1400" baseline="0" dirty="0" smtClean="0"/>
                        <a:t> in L1 </a:t>
                      </a:r>
                      <a:r>
                        <a:rPr lang="de-AT" sz="1400" baseline="0" dirty="0" err="1" smtClean="0"/>
                        <a:t>and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may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depend</a:t>
                      </a:r>
                      <a:r>
                        <a:rPr lang="de-AT" sz="1400" baseline="0" dirty="0" smtClean="0"/>
                        <a:t> on </a:t>
                      </a:r>
                      <a:r>
                        <a:rPr lang="de-AT" sz="1400" baseline="0" dirty="0" err="1" smtClean="0"/>
                        <a:t>procedural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memory</a:t>
                      </a:r>
                      <a:r>
                        <a:rPr lang="de-AT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1051238">
                <a:tc>
                  <a:txBody>
                    <a:bodyPr/>
                    <a:lstStyle/>
                    <a:p>
                      <a:r>
                        <a:rPr lang="de-AT" dirty="0" smtClean="0"/>
                        <a:t>Low </a:t>
                      </a:r>
                      <a:r>
                        <a:rPr lang="de-AT" dirty="0" err="1" smtClean="0"/>
                        <a:t>proficiency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err="1" smtClean="0"/>
                        <a:t>morpho-syntactic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processing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relies</a:t>
                      </a:r>
                      <a:r>
                        <a:rPr lang="de-AT" sz="1400" baseline="0" dirty="0" smtClean="0"/>
                        <a:t>, at least in </a:t>
                      </a:r>
                      <a:r>
                        <a:rPr lang="de-AT" sz="1400" baseline="0" dirty="0" err="1" smtClean="0"/>
                        <a:t>part</a:t>
                      </a:r>
                      <a:r>
                        <a:rPr lang="de-AT" sz="1400" baseline="0" dirty="0" smtClean="0"/>
                        <a:t>, on </a:t>
                      </a:r>
                      <a:r>
                        <a:rPr lang="de-AT" sz="1400" baseline="0" dirty="0" err="1" smtClean="0"/>
                        <a:t>lexical</a:t>
                      </a:r>
                      <a:r>
                        <a:rPr lang="de-AT" sz="1400" baseline="0" dirty="0" smtClean="0"/>
                        <a:t>/</a:t>
                      </a:r>
                      <a:r>
                        <a:rPr lang="de-AT" sz="1400" baseline="0" dirty="0" err="1" smtClean="0"/>
                        <a:t>semantic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mechanisms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and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declarative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memory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and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shows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that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this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reliance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can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result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from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implicit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training</a:t>
                      </a:r>
                      <a:r>
                        <a:rPr lang="de-AT" sz="1400" baseline="0" dirty="0" smtClean="0"/>
                        <a:t>. (</a:t>
                      </a:r>
                      <a:r>
                        <a:rPr lang="de-AT" sz="1400" baseline="0" dirty="0" err="1" smtClean="0"/>
                        <a:t>no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rules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needed</a:t>
                      </a:r>
                      <a:r>
                        <a:rPr lang="de-AT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Explicit </a:t>
                      </a:r>
                      <a:r>
                        <a:rPr lang="de-AT" sz="1400" dirty="0" err="1" smtClean="0"/>
                        <a:t>training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does</a:t>
                      </a:r>
                      <a:r>
                        <a:rPr lang="de-AT" sz="1400" dirty="0" smtClean="0"/>
                        <a:t> not </a:t>
                      </a:r>
                      <a:r>
                        <a:rPr lang="de-AT" sz="1400" dirty="0" err="1" smtClean="0"/>
                        <a:t>lead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to</a:t>
                      </a:r>
                      <a:r>
                        <a:rPr lang="de-AT" sz="1400" dirty="0" smtClean="0"/>
                        <a:t> a </a:t>
                      </a:r>
                      <a:r>
                        <a:rPr lang="de-AT" sz="1400" dirty="0" err="1" smtClean="0"/>
                        <a:t>systematic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and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consistent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reliance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of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syntax</a:t>
                      </a:r>
                      <a:r>
                        <a:rPr lang="de-AT" sz="1400" dirty="0" smtClean="0"/>
                        <a:t> on </a:t>
                      </a:r>
                      <a:r>
                        <a:rPr lang="de-AT" sz="1400" dirty="0" err="1" smtClean="0"/>
                        <a:t>either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lexical</a:t>
                      </a:r>
                      <a:r>
                        <a:rPr lang="de-AT" sz="1400" dirty="0" smtClean="0"/>
                        <a:t>/</a:t>
                      </a:r>
                      <a:r>
                        <a:rPr lang="de-AT" sz="1400" dirty="0" err="1" smtClean="0"/>
                        <a:t>semantic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or</a:t>
                      </a:r>
                      <a:r>
                        <a:rPr lang="de-AT" sz="1400" dirty="0" smtClean="0"/>
                        <a:t> L1-like </a:t>
                      </a:r>
                      <a:r>
                        <a:rPr lang="de-AT" sz="1400" dirty="0" err="1" smtClean="0"/>
                        <a:t>grammatical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processes</a:t>
                      </a:r>
                      <a:r>
                        <a:rPr lang="de-AT" sz="1400" dirty="0" smtClean="0"/>
                        <a:t> at </a:t>
                      </a:r>
                      <a:r>
                        <a:rPr lang="de-AT" sz="1400" dirty="0" err="1" smtClean="0"/>
                        <a:t>low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proficiency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nor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does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their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syntax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rely</a:t>
                      </a:r>
                      <a:r>
                        <a:rPr lang="de-AT" sz="1400" baseline="0" dirty="0" smtClean="0"/>
                        <a:t> on </a:t>
                      </a:r>
                      <a:r>
                        <a:rPr lang="de-AT" sz="1400" baseline="0" dirty="0" err="1" smtClean="0"/>
                        <a:t>any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other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neurocognitive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processes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that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would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be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baseline="0" dirty="0" err="1" smtClean="0"/>
                        <a:t>reflected</a:t>
                      </a:r>
                      <a:r>
                        <a:rPr lang="de-AT" sz="1400" baseline="0" dirty="0" smtClean="0"/>
                        <a:t> in ERP </a:t>
                      </a:r>
                      <a:r>
                        <a:rPr lang="de-AT" sz="1400" baseline="0" dirty="0" err="1" smtClean="0"/>
                        <a:t>components</a:t>
                      </a:r>
                      <a:r>
                        <a:rPr lang="de-AT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4719687" y="476670"/>
            <a:ext cx="2056556" cy="1584176"/>
          </a:xfrm>
          <a:prstGeom prst="wedgeRoundRectCallout">
            <a:avLst>
              <a:gd name="adj1" fmla="val -49674"/>
              <a:gd name="adj2" fmla="val 742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This </a:t>
            </a:r>
            <a:r>
              <a:rPr lang="de-AT" dirty="0" err="1" smtClean="0">
                <a:solidFill>
                  <a:schemeClr val="tx1"/>
                </a:solidFill>
              </a:rPr>
              <a:t>effect</a:t>
            </a:r>
            <a:r>
              <a:rPr lang="de-AT" dirty="0" smtClean="0">
                <a:solidFill>
                  <a:schemeClr val="tx1"/>
                </a:solidFill>
              </a:rPr>
              <a:t> was EVEN STRONGER after </a:t>
            </a:r>
            <a:r>
              <a:rPr lang="de-AT" dirty="0" err="1" smtClean="0">
                <a:solidFill>
                  <a:schemeClr val="tx1"/>
                </a:solidFill>
              </a:rPr>
              <a:t>months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of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no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exposure</a:t>
            </a:r>
            <a:r>
              <a:rPr lang="de-A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mean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teaching</a:t>
            </a:r>
            <a:r>
              <a:rPr lang="de-AT" dirty="0" smtClean="0"/>
              <a:t>?</a:t>
            </a:r>
            <a:endParaRPr lang="en-US" dirty="0"/>
          </a:p>
        </p:txBody>
      </p:sp>
      <p:pic>
        <p:nvPicPr>
          <p:cNvPr id="4098" name="Picture 2" descr="C:\Users\lp\AppData\Local\Microsoft\Windows\Temporary Internet Files\Content.IE5\I29PHQH1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108</TotalTime>
  <Words>529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How does explicit and implicit SLT affect production and processing of syntax?</vt:lpstr>
      <vt:lpstr>Kara Morgan-Short, Karsten Steinhauer, Cristina Sanz and Michael T. Ullman, „Explicit and Implicit Second Language Training Differentially Affect the Achievement of Native-like Brain Activation Patterns“ Journal of Cognitive Neuroscience, 24:4, pp. 933-947</vt:lpstr>
      <vt:lpstr>ERP:  Event Related Potential voltage maps</vt:lpstr>
      <vt:lpstr>Behavioral data</vt:lpstr>
      <vt:lpstr>ERP data revealed striking differences between the groups‘ neural activity at both proficiency levels in response to syntactic violations. </vt:lpstr>
      <vt:lpstr>What does this mean for teaching?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Pölzleitner</dc:creator>
  <cp:lastModifiedBy>Elisabeth Pölzleitner</cp:lastModifiedBy>
  <cp:revision>17</cp:revision>
  <dcterms:created xsi:type="dcterms:W3CDTF">2014-10-03T17:26:37Z</dcterms:created>
  <dcterms:modified xsi:type="dcterms:W3CDTF">2014-10-03T19:23:30Z</dcterms:modified>
</cp:coreProperties>
</file>