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84" r:id="rId3"/>
    <p:sldId id="285" r:id="rId4"/>
    <p:sldId id="257" r:id="rId5"/>
    <p:sldId id="262" r:id="rId6"/>
    <p:sldId id="260" r:id="rId7"/>
    <p:sldId id="286" r:id="rId8"/>
    <p:sldId id="261" r:id="rId9"/>
    <p:sldId id="287" r:id="rId10"/>
    <p:sldId id="264" r:id="rId11"/>
    <p:sldId id="280" r:id="rId12"/>
    <p:sldId id="282" r:id="rId13"/>
    <p:sldId id="258" r:id="rId14"/>
    <p:sldId id="288" r:id="rId15"/>
    <p:sldId id="281" r:id="rId16"/>
    <p:sldId id="283" r:id="rId17"/>
    <p:sldId id="259" r:id="rId18"/>
    <p:sldId id="289" r:id="rId19"/>
    <p:sldId id="274" r:id="rId20"/>
    <p:sldId id="275" r:id="rId21"/>
    <p:sldId id="276" r:id="rId22"/>
    <p:sldId id="277" r:id="rId23"/>
    <p:sldId id="278" r:id="rId24"/>
    <p:sldId id="279" r:id="rId25"/>
  </p:sldIdLst>
  <p:sldSz cx="12192000" cy="6858000"/>
  <p:notesSz cx="9144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18" d="100"/>
          <a:sy n="118" d="100"/>
        </p:scale>
        <p:origin x="208" y="3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16FFD47F-59C8-C24C-9BA0-A6A810343667}" type="datetimeFigureOut">
              <a:rPr lang="de-DE" smtClean="0"/>
              <a:t>23.05.16</a:t>
            </a:fld>
            <a:endParaRPr lang="de-DE"/>
          </a:p>
        </p:txBody>
      </p:sp>
      <p:sp>
        <p:nvSpPr>
          <p:cNvPr id="4" name="Fußzeilenplatzhalt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BC82CFAA-3E1F-EC4F-8212-017820F27FF0}" type="slidenum">
              <a:rPr lang="de-DE" smtClean="0"/>
              <a:t>‹Nr.›</a:t>
            </a:fld>
            <a:endParaRPr lang="de-DE"/>
          </a:p>
        </p:txBody>
      </p:sp>
    </p:spTree>
    <p:extLst>
      <p:ext uri="{BB962C8B-B14F-4D97-AF65-F5344CB8AC3E}">
        <p14:creationId xmlns:p14="http://schemas.microsoft.com/office/powerpoint/2010/main" val="284814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F41490CF-28A8-914A-8685-D69B82891599}" type="datetimeFigureOut">
              <a:rPr lang="de-DE" smtClean="0"/>
              <a:t>23.05.16</a:t>
            </a:fld>
            <a:endParaRPr lang="de-DE"/>
          </a:p>
        </p:txBody>
      </p:sp>
      <p:sp>
        <p:nvSpPr>
          <p:cNvPr id="4" name="Folienbildplatzhalt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de-DE" smtClean="0"/>
              <a:t>Mastertextformat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81077B8-1ECB-7844-9076-38BBFE1695A6}" type="slidenum">
              <a:rPr lang="de-DE" smtClean="0"/>
              <a:t>‹Nr.›</a:t>
            </a:fld>
            <a:endParaRPr lang="de-DE"/>
          </a:p>
        </p:txBody>
      </p:sp>
    </p:spTree>
    <p:extLst>
      <p:ext uri="{BB962C8B-B14F-4D97-AF65-F5344CB8AC3E}">
        <p14:creationId xmlns:p14="http://schemas.microsoft.com/office/powerpoint/2010/main" val="6791559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49DA10-5F0B-1042-AF29-8528BFE0F5AD}" type="slidenum">
              <a:rPr lang="de-AT" altLang="de-DE"/>
              <a:pPr/>
              <a:t>19</a:t>
            </a:fld>
            <a:endParaRPr lang="de-AT" altLang="de-DE"/>
          </a:p>
        </p:txBody>
      </p:sp>
      <p:sp>
        <p:nvSpPr>
          <p:cNvPr id="11265" name="Text Box 1"/>
          <p:cNvSpPr txBox="1">
            <a:spLocks noGrp="1" noRot="1" noChangeAspect="1" noChangeArrowheads="1"/>
          </p:cNvSpPr>
          <p:nvPr>
            <p:ph type="sldImg"/>
          </p:nvPr>
        </p:nvSpPr>
        <p:spPr bwMode="auto">
          <a:xfrm>
            <a:off x="2365375" y="609600"/>
            <a:ext cx="5346700" cy="3006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1266" name="Text Box 2"/>
          <p:cNvSpPr txBox="1">
            <a:spLocks noGrp="1" noChangeArrowheads="1"/>
          </p:cNvSpPr>
          <p:nvPr>
            <p:ph type="body" idx="1"/>
          </p:nvPr>
        </p:nvSpPr>
        <p:spPr bwMode="auto">
          <a:xfrm>
            <a:off x="1007534" y="3808810"/>
            <a:ext cx="8064500" cy="36087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19665592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F3BE7F42-C64F-F147-B228-8C1BDD4258DD}" type="slidenum">
              <a:rPr lang="de-AT" altLang="de-DE"/>
              <a:pPr/>
              <a:t>20</a:t>
            </a:fld>
            <a:endParaRPr lang="de-AT" altLang="de-DE"/>
          </a:p>
        </p:txBody>
      </p:sp>
      <p:sp>
        <p:nvSpPr>
          <p:cNvPr id="12289" name="Text Box 1"/>
          <p:cNvSpPr txBox="1">
            <a:spLocks noGrp="1" noRot="1" noChangeAspect="1" noChangeArrowheads="1"/>
          </p:cNvSpPr>
          <p:nvPr>
            <p:ph type="sldImg"/>
          </p:nvPr>
        </p:nvSpPr>
        <p:spPr bwMode="auto">
          <a:xfrm>
            <a:off x="2365375" y="609600"/>
            <a:ext cx="5346700" cy="3006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2290" name="Text Box 2"/>
          <p:cNvSpPr txBox="1">
            <a:spLocks noGrp="1" noChangeArrowheads="1"/>
          </p:cNvSpPr>
          <p:nvPr>
            <p:ph type="body" idx="1"/>
          </p:nvPr>
        </p:nvSpPr>
        <p:spPr bwMode="auto">
          <a:xfrm>
            <a:off x="1007534" y="3808810"/>
            <a:ext cx="8064500" cy="36087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9969386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0523181-6231-E944-AA11-276AB34F579E}" type="slidenum">
              <a:rPr lang="de-AT" altLang="de-DE"/>
              <a:pPr/>
              <a:t>21</a:t>
            </a:fld>
            <a:endParaRPr lang="de-AT" altLang="de-DE"/>
          </a:p>
        </p:txBody>
      </p:sp>
      <p:sp>
        <p:nvSpPr>
          <p:cNvPr id="13313" name="Text Box 1"/>
          <p:cNvSpPr txBox="1">
            <a:spLocks noGrp="1" noRot="1" noChangeAspect="1" noChangeArrowheads="1"/>
          </p:cNvSpPr>
          <p:nvPr>
            <p:ph type="sldImg"/>
          </p:nvPr>
        </p:nvSpPr>
        <p:spPr bwMode="auto">
          <a:xfrm>
            <a:off x="2365375" y="609600"/>
            <a:ext cx="5346700" cy="3006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3314" name="Text Box 2"/>
          <p:cNvSpPr txBox="1">
            <a:spLocks noGrp="1" noChangeArrowheads="1"/>
          </p:cNvSpPr>
          <p:nvPr>
            <p:ph type="body" idx="1"/>
          </p:nvPr>
        </p:nvSpPr>
        <p:spPr bwMode="auto">
          <a:xfrm>
            <a:off x="1007534" y="3808810"/>
            <a:ext cx="8064500" cy="36087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8887597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3C3150C-A14D-264E-965D-F23FF73E54FA}" type="slidenum">
              <a:rPr lang="de-AT" altLang="de-DE"/>
              <a:pPr/>
              <a:t>22</a:t>
            </a:fld>
            <a:endParaRPr lang="de-AT" altLang="de-DE"/>
          </a:p>
        </p:txBody>
      </p:sp>
      <p:sp>
        <p:nvSpPr>
          <p:cNvPr id="14337" name="Text Box 1"/>
          <p:cNvSpPr txBox="1">
            <a:spLocks noGrp="1" noRot="1" noChangeAspect="1" noChangeArrowheads="1"/>
          </p:cNvSpPr>
          <p:nvPr>
            <p:ph type="sldImg"/>
          </p:nvPr>
        </p:nvSpPr>
        <p:spPr bwMode="auto">
          <a:xfrm>
            <a:off x="2365375" y="609600"/>
            <a:ext cx="5346700" cy="3006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4338" name="Text Box 2"/>
          <p:cNvSpPr txBox="1">
            <a:spLocks noGrp="1" noChangeArrowheads="1"/>
          </p:cNvSpPr>
          <p:nvPr>
            <p:ph type="body" idx="1"/>
          </p:nvPr>
        </p:nvSpPr>
        <p:spPr bwMode="auto">
          <a:xfrm>
            <a:off x="1007534" y="3808810"/>
            <a:ext cx="8064500" cy="36087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1084202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B61ADF7-C2AF-4A46-B74A-3599FC2D1922}" type="slidenum">
              <a:rPr lang="de-AT" altLang="de-DE"/>
              <a:pPr/>
              <a:t>23</a:t>
            </a:fld>
            <a:endParaRPr lang="de-AT" altLang="de-DE"/>
          </a:p>
        </p:txBody>
      </p:sp>
      <p:sp>
        <p:nvSpPr>
          <p:cNvPr id="15361" name="Text Box 1"/>
          <p:cNvSpPr txBox="1">
            <a:spLocks noGrp="1" noRot="1" noChangeAspect="1" noChangeArrowheads="1"/>
          </p:cNvSpPr>
          <p:nvPr>
            <p:ph type="sldImg"/>
          </p:nvPr>
        </p:nvSpPr>
        <p:spPr bwMode="auto">
          <a:xfrm>
            <a:off x="2365375" y="609600"/>
            <a:ext cx="5346700" cy="3006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5362" name="Text Box 2"/>
          <p:cNvSpPr txBox="1">
            <a:spLocks noGrp="1" noChangeArrowheads="1"/>
          </p:cNvSpPr>
          <p:nvPr>
            <p:ph type="body" idx="1"/>
          </p:nvPr>
        </p:nvSpPr>
        <p:spPr bwMode="auto">
          <a:xfrm>
            <a:off x="1007534" y="3808810"/>
            <a:ext cx="8064500" cy="36087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364072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790C0A0-055A-4B40-872B-0282E140D070}" type="slidenum">
              <a:rPr lang="de-AT" altLang="de-DE"/>
              <a:pPr/>
              <a:t>24</a:t>
            </a:fld>
            <a:endParaRPr lang="de-AT" altLang="de-DE"/>
          </a:p>
        </p:txBody>
      </p:sp>
      <p:sp>
        <p:nvSpPr>
          <p:cNvPr id="16385" name="Text Box 1"/>
          <p:cNvSpPr txBox="1">
            <a:spLocks noGrp="1" noRot="1" noChangeAspect="1" noChangeArrowheads="1"/>
          </p:cNvSpPr>
          <p:nvPr>
            <p:ph type="sldImg"/>
          </p:nvPr>
        </p:nvSpPr>
        <p:spPr bwMode="auto">
          <a:xfrm>
            <a:off x="2365375" y="609600"/>
            <a:ext cx="5346700" cy="3006725"/>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16386" name="Text Box 2"/>
          <p:cNvSpPr txBox="1">
            <a:spLocks noGrp="1" noChangeArrowheads="1"/>
          </p:cNvSpPr>
          <p:nvPr>
            <p:ph type="body" idx="1"/>
          </p:nvPr>
        </p:nvSpPr>
        <p:spPr bwMode="auto">
          <a:xfrm>
            <a:off x="1007534" y="3808810"/>
            <a:ext cx="8064500" cy="3608784"/>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de-DE" altLang="de-DE"/>
          </a:p>
        </p:txBody>
      </p:sp>
    </p:spTree>
    <p:extLst>
      <p:ext uri="{BB962C8B-B14F-4D97-AF65-F5344CB8AC3E}">
        <p14:creationId xmlns:p14="http://schemas.microsoft.com/office/powerpoint/2010/main" val="10717298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AT"/>
          </a:p>
        </p:txBody>
      </p:sp>
      <p:sp>
        <p:nvSpPr>
          <p:cNvPr id="4" name="Datumsplatzhalter 3"/>
          <p:cNvSpPr>
            <a:spLocks noGrp="1"/>
          </p:cNvSpPr>
          <p:nvPr>
            <p:ph type="dt" sz="half" idx="10"/>
          </p:nvPr>
        </p:nvSpPr>
        <p:spPr/>
        <p:txBody>
          <a:bodyPr/>
          <a:lstStyle/>
          <a:p>
            <a:fld id="{6525D04B-E669-4FC9-95AD-13CF6D38F66A}" type="datetimeFigureOut">
              <a:rPr lang="de-AT" smtClean="0"/>
              <a:t>23.05.16</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57C4872-348E-410C-9017-D6F74A106287}" type="slidenum">
              <a:rPr lang="de-AT" smtClean="0"/>
              <a:t>‹Nr.›</a:t>
            </a:fld>
            <a:endParaRPr lang="de-AT"/>
          </a:p>
        </p:txBody>
      </p:sp>
    </p:spTree>
    <p:extLst>
      <p:ext uri="{BB962C8B-B14F-4D97-AF65-F5344CB8AC3E}">
        <p14:creationId xmlns:p14="http://schemas.microsoft.com/office/powerpoint/2010/main" val="3887832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6525D04B-E669-4FC9-95AD-13CF6D38F66A}" type="datetimeFigureOut">
              <a:rPr lang="de-AT" smtClean="0"/>
              <a:t>23.05.16</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57C4872-348E-410C-9017-D6F74A106287}" type="slidenum">
              <a:rPr lang="de-AT" smtClean="0"/>
              <a:t>‹Nr.›</a:t>
            </a:fld>
            <a:endParaRPr lang="de-AT"/>
          </a:p>
        </p:txBody>
      </p:sp>
    </p:spTree>
    <p:extLst>
      <p:ext uri="{BB962C8B-B14F-4D97-AF65-F5344CB8AC3E}">
        <p14:creationId xmlns:p14="http://schemas.microsoft.com/office/powerpoint/2010/main" val="282402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6525D04B-E669-4FC9-95AD-13CF6D38F66A}" type="datetimeFigureOut">
              <a:rPr lang="de-AT" smtClean="0"/>
              <a:t>23.05.16</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57C4872-348E-410C-9017-D6F74A106287}" type="slidenum">
              <a:rPr lang="de-AT" smtClean="0"/>
              <a:t>‹Nr.›</a:t>
            </a:fld>
            <a:endParaRPr lang="de-AT"/>
          </a:p>
        </p:txBody>
      </p:sp>
    </p:spTree>
    <p:extLst>
      <p:ext uri="{BB962C8B-B14F-4D97-AF65-F5344CB8AC3E}">
        <p14:creationId xmlns:p14="http://schemas.microsoft.com/office/powerpoint/2010/main" val="325056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10"/>
          </p:nvPr>
        </p:nvSpPr>
        <p:spPr/>
        <p:txBody>
          <a:bodyPr/>
          <a:lstStyle/>
          <a:p>
            <a:fld id="{6525D04B-E669-4FC9-95AD-13CF6D38F66A}" type="datetimeFigureOut">
              <a:rPr lang="de-AT" smtClean="0"/>
              <a:t>23.05.16</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57C4872-348E-410C-9017-D6F74A106287}" type="slidenum">
              <a:rPr lang="de-AT" smtClean="0"/>
              <a:t>‹Nr.›</a:t>
            </a:fld>
            <a:endParaRPr lang="de-AT"/>
          </a:p>
        </p:txBody>
      </p:sp>
    </p:spTree>
    <p:extLst>
      <p:ext uri="{BB962C8B-B14F-4D97-AF65-F5344CB8AC3E}">
        <p14:creationId xmlns:p14="http://schemas.microsoft.com/office/powerpoint/2010/main" val="59043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6525D04B-E669-4FC9-95AD-13CF6D38F66A}" type="datetimeFigureOut">
              <a:rPr lang="de-AT" smtClean="0"/>
              <a:t>23.05.16</a:t>
            </a:fld>
            <a:endParaRPr lang="de-AT"/>
          </a:p>
        </p:txBody>
      </p:sp>
      <p:sp>
        <p:nvSpPr>
          <p:cNvPr id="5" name="Fußzeilenplatzhalter 4"/>
          <p:cNvSpPr>
            <a:spLocks noGrp="1"/>
          </p:cNvSpPr>
          <p:nvPr>
            <p:ph type="ftr" sz="quarter" idx="11"/>
          </p:nvPr>
        </p:nvSpPr>
        <p:spPr/>
        <p:txBody>
          <a:bodyPr/>
          <a:lstStyle/>
          <a:p>
            <a:endParaRPr lang="de-AT"/>
          </a:p>
        </p:txBody>
      </p:sp>
      <p:sp>
        <p:nvSpPr>
          <p:cNvPr id="6" name="Foliennummernplatzhalter 5"/>
          <p:cNvSpPr>
            <a:spLocks noGrp="1"/>
          </p:cNvSpPr>
          <p:nvPr>
            <p:ph type="sldNum" sz="quarter" idx="12"/>
          </p:nvPr>
        </p:nvSpPr>
        <p:spPr/>
        <p:txBody>
          <a:bodyPr/>
          <a:lstStyle/>
          <a:p>
            <a:fld id="{E57C4872-348E-410C-9017-D6F74A106287}" type="slidenum">
              <a:rPr lang="de-AT" smtClean="0"/>
              <a:t>‹Nr.›</a:t>
            </a:fld>
            <a:endParaRPr lang="de-AT"/>
          </a:p>
        </p:txBody>
      </p:sp>
    </p:spTree>
    <p:extLst>
      <p:ext uri="{BB962C8B-B14F-4D97-AF65-F5344CB8AC3E}">
        <p14:creationId xmlns:p14="http://schemas.microsoft.com/office/powerpoint/2010/main" val="4160097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Datumsplatzhalter 4"/>
          <p:cNvSpPr>
            <a:spLocks noGrp="1"/>
          </p:cNvSpPr>
          <p:nvPr>
            <p:ph type="dt" sz="half" idx="10"/>
          </p:nvPr>
        </p:nvSpPr>
        <p:spPr/>
        <p:txBody>
          <a:bodyPr/>
          <a:lstStyle/>
          <a:p>
            <a:fld id="{6525D04B-E669-4FC9-95AD-13CF6D38F66A}" type="datetimeFigureOut">
              <a:rPr lang="de-AT" smtClean="0"/>
              <a:t>23.05.16</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E57C4872-348E-410C-9017-D6F74A106287}" type="slidenum">
              <a:rPr lang="de-AT" smtClean="0"/>
              <a:t>‹Nr.›</a:t>
            </a:fld>
            <a:endParaRPr lang="de-AT"/>
          </a:p>
        </p:txBody>
      </p:sp>
    </p:spTree>
    <p:extLst>
      <p:ext uri="{BB962C8B-B14F-4D97-AF65-F5344CB8AC3E}">
        <p14:creationId xmlns:p14="http://schemas.microsoft.com/office/powerpoint/2010/main" val="41855742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7" name="Datumsplatzhalter 6"/>
          <p:cNvSpPr>
            <a:spLocks noGrp="1"/>
          </p:cNvSpPr>
          <p:nvPr>
            <p:ph type="dt" sz="half" idx="10"/>
          </p:nvPr>
        </p:nvSpPr>
        <p:spPr/>
        <p:txBody>
          <a:bodyPr/>
          <a:lstStyle/>
          <a:p>
            <a:fld id="{6525D04B-E669-4FC9-95AD-13CF6D38F66A}" type="datetimeFigureOut">
              <a:rPr lang="de-AT" smtClean="0"/>
              <a:t>23.05.16</a:t>
            </a:fld>
            <a:endParaRPr lang="de-AT"/>
          </a:p>
        </p:txBody>
      </p:sp>
      <p:sp>
        <p:nvSpPr>
          <p:cNvPr id="8" name="Fußzeilenplatzhalter 7"/>
          <p:cNvSpPr>
            <a:spLocks noGrp="1"/>
          </p:cNvSpPr>
          <p:nvPr>
            <p:ph type="ftr" sz="quarter" idx="11"/>
          </p:nvPr>
        </p:nvSpPr>
        <p:spPr/>
        <p:txBody>
          <a:bodyPr/>
          <a:lstStyle/>
          <a:p>
            <a:endParaRPr lang="de-AT"/>
          </a:p>
        </p:txBody>
      </p:sp>
      <p:sp>
        <p:nvSpPr>
          <p:cNvPr id="9" name="Foliennummernplatzhalter 8"/>
          <p:cNvSpPr>
            <a:spLocks noGrp="1"/>
          </p:cNvSpPr>
          <p:nvPr>
            <p:ph type="sldNum" sz="quarter" idx="12"/>
          </p:nvPr>
        </p:nvSpPr>
        <p:spPr/>
        <p:txBody>
          <a:bodyPr/>
          <a:lstStyle/>
          <a:p>
            <a:fld id="{E57C4872-348E-410C-9017-D6F74A106287}" type="slidenum">
              <a:rPr lang="de-AT" smtClean="0"/>
              <a:t>‹Nr.›</a:t>
            </a:fld>
            <a:endParaRPr lang="de-AT"/>
          </a:p>
        </p:txBody>
      </p:sp>
    </p:spTree>
    <p:extLst>
      <p:ext uri="{BB962C8B-B14F-4D97-AF65-F5344CB8AC3E}">
        <p14:creationId xmlns:p14="http://schemas.microsoft.com/office/powerpoint/2010/main" val="1318311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AT"/>
          </a:p>
        </p:txBody>
      </p:sp>
      <p:sp>
        <p:nvSpPr>
          <p:cNvPr id="3" name="Datumsplatzhalter 2"/>
          <p:cNvSpPr>
            <a:spLocks noGrp="1"/>
          </p:cNvSpPr>
          <p:nvPr>
            <p:ph type="dt" sz="half" idx="10"/>
          </p:nvPr>
        </p:nvSpPr>
        <p:spPr/>
        <p:txBody>
          <a:bodyPr/>
          <a:lstStyle/>
          <a:p>
            <a:fld id="{6525D04B-E669-4FC9-95AD-13CF6D38F66A}" type="datetimeFigureOut">
              <a:rPr lang="de-AT" smtClean="0"/>
              <a:t>23.05.16</a:t>
            </a:fld>
            <a:endParaRPr lang="de-AT"/>
          </a:p>
        </p:txBody>
      </p:sp>
      <p:sp>
        <p:nvSpPr>
          <p:cNvPr id="4" name="Fußzeilenplatzhalter 3"/>
          <p:cNvSpPr>
            <a:spLocks noGrp="1"/>
          </p:cNvSpPr>
          <p:nvPr>
            <p:ph type="ftr" sz="quarter" idx="11"/>
          </p:nvPr>
        </p:nvSpPr>
        <p:spPr/>
        <p:txBody>
          <a:bodyPr/>
          <a:lstStyle/>
          <a:p>
            <a:endParaRPr lang="de-AT"/>
          </a:p>
        </p:txBody>
      </p:sp>
      <p:sp>
        <p:nvSpPr>
          <p:cNvPr id="5" name="Foliennummernplatzhalter 4"/>
          <p:cNvSpPr>
            <a:spLocks noGrp="1"/>
          </p:cNvSpPr>
          <p:nvPr>
            <p:ph type="sldNum" sz="quarter" idx="12"/>
          </p:nvPr>
        </p:nvSpPr>
        <p:spPr/>
        <p:txBody>
          <a:bodyPr/>
          <a:lstStyle/>
          <a:p>
            <a:fld id="{E57C4872-348E-410C-9017-D6F74A106287}" type="slidenum">
              <a:rPr lang="de-AT" smtClean="0"/>
              <a:t>‹Nr.›</a:t>
            </a:fld>
            <a:endParaRPr lang="de-AT"/>
          </a:p>
        </p:txBody>
      </p:sp>
    </p:spTree>
    <p:extLst>
      <p:ext uri="{BB962C8B-B14F-4D97-AF65-F5344CB8AC3E}">
        <p14:creationId xmlns:p14="http://schemas.microsoft.com/office/powerpoint/2010/main" val="2105249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6525D04B-E669-4FC9-95AD-13CF6D38F66A}" type="datetimeFigureOut">
              <a:rPr lang="de-AT" smtClean="0"/>
              <a:t>23.05.16</a:t>
            </a:fld>
            <a:endParaRPr lang="de-AT"/>
          </a:p>
        </p:txBody>
      </p:sp>
      <p:sp>
        <p:nvSpPr>
          <p:cNvPr id="3" name="Fußzeilenplatzhalter 2"/>
          <p:cNvSpPr>
            <a:spLocks noGrp="1"/>
          </p:cNvSpPr>
          <p:nvPr>
            <p:ph type="ftr" sz="quarter" idx="11"/>
          </p:nvPr>
        </p:nvSpPr>
        <p:spPr/>
        <p:txBody>
          <a:bodyPr/>
          <a:lstStyle/>
          <a:p>
            <a:endParaRPr lang="de-AT"/>
          </a:p>
        </p:txBody>
      </p:sp>
      <p:sp>
        <p:nvSpPr>
          <p:cNvPr id="4" name="Foliennummernplatzhalter 3"/>
          <p:cNvSpPr>
            <a:spLocks noGrp="1"/>
          </p:cNvSpPr>
          <p:nvPr>
            <p:ph type="sldNum" sz="quarter" idx="12"/>
          </p:nvPr>
        </p:nvSpPr>
        <p:spPr/>
        <p:txBody>
          <a:bodyPr/>
          <a:lstStyle/>
          <a:p>
            <a:fld id="{E57C4872-348E-410C-9017-D6F74A106287}" type="slidenum">
              <a:rPr lang="de-AT" smtClean="0"/>
              <a:t>‹Nr.›</a:t>
            </a:fld>
            <a:endParaRPr lang="de-AT"/>
          </a:p>
        </p:txBody>
      </p:sp>
    </p:spTree>
    <p:extLst>
      <p:ext uri="{BB962C8B-B14F-4D97-AF65-F5344CB8AC3E}">
        <p14:creationId xmlns:p14="http://schemas.microsoft.com/office/powerpoint/2010/main" val="2516287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525D04B-E669-4FC9-95AD-13CF6D38F66A}" type="datetimeFigureOut">
              <a:rPr lang="de-AT" smtClean="0"/>
              <a:t>23.05.16</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E57C4872-348E-410C-9017-D6F74A106287}" type="slidenum">
              <a:rPr lang="de-AT" smtClean="0"/>
              <a:t>‹Nr.›</a:t>
            </a:fld>
            <a:endParaRPr lang="de-AT"/>
          </a:p>
        </p:txBody>
      </p:sp>
    </p:spTree>
    <p:extLst>
      <p:ext uri="{BB962C8B-B14F-4D97-AF65-F5344CB8AC3E}">
        <p14:creationId xmlns:p14="http://schemas.microsoft.com/office/powerpoint/2010/main" val="3560064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AT"/>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6525D04B-E669-4FC9-95AD-13CF6D38F66A}" type="datetimeFigureOut">
              <a:rPr lang="de-AT" smtClean="0"/>
              <a:t>23.05.16</a:t>
            </a:fld>
            <a:endParaRPr lang="de-AT"/>
          </a:p>
        </p:txBody>
      </p:sp>
      <p:sp>
        <p:nvSpPr>
          <p:cNvPr id="6" name="Fußzeilenplatzhalter 5"/>
          <p:cNvSpPr>
            <a:spLocks noGrp="1"/>
          </p:cNvSpPr>
          <p:nvPr>
            <p:ph type="ftr" sz="quarter" idx="11"/>
          </p:nvPr>
        </p:nvSpPr>
        <p:spPr/>
        <p:txBody>
          <a:bodyPr/>
          <a:lstStyle/>
          <a:p>
            <a:endParaRPr lang="de-AT"/>
          </a:p>
        </p:txBody>
      </p:sp>
      <p:sp>
        <p:nvSpPr>
          <p:cNvPr id="7" name="Foliennummernplatzhalter 6"/>
          <p:cNvSpPr>
            <a:spLocks noGrp="1"/>
          </p:cNvSpPr>
          <p:nvPr>
            <p:ph type="sldNum" sz="quarter" idx="12"/>
          </p:nvPr>
        </p:nvSpPr>
        <p:spPr/>
        <p:txBody>
          <a:bodyPr/>
          <a:lstStyle/>
          <a:p>
            <a:fld id="{E57C4872-348E-410C-9017-D6F74A106287}" type="slidenum">
              <a:rPr lang="de-AT" smtClean="0"/>
              <a:t>‹Nr.›</a:t>
            </a:fld>
            <a:endParaRPr lang="de-AT"/>
          </a:p>
        </p:txBody>
      </p:sp>
    </p:spTree>
    <p:extLst>
      <p:ext uri="{BB962C8B-B14F-4D97-AF65-F5344CB8AC3E}">
        <p14:creationId xmlns:p14="http://schemas.microsoft.com/office/powerpoint/2010/main" val="25163681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AT"/>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AT"/>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25D04B-E669-4FC9-95AD-13CF6D38F66A}" type="datetimeFigureOut">
              <a:rPr lang="de-AT" smtClean="0"/>
              <a:t>23.05.16</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7C4872-348E-410C-9017-D6F74A106287}" type="slidenum">
              <a:rPr lang="de-AT" smtClean="0"/>
              <a:t>‹Nr.›</a:t>
            </a:fld>
            <a:endParaRPr lang="de-AT"/>
          </a:p>
        </p:txBody>
      </p:sp>
    </p:spTree>
    <p:extLst>
      <p:ext uri="{BB962C8B-B14F-4D97-AF65-F5344CB8AC3E}">
        <p14:creationId xmlns:p14="http://schemas.microsoft.com/office/powerpoint/2010/main" val="24468620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AT" sz="4000" dirty="0" err="1" smtClean="0"/>
              <a:t>Notional</a:t>
            </a:r>
            <a:r>
              <a:rPr lang="de-AT" sz="4000" dirty="0" smtClean="0"/>
              <a:t> </a:t>
            </a:r>
            <a:r>
              <a:rPr lang="de-AT" sz="4000" dirty="0" err="1"/>
              <a:t>G</a:t>
            </a:r>
            <a:r>
              <a:rPr lang="de-AT" sz="4000" dirty="0" err="1" smtClean="0"/>
              <a:t>rammer</a:t>
            </a:r>
            <a:r>
              <a:rPr lang="de-AT" sz="4000" dirty="0" smtClean="0"/>
              <a:t/>
            </a:r>
            <a:br>
              <a:rPr lang="de-AT" sz="4000" dirty="0" smtClean="0"/>
            </a:br>
            <a:r>
              <a:rPr lang="de-AT" dirty="0" smtClean="0"/>
              <a:t/>
            </a:r>
            <a:br>
              <a:rPr lang="de-AT" dirty="0" smtClean="0"/>
            </a:br>
            <a:r>
              <a:rPr lang="de-AT" dirty="0" err="1" smtClean="0"/>
              <a:t>Present</a:t>
            </a:r>
            <a:r>
              <a:rPr lang="de-AT" dirty="0" smtClean="0"/>
              <a:t> </a:t>
            </a:r>
            <a:r>
              <a:rPr lang="de-AT" dirty="0" err="1"/>
              <a:t>P</a:t>
            </a:r>
            <a:r>
              <a:rPr lang="de-AT" dirty="0" err="1" smtClean="0"/>
              <a:t>erfect</a:t>
            </a:r>
            <a:r>
              <a:rPr lang="de-AT" dirty="0" smtClean="0"/>
              <a:t> </a:t>
            </a:r>
            <a:r>
              <a:rPr lang="de-AT" dirty="0" err="1"/>
              <a:t>T</a:t>
            </a:r>
            <a:r>
              <a:rPr lang="de-AT" dirty="0" err="1" smtClean="0"/>
              <a:t>ense</a:t>
            </a:r>
            <a:r>
              <a:rPr lang="de-AT" dirty="0" smtClean="0"/>
              <a:t> </a:t>
            </a:r>
            <a:endParaRPr lang="de-AT" dirty="0"/>
          </a:p>
        </p:txBody>
      </p:sp>
      <p:sp>
        <p:nvSpPr>
          <p:cNvPr id="3" name="Untertitel 2"/>
          <p:cNvSpPr>
            <a:spLocks noGrp="1"/>
          </p:cNvSpPr>
          <p:nvPr>
            <p:ph type="subTitle" idx="1"/>
          </p:nvPr>
        </p:nvSpPr>
        <p:spPr/>
        <p:txBody>
          <a:bodyPr>
            <a:normAutofit lnSpcReduction="10000"/>
          </a:bodyPr>
          <a:lstStyle/>
          <a:p>
            <a:endParaRPr lang="de-AT" dirty="0" smtClean="0"/>
          </a:p>
          <a:p>
            <a:endParaRPr lang="de-AT" dirty="0"/>
          </a:p>
          <a:p>
            <a:r>
              <a:rPr lang="de-AT" dirty="0" smtClean="0"/>
              <a:t>Course: </a:t>
            </a:r>
            <a:r>
              <a:rPr lang="de-AT" dirty="0" err="1"/>
              <a:t>C</a:t>
            </a:r>
            <a:r>
              <a:rPr lang="de-AT" dirty="0" err="1" smtClean="0"/>
              <a:t>ommunicative</a:t>
            </a:r>
            <a:r>
              <a:rPr lang="de-AT" dirty="0" smtClean="0"/>
              <a:t> </a:t>
            </a:r>
            <a:r>
              <a:rPr lang="de-AT" dirty="0" err="1" smtClean="0"/>
              <a:t>Grammar</a:t>
            </a:r>
            <a:r>
              <a:rPr lang="de-AT" dirty="0" smtClean="0"/>
              <a:t> </a:t>
            </a:r>
          </a:p>
          <a:p>
            <a:r>
              <a:rPr lang="de-AT" dirty="0" err="1" smtClean="0"/>
              <a:t>Presenters</a:t>
            </a:r>
            <a:r>
              <a:rPr lang="de-AT" dirty="0" smtClean="0"/>
              <a:t>: Verena </a:t>
            </a:r>
            <a:r>
              <a:rPr lang="de-AT" dirty="0"/>
              <a:t>Ganser, Alexandra </a:t>
            </a:r>
            <a:r>
              <a:rPr lang="de-AT" dirty="0" err="1" smtClean="0"/>
              <a:t>Hierzberger</a:t>
            </a:r>
            <a:r>
              <a:rPr lang="de-AT" dirty="0" smtClean="0"/>
              <a:t>, Katharina Marko</a:t>
            </a:r>
            <a:endParaRPr lang="de-AT" dirty="0"/>
          </a:p>
        </p:txBody>
      </p:sp>
    </p:spTree>
    <p:extLst>
      <p:ext uri="{BB962C8B-B14F-4D97-AF65-F5344CB8AC3E}">
        <p14:creationId xmlns:p14="http://schemas.microsoft.com/office/powerpoint/2010/main" val="4051753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09316083"/>
              </p:ext>
            </p:extLst>
          </p:nvPr>
        </p:nvGraphicFramePr>
        <p:xfrm>
          <a:off x="838200" y="544286"/>
          <a:ext cx="10515600" cy="5955185"/>
        </p:xfrm>
        <a:graphic>
          <a:graphicData uri="http://schemas.openxmlformats.org/drawingml/2006/table">
            <a:tbl>
              <a:tblPr firstRow="1" bandRow="1">
                <a:tableStyleId>{073A0DAA-6AF3-43AB-8588-CEC1D06C72B9}</a:tableStyleId>
              </a:tblPr>
              <a:tblGrid>
                <a:gridCol w="2351314"/>
                <a:gridCol w="8164286"/>
              </a:tblGrid>
              <a:tr h="652442">
                <a:tc gridSpan="2">
                  <a:txBody>
                    <a:bodyPr/>
                    <a:lstStyle/>
                    <a:p>
                      <a:pPr algn="ctr"/>
                      <a:r>
                        <a:rPr lang="de-DE" sz="3600" dirty="0" err="1" smtClean="0"/>
                        <a:t>Grammar</a:t>
                      </a:r>
                      <a:r>
                        <a:rPr lang="de-DE" sz="3600" dirty="0" smtClean="0"/>
                        <a:t> Chart</a:t>
                      </a:r>
                      <a:endParaRPr lang="de-DE" sz="3600" dirty="0"/>
                    </a:p>
                  </a:txBody>
                  <a:tcPr/>
                </a:tc>
                <a:tc hMerge="1">
                  <a:txBody>
                    <a:bodyPr/>
                    <a:lstStyle/>
                    <a:p>
                      <a:endParaRPr lang="de-DE" dirty="0"/>
                    </a:p>
                  </a:txBody>
                  <a:tcPr/>
                </a:tc>
              </a:tr>
              <a:tr h="652442">
                <a:tc>
                  <a:txBody>
                    <a:bodyPr/>
                    <a:lstStyle/>
                    <a:p>
                      <a:r>
                        <a:rPr lang="de-DE" b="1" dirty="0" smtClean="0"/>
                        <a:t>Learning Stage</a:t>
                      </a:r>
                      <a:endParaRPr lang="de-DE"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Proceduralisation</a:t>
                      </a:r>
                      <a:endParaRPr lang="de-DE" dirty="0" smtClean="0"/>
                    </a:p>
                    <a:p>
                      <a:endParaRPr lang="de-DE" dirty="0"/>
                    </a:p>
                  </a:txBody>
                  <a:tcPr/>
                </a:tc>
              </a:tr>
              <a:tr h="652442">
                <a:tc>
                  <a:txBody>
                    <a:bodyPr/>
                    <a:lstStyle/>
                    <a:p>
                      <a:r>
                        <a:rPr lang="de-DE" b="1" dirty="0" err="1" smtClean="0"/>
                        <a:t>Depth</a:t>
                      </a:r>
                      <a:r>
                        <a:rPr lang="de-DE" b="1" dirty="0" smtClean="0"/>
                        <a:t> </a:t>
                      </a:r>
                      <a:r>
                        <a:rPr lang="de-DE" b="1" dirty="0" err="1" smtClean="0"/>
                        <a:t>of</a:t>
                      </a:r>
                      <a:r>
                        <a:rPr lang="de-DE" b="1" dirty="0" smtClean="0"/>
                        <a:t> </a:t>
                      </a:r>
                      <a:r>
                        <a:rPr lang="de-DE" b="1" dirty="0" err="1" smtClean="0"/>
                        <a:t>processing</a:t>
                      </a:r>
                      <a:r>
                        <a:rPr lang="de-DE" b="1" dirty="0" smtClean="0"/>
                        <a:t>, </a:t>
                      </a:r>
                      <a:r>
                        <a:rPr lang="de-DE" b="1" dirty="0" err="1" smtClean="0"/>
                        <a:t>and</a:t>
                      </a:r>
                      <a:r>
                        <a:rPr lang="de-DE" b="1" dirty="0" smtClean="0"/>
                        <a:t> mental </a:t>
                      </a:r>
                      <a:r>
                        <a:rPr lang="de-DE" b="1" dirty="0" err="1" smtClean="0"/>
                        <a:t>activity</a:t>
                      </a:r>
                      <a:endParaRPr lang="de-DE" b="1" dirty="0"/>
                    </a:p>
                  </a:txBody>
                  <a:tcPr/>
                </a:tc>
                <a:tc>
                  <a:txBody>
                    <a:bodyPr/>
                    <a:lstStyle/>
                    <a:p>
                      <a:r>
                        <a:rPr lang="de-DE" dirty="0" err="1" smtClean="0"/>
                        <a:t>Less</a:t>
                      </a:r>
                      <a:r>
                        <a:rPr lang="de-DE" dirty="0" smtClean="0"/>
                        <a:t> </a:t>
                      </a:r>
                      <a:r>
                        <a:rPr lang="de-DE" dirty="0" err="1" smtClean="0"/>
                        <a:t>active</a:t>
                      </a:r>
                      <a:r>
                        <a:rPr lang="de-DE" dirty="0" smtClean="0"/>
                        <a:t> </a:t>
                      </a:r>
                      <a:r>
                        <a:rPr lang="de-DE" dirty="0" err="1" smtClean="0"/>
                        <a:t>than</a:t>
                      </a:r>
                      <a:r>
                        <a:rPr lang="de-DE" dirty="0" smtClean="0"/>
                        <a:t> </a:t>
                      </a:r>
                      <a:r>
                        <a:rPr lang="de-DE" dirty="0" err="1" smtClean="0"/>
                        <a:t>the</a:t>
                      </a:r>
                      <a:r>
                        <a:rPr lang="de-DE" dirty="0" smtClean="0"/>
                        <a:t> </a:t>
                      </a:r>
                      <a:r>
                        <a:rPr lang="de-DE" dirty="0" err="1" smtClean="0"/>
                        <a:t>previous</a:t>
                      </a:r>
                      <a:r>
                        <a:rPr lang="de-DE" dirty="0" smtClean="0"/>
                        <a:t> </a:t>
                      </a:r>
                      <a:r>
                        <a:rPr lang="de-DE" dirty="0" err="1" smtClean="0"/>
                        <a:t>exercise</a:t>
                      </a:r>
                      <a:endParaRPr lang="de-DE" dirty="0"/>
                    </a:p>
                  </a:txBody>
                  <a:tcPr/>
                </a:tc>
              </a:tr>
              <a:tr h="1126133">
                <a:tc>
                  <a:txBody>
                    <a:bodyPr/>
                    <a:lstStyle/>
                    <a:p>
                      <a:r>
                        <a:rPr lang="de-DE" b="1" dirty="0" smtClean="0"/>
                        <a:t>Dual </a:t>
                      </a:r>
                      <a:r>
                        <a:rPr lang="de-DE" b="1" dirty="0" err="1" smtClean="0"/>
                        <a:t>processing</a:t>
                      </a:r>
                      <a:endParaRPr lang="de-DE" b="1" dirty="0" smtClean="0"/>
                    </a:p>
                    <a:p>
                      <a:r>
                        <a:rPr lang="de-DE" b="1" dirty="0" smtClean="0"/>
                        <a:t>Authenticity </a:t>
                      </a:r>
                      <a:r>
                        <a:rPr lang="de-DE" b="1" dirty="0" err="1" smtClean="0"/>
                        <a:t>of</a:t>
                      </a:r>
                      <a:r>
                        <a:rPr lang="de-DE" b="1" dirty="0" smtClean="0"/>
                        <a:t> </a:t>
                      </a:r>
                      <a:r>
                        <a:rPr lang="de-DE" b="1" dirty="0" err="1" smtClean="0"/>
                        <a:t>process</a:t>
                      </a:r>
                      <a:endParaRPr lang="de-DE"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Process</a:t>
                      </a:r>
                      <a:r>
                        <a:rPr lang="de-DE" baseline="0" dirty="0" smtClean="0"/>
                        <a:t> </a:t>
                      </a:r>
                      <a:r>
                        <a:rPr lang="de-DE" baseline="0" dirty="0" err="1" smtClean="0"/>
                        <a:t>autheticity</a:t>
                      </a:r>
                      <a:r>
                        <a:rPr lang="de-DE" baseline="0" dirty="0" smtClean="0"/>
                        <a:t> </a:t>
                      </a:r>
                      <a:r>
                        <a:rPr lang="de-DE" baseline="0" dirty="0" err="1" smtClean="0"/>
                        <a:t>because</a:t>
                      </a:r>
                      <a:r>
                        <a:rPr lang="de-DE" baseline="0" dirty="0" smtClean="0"/>
                        <a:t> </a:t>
                      </a:r>
                      <a:r>
                        <a:rPr lang="de-DE" baseline="0" dirty="0" err="1" smtClean="0"/>
                        <a:t>students</a:t>
                      </a:r>
                      <a:r>
                        <a:rPr lang="de-DE" baseline="0" dirty="0" smtClean="0"/>
                        <a:t> </a:t>
                      </a:r>
                      <a:r>
                        <a:rPr lang="de-DE" baseline="0" dirty="0" err="1" smtClean="0"/>
                        <a:t>utter</a:t>
                      </a:r>
                      <a:r>
                        <a:rPr lang="de-DE" baseline="0" dirty="0" smtClean="0"/>
                        <a:t> </a:t>
                      </a:r>
                      <a:r>
                        <a:rPr lang="de-DE" baseline="0" dirty="0" err="1" smtClean="0"/>
                        <a:t>sentences</a:t>
                      </a:r>
                      <a:r>
                        <a:rPr lang="de-DE" baseline="0" dirty="0" smtClean="0"/>
                        <a:t> </a:t>
                      </a:r>
                      <a:r>
                        <a:rPr lang="de-DE" baseline="0" dirty="0" err="1" smtClean="0"/>
                        <a:t>themselves</a:t>
                      </a:r>
                      <a:r>
                        <a:rPr lang="de-DE" baseline="0" dirty="0" smtClean="0"/>
                        <a:t> </a:t>
                      </a:r>
                      <a:r>
                        <a:rPr lang="de-DE" baseline="0" dirty="0" err="1" smtClean="0"/>
                        <a:t>based</a:t>
                      </a:r>
                      <a:r>
                        <a:rPr lang="de-DE" baseline="0" dirty="0" smtClean="0"/>
                        <a:t> on </a:t>
                      </a:r>
                      <a:r>
                        <a:rPr lang="de-DE" baseline="0" dirty="0" err="1" smtClean="0"/>
                        <a:t>their</a:t>
                      </a:r>
                      <a:r>
                        <a:rPr lang="de-DE" baseline="0" dirty="0" smtClean="0"/>
                        <a:t> </a:t>
                      </a:r>
                      <a:r>
                        <a:rPr lang="de-DE" baseline="0" dirty="0" err="1" smtClean="0"/>
                        <a:t>senses</a:t>
                      </a:r>
                      <a:endParaRPr lang="de-DE" dirty="0"/>
                    </a:p>
                  </a:txBody>
                  <a:tcPr/>
                </a:tc>
              </a:tr>
              <a:tr h="652442">
                <a:tc>
                  <a:txBody>
                    <a:bodyPr/>
                    <a:lstStyle/>
                    <a:p>
                      <a:r>
                        <a:rPr lang="de-DE" b="1" dirty="0" err="1" smtClean="0"/>
                        <a:t>Personalization</a:t>
                      </a:r>
                      <a:endParaRPr lang="de-DE" b="1" dirty="0"/>
                    </a:p>
                  </a:txBody>
                  <a:tcPr/>
                </a:tc>
                <a:tc>
                  <a:txBody>
                    <a:bodyPr/>
                    <a:lstStyle/>
                    <a:p>
                      <a:r>
                        <a:rPr lang="de-DE" dirty="0" smtClean="0"/>
                        <a:t>Not </a:t>
                      </a:r>
                      <a:r>
                        <a:rPr lang="de-DE" dirty="0" err="1" smtClean="0"/>
                        <a:t>very</a:t>
                      </a:r>
                      <a:r>
                        <a:rPr lang="de-DE" dirty="0" smtClean="0"/>
                        <a:t> personal (not </a:t>
                      </a:r>
                      <a:r>
                        <a:rPr lang="de-DE" dirty="0" err="1" smtClean="0"/>
                        <a:t>talking</a:t>
                      </a:r>
                      <a:r>
                        <a:rPr lang="de-DE" dirty="0" smtClean="0"/>
                        <a:t> </a:t>
                      </a:r>
                      <a:r>
                        <a:rPr lang="de-DE" dirty="0" err="1" smtClean="0"/>
                        <a:t>about</a:t>
                      </a:r>
                      <a:r>
                        <a:rPr lang="de-DE" dirty="0" smtClean="0"/>
                        <a:t> </a:t>
                      </a:r>
                      <a:r>
                        <a:rPr lang="de-DE" dirty="0" err="1" smtClean="0"/>
                        <a:t>own</a:t>
                      </a:r>
                      <a:r>
                        <a:rPr lang="de-DE" dirty="0" smtClean="0"/>
                        <a:t> </a:t>
                      </a:r>
                      <a:r>
                        <a:rPr lang="de-DE" dirty="0" err="1" smtClean="0"/>
                        <a:t>experiences</a:t>
                      </a:r>
                      <a:r>
                        <a:rPr lang="de-DE" dirty="0" smtClean="0"/>
                        <a:t>)</a:t>
                      </a:r>
                      <a:endParaRPr lang="de-DE" dirty="0"/>
                    </a:p>
                  </a:txBody>
                  <a:tcPr/>
                </a:tc>
              </a:tr>
              <a:tr h="652442">
                <a:tc>
                  <a:txBody>
                    <a:bodyPr/>
                    <a:lstStyle/>
                    <a:p>
                      <a:r>
                        <a:rPr lang="de-DE" b="1" dirty="0" err="1" smtClean="0"/>
                        <a:t>Commitment</a:t>
                      </a:r>
                      <a:r>
                        <a:rPr lang="de-DE" b="1" dirty="0" smtClean="0"/>
                        <a:t> </a:t>
                      </a:r>
                      <a:r>
                        <a:rPr lang="de-DE" b="1" dirty="0" err="1" smtClean="0"/>
                        <a:t>filter</a:t>
                      </a:r>
                      <a:endParaRPr lang="de-DE" b="1" dirty="0"/>
                    </a:p>
                  </a:txBody>
                  <a:tcPr/>
                </a:tc>
                <a:tc>
                  <a:txBody>
                    <a:bodyPr/>
                    <a:lstStyle/>
                    <a:p>
                      <a:r>
                        <a:rPr lang="de-DE" dirty="0" err="1" smtClean="0"/>
                        <a:t>Motvating</a:t>
                      </a:r>
                      <a:r>
                        <a:rPr lang="de-DE" baseline="0" dirty="0" smtClean="0"/>
                        <a:t> = </a:t>
                      </a:r>
                      <a:r>
                        <a:rPr lang="de-DE" baseline="0" dirty="0" err="1" smtClean="0"/>
                        <a:t>challenging</a:t>
                      </a:r>
                      <a:r>
                        <a:rPr lang="de-DE" baseline="0" dirty="0" smtClean="0"/>
                        <a:t> </a:t>
                      </a:r>
                      <a:r>
                        <a:rPr lang="de-DE" baseline="0" dirty="0" err="1" smtClean="0"/>
                        <a:t>because</a:t>
                      </a:r>
                      <a:r>
                        <a:rPr lang="de-DE" baseline="0" dirty="0" smtClean="0"/>
                        <a:t> </a:t>
                      </a:r>
                      <a:r>
                        <a:rPr lang="de-DE" baseline="0" dirty="0" err="1" smtClean="0"/>
                        <a:t>students</a:t>
                      </a:r>
                      <a:r>
                        <a:rPr lang="de-DE" baseline="0" dirty="0" smtClean="0"/>
                        <a:t> </a:t>
                      </a:r>
                      <a:r>
                        <a:rPr lang="de-DE" baseline="0" dirty="0" err="1" smtClean="0"/>
                        <a:t>want</a:t>
                      </a:r>
                      <a:r>
                        <a:rPr lang="de-DE" baseline="0" dirty="0" smtClean="0"/>
                        <a:t> </a:t>
                      </a:r>
                      <a:r>
                        <a:rPr lang="de-DE" baseline="0" dirty="0" err="1" smtClean="0"/>
                        <a:t>to</a:t>
                      </a:r>
                      <a:r>
                        <a:rPr lang="de-DE" baseline="0" dirty="0" smtClean="0"/>
                        <a:t> </a:t>
                      </a:r>
                      <a:r>
                        <a:rPr lang="de-DE" baseline="0" dirty="0" err="1" smtClean="0"/>
                        <a:t>know</a:t>
                      </a:r>
                      <a:r>
                        <a:rPr lang="de-DE" baseline="0" dirty="0" smtClean="0"/>
                        <a:t> </a:t>
                      </a:r>
                      <a:r>
                        <a:rPr lang="de-DE" baseline="0" dirty="0" err="1" smtClean="0"/>
                        <a:t>what</a:t>
                      </a:r>
                      <a:r>
                        <a:rPr lang="de-DE" baseline="0" dirty="0" smtClean="0"/>
                        <a:t> </a:t>
                      </a:r>
                      <a:r>
                        <a:rPr lang="de-DE" baseline="0" dirty="0" err="1" smtClean="0"/>
                        <a:t>has</a:t>
                      </a:r>
                      <a:r>
                        <a:rPr lang="de-DE" baseline="0" dirty="0" smtClean="0"/>
                        <a:t> </a:t>
                      </a:r>
                      <a:r>
                        <a:rPr lang="de-DE" baseline="0" dirty="0" err="1" smtClean="0"/>
                        <a:t>changed</a:t>
                      </a:r>
                      <a:r>
                        <a:rPr lang="de-DE" baseline="0" dirty="0" smtClean="0"/>
                        <a:t>; </a:t>
                      </a:r>
                      <a:r>
                        <a:rPr lang="de-DE" baseline="0" dirty="0" err="1" smtClean="0"/>
                        <a:t>classroom</a:t>
                      </a:r>
                      <a:r>
                        <a:rPr lang="de-DE" baseline="0" dirty="0" smtClean="0"/>
                        <a:t> </a:t>
                      </a:r>
                      <a:r>
                        <a:rPr lang="de-DE" baseline="0" dirty="0" err="1" smtClean="0"/>
                        <a:t>is</a:t>
                      </a:r>
                      <a:r>
                        <a:rPr lang="de-DE" baseline="0" dirty="0" smtClean="0"/>
                        <a:t> </a:t>
                      </a:r>
                      <a:r>
                        <a:rPr lang="de-DE" baseline="0" dirty="0" err="1" smtClean="0"/>
                        <a:t>less</a:t>
                      </a:r>
                      <a:r>
                        <a:rPr lang="de-DE" baseline="0" dirty="0" smtClean="0"/>
                        <a:t> </a:t>
                      </a:r>
                      <a:r>
                        <a:rPr lang="de-DE" baseline="0" dirty="0" err="1" smtClean="0"/>
                        <a:t>boring</a:t>
                      </a:r>
                      <a:endParaRPr lang="de-DE" baseline="0" dirty="0" smtClean="0"/>
                    </a:p>
                    <a:p>
                      <a:r>
                        <a:rPr lang="de-DE" baseline="0" dirty="0" err="1" smtClean="0"/>
                        <a:t>Increased</a:t>
                      </a:r>
                      <a:r>
                        <a:rPr lang="de-DE" baseline="0" dirty="0" smtClean="0"/>
                        <a:t> STT</a:t>
                      </a:r>
                      <a:endParaRPr lang="de-DE" dirty="0"/>
                    </a:p>
                  </a:txBody>
                  <a:tcPr/>
                </a:tc>
              </a:tr>
              <a:tr h="652442">
                <a:tc>
                  <a:txBody>
                    <a:bodyPr/>
                    <a:lstStyle/>
                    <a:p>
                      <a:r>
                        <a:rPr lang="de-DE" b="1" dirty="0" smtClean="0"/>
                        <a:t>Peer/</a:t>
                      </a:r>
                      <a:r>
                        <a:rPr lang="de-DE" b="1" dirty="0" err="1" smtClean="0"/>
                        <a:t>social</a:t>
                      </a:r>
                      <a:r>
                        <a:rPr lang="de-DE" b="1" dirty="0" smtClean="0"/>
                        <a:t> </a:t>
                      </a:r>
                      <a:r>
                        <a:rPr lang="de-DE" b="1" dirty="0" err="1" smtClean="0"/>
                        <a:t>learning</a:t>
                      </a:r>
                      <a:r>
                        <a:rPr lang="de-DE" b="1" dirty="0" smtClean="0"/>
                        <a:t> </a:t>
                      </a:r>
                      <a:r>
                        <a:rPr lang="de-DE" b="1" dirty="0" err="1" smtClean="0"/>
                        <a:t>and</a:t>
                      </a:r>
                      <a:r>
                        <a:rPr lang="de-DE" b="1" baseline="0" dirty="0" smtClean="0"/>
                        <a:t> </a:t>
                      </a:r>
                      <a:r>
                        <a:rPr lang="de-DE" b="1" baseline="0" dirty="0" err="1" smtClean="0"/>
                        <a:t>interaction</a:t>
                      </a:r>
                      <a:endParaRPr lang="de-DE" b="1" dirty="0"/>
                    </a:p>
                  </a:txBody>
                  <a:tcPr/>
                </a:tc>
                <a:tc>
                  <a:txBody>
                    <a:bodyPr/>
                    <a:lstStyle/>
                    <a:p>
                      <a:r>
                        <a:rPr lang="de-DE" dirty="0" smtClean="0"/>
                        <a:t>More </a:t>
                      </a:r>
                      <a:r>
                        <a:rPr lang="de-DE" dirty="0" err="1" smtClean="0"/>
                        <a:t>student-teacher</a:t>
                      </a:r>
                      <a:r>
                        <a:rPr lang="de-DE" baseline="0" dirty="0" smtClean="0"/>
                        <a:t> </a:t>
                      </a:r>
                      <a:r>
                        <a:rPr lang="de-DE" baseline="0" dirty="0" err="1" smtClean="0"/>
                        <a:t>interaction</a:t>
                      </a:r>
                      <a:r>
                        <a:rPr lang="de-DE" baseline="0" dirty="0" smtClean="0"/>
                        <a:t> </a:t>
                      </a:r>
                      <a:r>
                        <a:rPr lang="de-DE" baseline="0" dirty="0" err="1" smtClean="0"/>
                        <a:t>than</a:t>
                      </a:r>
                      <a:r>
                        <a:rPr lang="de-DE" baseline="0" dirty="0" smtClean="0"/>
                        <a:t> </a:t>
                      </a:r>
                      <a:r>
                        <a:rPr lang="de-DE" baseline="0" dirty="0" err="1" smtClean="0"/>
                        <a:t>peer</a:t>
                      </a:r>
                      <a:r>
                        <a:rPr lang="de-DE" baseline="0" dirty="0" smtClean="0"/>
                        <a:t> </a:t>
                      </a:r>
                      <a:r>
                        <a:rPr lang="de-DE" baseline="0" dirty="0" err="1" smtClean="0"/>
                        <a:t>intercation</a:t>
                      </a:r>
                      <a:endParaRPr lang="de-DE" dirty="0"/>
                    </a:p>
                  </a:txBody>
                  <a:tcPr/>
                </a:tc>
              </a:tr>
              <a:tr h="652442">
                <a:tc>
                  <a:txBody>
                    <a:bodyPr/>
                    <a:lstStyle/>
                    <a:p>
                      <a:r>
                        <a:rPr lang="de-DE" b="1" dirty="0" err="1" smtClean="0"/>
                        <a:t>Testing</a:t>
                      </a:r>
                      <a:r>
                        <a:rPr lang="de-DE" b="1" dirty="0" smtClean="0"/>
                        <a:t> vs. </a:t>
                      </a:r>
                      <a:r>
                        <a:rPr lang="de-DE" b="1" dirty="0" err="1" smtClean="0"/>
                        <a:t>teaching</a:t>
                      </a:r>
                      <a:endParaRPr lang="de-DE" b="1" dirty="0"/>
                    </a:p>
                  </a:txBody>
                  <a:tcPr/>
                </a:tc>
                <a:tc>
                  <a:txBody>
                    <a:bodyPr/>
                    <a:lstStyle/>
                    <a:p>
                      <a:r>
                        <a:rPr lang="de-DE" dirty="0" smtClean="0"/>
                        <a:t>Teaching</a:t>
                      </a:r>
                      <a:endParaRPr lang="de-DE" dirty="0"/>
                    </a:p>
                  </a:txBody>
                  <a:tcPr/>
                </a:tc>
              </a:tr>
            </a:tbl>
          </a:graphicData>
        </a:graphic>
      </p:graphicFrame>
    </p:spTree>
    <p:extLst>
      <p:ext uri="{BB962C8B-B14F-4D97-AF65-F5344CB8AC3E}">
        <p14:creationId xmlns:p14="http://schemas.microsoft.com/office/powerpoint/2010/main" val="1700792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AT" sz="6000" b="1" dirty="0" err="1"/>
              <a:t>Bucket</a:t>
            </a:r>
            <a:r>
              <a:rPr lang="de-AT" sz="6000" b="1" dirty="0"/>
              <a:t> List </a:t>
            </a:r>
            <a:endParaRPr lang="de-DE" sz="6000" b="1" dirty="0"/>
          </a:p>
        </p:txBody>
      </p:sp>
      <p:sp>
        <p:nvSpPr>
          <p:cNvPr id="3" name="Inhaltsplatzhalter 2"/>
          <p:cNvSpPr>
            <a:spLocks noGrp="1"/>
          </p:cNvSpPr>
          <p:nvPr>
            <p:ph idx="1"/>
          </p:nvPr>
        </p:nvSpPr>
        <p:spPr/>
        <p:txBody>
          <a:bodyPr/>
          <a:lstStyle/>
          <a:p>
            <a:endParaRPr lang="de-DE"/>
          </a:p>
        </p:txBody>
      </p:sp>
      <p:pic>
        <p:nvPicPr>
          <p:cNvPr id="4" name="Bild 3"/>
          <p:cNvPicPr>
            <a:picLocks noChangeAspect="1"/>
          </p:cNvPicPr>
          <p:nvPr/>
        </p:nvPicPr>
        <p:blipFill>
          <a:blip r:embed="rId2"/>
          <a:stretch>
            <a:fillRect/>
          </a:stretch>
        </p:blipFill>
        <p:spPr>
          <a:xfrm>
            <a:off x="4082142" y="1417431"/>
            <a:ext cx="3961762" cy="5201083"/>
          </a:xfrm>
          <a:prstGeom prst="rect">
            <a:avLst/>
          </a:prstGeom>
        </p:spPr>
      </p:pic>
    </p:spTree>
    <p:extLst>
      <p:ext uri="{BB962C8B-B14F-4D97-AF65-F5344CB8AC3E}">
        <p14:creationId xmlns:p14="http://schemas.microsoft.com/office/powerpoint/2010/main" val="4413458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altLang="de-DE" b="1" dirty="0" smtClean="0">
                <a:latin typeface="Gulim" charset="-127"/>
              </a:rPr>
              <a:t>For the teacher</a:t>
            </a:r>
            <a:endParaRPr lang="de-DE" dirty="0"/>
          </a:p>
        </p:txBody>
      </p:sp>
      <p:sp>
        <p:nvSpPr>
          <p:cNvPr id="3" name="Inhaltsplatzhalter 2"/>
          <p:cNvSpPr>
            <a:spLocks noGrp="1"/>
          </p:cNvSpPr>
          <p:nvPr>
            <p:ph idx="1"/>
          </p:nvPr>
        </p:nvSpPr>
        <p:spPr/>
        <p:txBody>
          <a:bodyPr/>
          <a:lstStyle/>
          <a:p>
            <a:r>
              <a:rPr lang="de-DE" b="1" dirty="0" err="1"/>
              <a:t>Aim</a:t>
            </a:r>
            <a:r>
              <a:rPr lang="de-DE" dirty="0"/>
              <a:t>: </a:t>
            </a:r>
            <a:r>
              <a:rPr lang="de-DE" dirty="0" err="1"/>
              <a:t>to</a:t>
            </a:r>
            <a:r>
              <a:rPr lang="de-DE" dirty="0"/>
              <a:t> </a:t>
            </a:r>
            <a:r>
              <a:rPr lang="de-DE" dirty="0" err="1"/>
              <a:t>practice</a:t>
            </a:r>
            <a:r>
              <a:rPr lang="de-DE" dirty="0"/>
              <a:t> </a:t>
            </a:r>
            <a:r>
              <a:rPr lang="de-DE" dirty="0" err="1"/>
              <a:t>the</a:t>
            </a:r>
            <a:r>
              <a:rPr lang="de-DE" dirty="0"/>
              <a:t> </a:t>
            </a:r>
            <a:r>
              <a:rPr lang="de-DE" dirty="0" err="1"/>
              <a:t>use</a:t>
            </a:r>
            <a:r>
              <a:rPr lang="de-DE" dirty="0"/>
              <a:t> </a:t>
            </a:r>
            <a:r>
              <a:rPr lang="de-DE" dirty="0" err="1"/>
              <a:t>the</a:t>
            </a:r>
            <a:r>
              <a:rPr lang="de-DE" dirty="0"/>
              <a:t> </a:t>
            </a:r>
            <a:r>
              <a:rPr lang="de-DE" dirty="0" err="1"/>
              <a:t>present</a:t>
            </a:r>
            <a:r>
              <a:rPr lang="de-DE" dirty="0"/>
              <a:t> </a:t>
            </a:r>
            <a:r>
              <a:rPr lang="de-DE" dirty="0" err="1"/>
              <a:t>perfect</a:t>
            </a:r>
            <a:r>
              <a:rPr lang="de-DE" dirty="0"/>
              <a:t> </a:t>
            </a:r>
            <a:r>
              <a:rPr lang="de-DE" dirty="0" err="1"/>
              <a:t>tense</a:t>
            </a:r>
            <a:r>
              <a:rPr lang="de-DE" dirty="0"/>
              <a:t> </a:t>
            </a:r>
            <a:r>
              <a:rPr lang="de-DE" dirty="0" err="1"/>
              <a:t>to</a:t>
            </a:r>
            <a:r>
              <a:rPr lang="de-DE" dirty="0"/>
              <a:t> express </a:t>
            </a:r>
            <a:r>
              <a:rPr lang="de-DE" dirty="0" err="1"/>
              <a:t>the</a:t>
            </a:r>
            <a:r>
              <a:rPr lang="de-DE" dirty="0"/>
              <a:t> </a:t>
            </a:r>
            <a:r>
              <a:rPr lang="de-DE" dirty="0" err="1"/>
              <a:t>notion</a:t>
            </a:r>
            <a:r>
              <a:rPr lang="de-DE" dirty="0"/>
              <a:t> </a:t>
            </a:r>
            <a:r>
              <a:rPr lang="de-DE" dirty="0" err="1"/>
              <a:t>of</a:t>
            </a:r>
            <a:r>
              <a:rPr lang="de-DE" dirty="0"/>
              <a:t> </a:t>
            </a:r>
            <a:r>
              <a:rPr lang="de-DE" dirty="0" smtClean="0"/>
              <a:t>EXPERIENCE</a:t>
            </a:r>
          </a:p>
          <a:p>
            <a:endParaRPr lang="de-DE" dirty="0"/>
          </a:p>
          <a:p>
            <a:r>
              <a:rPr lang="de-DE" b="1" dirty="0"/>
              <a:t>Materials</a:t>
            </a:r>
            <a:r>
              <a:rPr lang="de-DE" dirty="0"/>
              <a:t>: </a:t>
            </a:r>
            <a:r>
              <a:rPr lang="de-DE" dirty="0" smtClean="0"/>
              <a:t>a </a:t>
            </a:r>
            <a:r>
              <a:rPr lang="de-DE" dirty="0" err="1" smtClean="0"/>
              <a:t>piece</a:t>
            </a:r>
            <a:r>
              <a:rPr lang="de-DE" dirty="0" smtClean="0"/>
              <a:t> </a:t>
            </a:r>
            <a:r>
              <a:rPr lang="de-DE" dirty="0" err="1" smtClean="0"/>
              <a:t>of</a:t>
            </a:r>
            <a:r>
              <a:rPr lang="de-DE" dirty="0" smtClean="0"/>
              <a:t> </a:t>
            </a:r>
            <a:r>
              <a:rPr lang="de-DE" dirty="0" err="1" smtClean="0"/>
              <a:t>paper</a:t>
            </a:r>
            <a:r>
              <a:rPr lang="de-DE" dirty="0" smtClean="0"/>
              <a:t>, a </a:t>
            </a:r>
            <a:r>
              <a:rPr lang="de-DE" dirty="0" err="1" smtClean="0"/>
              <a:t>pen</a:t>
            </a:r>
            <a:endParaRPr lang="de-DE" dirty="0" smtClean="0"/>
          </a:p>
          <a:p>
            <a:endParaRPr lang="de-DE" dirty="0"/>
          </a:p>
          <a:p>
            <a:r>
              <a:rPr lang="de-DE" dirty="0" err="1" smtClean="0"/>
              <a:t>You</a:t>
            </a:r>
            <a:r>
              <a:rPr lang="de-DE" dirty="0" smtClean="0"/>
              <a:t> </a:t>
            </a:r>
            <a:r>
              <a:rPr lang="de-DE" dirty="0" err="1"/>
              <a:t>may</a:t>
            </a:r>
            <a:r>
              <a:rPr lang="de-DE" dirty="0"/>
              <a:t> </a:t>
            </a:r>
            <a:r>
              <a:rPr lang="de-DE" dirty="0" err="1"/>
              <a:t>want</a:t>
            </a:r>
            <a:r>
              <a:rPr lang="de-DE" dirty="0"/>
              <a:t> </a:t>
            </a:r>
            <a:r>
              <a:rPr lang="de-DE" dirty="0" err="1"/>
              <a:t>to</a:t>
            </a:r>
            <a:r>
              <a:rPr lang="de-DE" dirty="0"/>
              <a:t> </a:t>
            </a:r>
            <a:r>
              <a:rPr lang="de-DE" dirty="0" err="1"/>
              <a:t>explain</a:t>
            </a:r>
            <a:r>
              <a:rPr lang="de-DE" dirty="0"/>
              <a:t> </a:t>
            </a:r>
            <a:r>
              <a:rPr lang="de-DE" dirty="0" err="1"/>
              <a:t>the</a:t>
            </a:r>
            <a:r>
              <a:rPr lang="de-DE" dirty="0"/>
              <a:t> </a:t>
            </a:r>
            <a:r>
              <a:rPr lang="de-DE" dirty="0" err="1"/>
              <a:t>term</a:t>
            </a:r>
            <a:r>
              <a:rPr lang="de-DE" dirty="0"/>
              <a:t> ‘</a:t>
            </a:r>
            <a:r>
              <a:rPr lang="de-DE" dirty="0" err="1"/>
              <a:t>bucket</a:t>
            </a:r>
            <a:r>
              <a:rPr lang="de-DE" dirty="0"/>
              <a:t> </a:t>
            </a:r>
            <a:r>
              <a:rPr lang="de-DE" dirty="0" err="1"/>
              <a:t>list</a:t>
            </a:r>
            <a:r>
              <a:rPr lang="de-DE" dirty="0"/>
              <a:t>’ </a:t>
            </a:r>
            <a:r>
              <a:rPr lang="de-DE" dirty="0" err="1"/>
              <a:t>and</a:t>
            </a:r>
            <a:r>
              <a:rPr lang="de-DE" dirty="0"/>
              <a:t> </a:t>
            </a:r>
            <a:r>
              <a:rPr lang="de-DE" dirty="0" err="1"/>
              <a:t>encourage</a:t>
            </a:r>
            <a:r>
              <a:rPr lang="de-DE" dirty="0"/>
              <a:t> </a:t>
            </a:r>
            <a:r>
              <a:rPr lang="de-DE" dirty="0" err="1"/>
              <a:t>your</a:t>
            </a:r>
            <a:r>
              <a:rPr lang="de-DE" dirty="0"/>
              <a:t> </a:t>
            </a:r>
            <a:r>
              <a:rPr lang="de-DE" dirty="0" err="1"/>
              <a:t>students</a:t>
            </a:r>
            <a:r>
              <a:rPr lang="de-DE" dirty="0"/>
              <a:t> </a:t>
            </a:r>
            <a:r>
              <a:rPr lang="de-DE" dirty="0" err="1"/>
              <a:t>to</a:t>
            </a:r>
            <a:r>
              <a:rPr lang="de-DE" dirty="0"/>
              <a:t> </a:t>
            </a:r>
            <a:r>
              <a:rPr lang="de-DE" dirty="0" err="1"/>
              <a:t>think</a:t>
            </a:r>
            <a:r>
              <a:rPr lang="de-DE" dirty="0"/>
              <a:t> </a:t>
            </a:r>
            <a:r>
              <a:rPr lang="de-DE" dirty="0" err="1"/>
              <a:t>about</a:t>
            </a:r>
            <a:r>
              <a:rPr lang="de-DE" dirty="0"/>
              <a:t> </a:t>
            </a:r>
            <a:r>
              <a:rPr lang="de-DE" dirty="0" err="1"/>
              <a:t>what</a:t>
            </a:r>
            <a:r>
              <a:rPr lang="de-DE" dirty="0"/>
              <a:t> </a:t>
            </a:r>
            <a:r>
              <a:rPr lang="de-DE" dirty="0" err="1"/>
              <a:t>they</a:t>
            </a:r>
            <a:r>
              <a:rPr lang="de-DE" dirty="0"/>
              <a:t> </a:t>
            </a:r>
            <a:r>
              <a:rPr lang="de-DE" dirty="0" err="1"/>
              <a:t>would</a:t>
            </a:r>
            <a:r>
              <a:rPr lang="de-DE" dirty="0"/>
              <a:t> </a:t>
            </a:r>
            <a:r>
              <a:rPr lang="de-DE" dirty="0" err="1"/>
              <a:t>include</a:t>
            </a:r>
            <a:r>
              <a:rPr lang="de-DE" dirty="0"/>
              <a:t> on </a:t>
            </a:r>
            <a:r>
              <a:rPr lang="de-DE" dirty="0" err="1" smtClean="0"/>
              <a:t>theirs</a:t>
            </a:r>
            <a:r>
              <a:rPr lang="de-DE" dirty="0" smtClean="0"/>
              <a:t>.</a:t>
            </a:r>
            <a:endParaRPr lang="de-DE" dirty="0"/>
          </a:p>
          <a:p>
            <a:endParaRPr lang="de-DE" dirty="0"/>
          </a:p>
          <a:p>
            <a:endParaRPr lang="de-DE" dirty="0"/>
          </a:p>
        </p:txBody>
      </p:sp>
    </p:spTree>
    <p:extLst>
      <p:ext uri="{BB962C8B-B14F-4D97-AF65-F5344CB8AC3E}">
        <p14:creationId xmlns:p14="http://schemas.microsoft.com/office/powerpoint/2010/main" val="9769677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altLang="de-DE" b="1" dirty="0">
                <a:latin typeface="Gulim" charset="-127"/>
              </a:rPr>
              <a:t>The procedure</a:t>
            </a:r>
            <a:endParaRPr lang="de-AT" dirty="0"/>
          </a:p>
        </p:txBody>
      </p:sp>
      <p:sp>
        <p:nvSpPr>
          <p:cNvPr id="3" name="Inhaltsplatzhalter 2"/>
          <p:cNvSpPr>
            <a:spLocks noGrp="1"/>
          </p:cNvSpPr>
          <p:nvPr>
            <p:ph idx="1"/>
          </p:nvPr>
        </p:nvSpPr>
        <p:spPr/>
        <p:txBody>
          <a:bodyPr/>
          <a:lstStyle/>
          <a:p>
            <a:pPr lvl="0"/>
            <a:r>
              <a:rPr lang="en-GB" dirty="0"/>
              <a:t>brainstorm every activity you have </a:t>
            </a:r>
            <a:r>
              <a:rPr lang="en-GB" dirty="0" smtClean="0"/>
              <a:t>already done </a:t>
            </a:r>
            <a:r>
              <a:rPr lang="en-GB" dirty="0"/>
              <a:t>or would like to </a:t>
            </a:r>
            <a:r>
              <a:rPr lang="en-GB" dirty="0" smtClean="0"/>
              <a:t>do</a:t>
            </a:r>
          </a:p>
          <a:p>
            <a:pPr lvl="0"/>
            <a:endParaRPr lang="de-AT" dirty="0"/>
          </a:p>
          <a:p>
            <a:pPr lvl="0"/>
            <a:r>
              <a:rPr lang="en-GB" dirty="0"/>
              <a:t>take turns asking if your classmates have done each of these </a:t>
            </a:r>
            <a:r>
              <a:rPr lang="en-GB" dirty="0" smtClean="0"/>
              <a:t>activities</a:t>
            </a:r>
          </a:p>
          <a:p>
            <a:pPr lvl="1"/>
            <a:r>
              <a:rPr lang="en-GB" dirty="0" smtClean="0"/>
              <a:t>start </a:t>
            </a:r>
            <a:r>
              <a:rPr lang="en-GB" dirty="0"/>
              <a:t>with the phrase ‘have you ever’ and answer the questions with the present </a:t>
            </a:r>
            <a:r>
              <a:rPr lang="en-GB" dirty="0" smtClean="0"/>
              <a:t>perfect</a:t>
            </a:r>
            <a:endParaRPr lang="de-AT" dirty="0"/>
          </a:p>
          <a:p>
            <a:pPr lvl="0"/>
            <a:endParaRPr lang="en-GB" dirty="0" smtClean="0"/>
          </a:p>
          <a:p>
            <a:pPr lvl="0"/>
            <a:r>
              <a:rPr lang="en-GB" dirty="0" smtClean="0"/>
              <a:t>share </a:t>
            </a:r>
            <a:r>
              <a:rPr lang="en-GB" dirty="0"/>
              <a:t>any surprising answers with the class after your discussion time is </a:t>
            </a:r>
            <a:r>
              <a:rPr lang="en-GB" dirty="0" smtClean="0"/>
              <a:t>complete</a:t>
            </a:r>
            <a:endParaRPr lang="de-AT" dirty="0"/>
          </a:p>
          <a:p>
            <a:endParaRPr lang="de-AT" dirty="0"/>
          </a:p>
        </p:txBody>
      </p:sp>
    </p:spTree>
    <p:extLst>
      <p:ext uri="{BB962C8B-B14F-4D97-AF65-F5344CB8AC3E}">
        <p14:creationId xmlns:p14="http://schemas.microsoft.com/office/powerpoint/2010/main" val="28246696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918454735"/>
              </p:ext>
            </p:extLst>
          </p:nvPr>
        </p:nvGraphicFramePr>
        <p:xfrm>
          <a:off x="903515" y="163286"/>
          <a:ext cx="10515600" cy="6491463"/>
        </p:xfrm>
        <a:graphic>
          <a:graphicData uri="http://schemas.openxmlformats.org/drawingml/2006/table">
            <a:tbl>
              <a:tblPr firstRow="1" bandRow="1">
                <a:tableStyleId>{073A0DAA-6AF3-43AB-8588-CEC1D06C72B9}</a:tableStyleId>
              </a:tblPr>
              <a:tblGrid>
                <a:gridCol w="2351314"/>
                <a:gridCol w="8164286"/>
              </a:tblGrid>
              <a:tr h="652442">
                <a:tc gridSpan="2">
                  <a:txBody>
                    <a:bodyPr/>
                    <a:lstStyle/>
                    <a:p>
                      <a:pPr algn="ctr"/>
                      <a:endParaRPr lang="de-DE" sz="3600" dirty="0"/>
                    </a:p>
                  </a:txBody>
                  <a:tcPr/>
                </a:tc>
                <a:tc hMerge="1">
                  <a:txBody>
                    <a:bodyPr/>
                    <a:lstStyle/>
                    <a:p>
                      <a:endParaRPr lang="de-DE" dirty="0"/>
                    </a:p>
                  </a:txBody>
                  <a:tcPr/>
                </a:tc>
              </a:tr>
              <a:tr h="652442">
                <a:tc>
                  <a:txBody>
                    <a:bodyPr/>
                    <a:lstStyle/>
                    <a:p>
                      <a:r>
                        <a:rPr lang="de-DE" b="1" dirty="0" smtClean="0"/>
                        <a:t>Learning Stage</a:t>
                      </a:r>
                      <a:endParaRPr lang="de-DE"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Proceduralisation</a:t>
                      </a:r>
                      <a:endParaRPr lang="de-DE" dirty="0" smtClean="0"/>
                    </a:p>
                    <a:p>
                      <a:endParaRPr lang="de-DE" dirty="0"/>
                    </a:p>
                  </a:txBody>
                  <a:tcPr/>
                </a:tc>
              </a:tr>
              <a:tr h="652442">
                <a:tc>
                  <a:txBody>
                    <a:bodyPr/>
                    <a:lstStyle/>
                    <a:p>
                      <a:r>
                        <a:rPr lang="de-DE" b="1" dirty="0" err="1" smtClean="0"/>
                        <a:t>Depth</a:t>
                      </a:r>
                      <a:r>
                        <a:rPr lang="de-DE" b="1" dirty="0" smtClean="0"/>
                        <a:t> </a:t>
                      </a:r>
                      <a:r>
                        <a:rPr lang="de-DE" b="1" dirty="0" err="1" smtClean="0"/>
                        <a:t>of</a:t>
                      </a:r>
                      <a:r>
                        <a:rPr lang="de-DE" b="1" dirty="0" smtClean="0"/>
                        <a:t> </a:t>
                      </a:r>
                      <a:r>
                        <a:rPr lang="de-DE" b="1" dirty="0" err="1" smtClean="0"/>
                        <a:t>processing</a:t>
                      </a:r>
                      <a:r>
                        <a:rPr lang="de-DE" b="1" dirty="0" smtClean="0"/>
                        <a:t>, </a:t>
                      </a:r>
                      <a:r>
                        <a:rPr lang="de-DE" b="1" dirty="0" err="1" smtClean="0"/>
                        <a:t>and</a:t>
                      </a:r>
                      <a:r>
                        <a:rPr lang="de-DE" b="1" dirty="0" smtClean="0"/>
                        <a:t> mental </a:t>
                      </a:r>
                      <a:r>
                        <a:rPr lang="de-DE" b="1" dirty="0" err="1" smtClean="0"/>
                        <a:t>activity</a:t>
                      </a:r>
                      <a:endParaRPr lang="de-DE"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smtClean="0"/>
                        <a:t>Active</a:t>
                      </a:r>
                      <a:r>
                        <a:rPr lang="de-DE" baseline="0" dirty="0" smtClean="0"/>
                        <a:t> </a:t>
                      </a:r>
                      <a:r>
                        <a:rPr lang="de-DE" baseline="0" dirty="0" err="1" smtClean="0"/>
                        <a:t>and</a:t>
                      </a:r>
                      <a:r>
                        <a:rPr lang="de-DE" baseline="0" dirty="0" smtClean="0"/>
                        <a:t> high mental </a:t>
                      </a:r>
                      <a:r>
                        <a:rPr lang="de-DE" baseline="0" dirty="0" err="1" smtClean="0"/>
                        <a:t>activity</a:t>
                      </a:r>
                      <a:endParaRPr kumimoji="0" lang="en-GB" altLang="de-DE" sz="1800" b="0" i="0" u="none" strike="noStrike" cap="none" normalizeH="0" baseline="0" dirty="0" smtClean="0">
                        <a:ln>
                          <a:noFill/>
                        </a:ln>
                        <a:solidFill>
                          <a:srgbClr val="000000"/>
                        </a:solidFill>
                        <a:effectLst/>
                        <a:latin typeface="Calibri" charset="0"/>
                        <a:ea typeface="SimSun" charset="-122"/>
                        <a:cs typeface="SimSun" charset="-122"/>
                      </a:endParaRPr>
                    </a:p>
                    <a:p>
                      <a:endParaRPr lang="de-DE" dirty="0"/>
                    </a:p>
                  </a:txBody>
                  <a:tcPr/>
                </a:tc>
              </a:tr>
              <a:tr h="1126133">
                <a:tc>
                  <a:txBody>
                    <a:bodyPr/>
                    <a:lstStyle/>
                    <a:p>
                      <a:r>
                        <a:rPr lang="de-DE" b="1" dirty="0" smtClean="0"/>
                        <a:t>Dual </a:t>
                      </a:r>
                      <a:r>
                        <a:rPr lang="de-DE" b="1" dirty="0" err="1" smtClean="0"/>
                        <a:t>processing</a:t>
                      </a:r>
                      <a:endParaRPr lang="de-DE" b="1" dirty="0" smtClean="0"/>
                    </a:p>
                    <a:p>
                      <a:r>
                        <a:rPr lang="de-DE" b="1" dirty="0" smtClean="0"/>
                        <a:t>Authenticity </a:t>
                      </a:r>
                      <a:r>
                        <a:rPr lang="de-DE" b="1" dirty="0" err="1" smtClean="0"/>
                        <a:t>of</a:t>
                      </a:r>
                      <a:r>
                        <a:rPr lang="de-DE" b="1" dirty="0" smtClean="0"/>
                        <a:t> </a:t>
                      </a:r>
                      <a:r>
                        <a:rPr lang="de-DE" b="1" dirty="0" err="1" smtClean="0"/>
                        <a:t>process</a:t>
                      </a:r>
                      <a:endParaRPr lang="de-DE"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de-DE" sz="1800" b="0" i="0" u="none" strike="noStrike" cap="none" normalizeH="0" baseline="0" dirty="0" smtClean="0">
                          <a:ln>
                            <a:noFill/>
                          </a:ln>
                          <a:solidFill>
                            <a:srgbClr val="000000"/>
                          </a:solidFill>
                          <a:effectLst/>
                          <a:latin typeface="Calibri" charset="0"/>
                          <a:ea typeface="SimSun" charset="-122"/>
                          <a:cs typeface="SimSun" charset="-122"/>
                        </a:rPr>
                        <a:t>- Focus also on real-life connection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de-DE" sz="1800" b="0" i="0" u="none" strike="noStrike" cap="none" normalizeH="0" baseline="0" dirty="0" smtClean="0">
                          <a:ln>
                            <a:noFill/>
                          </a:ln>
                          <a:solidFill>
                            <a:srgbClr val="000000"/>
                          </a:solidFill>
                          <a:effectLst/>
                          <a:latin typeface="Calibri" charset="0"/>
                          <a:ea typeface="SimSun" charset="-122"/>
                          <a:cs typeface="SimSun" charset="-122"/>
                        </a:rPr>
                        <a:t>- Process authenticity because students form sentences themselves and have to think about their experiences and wishes</a:t>
                      </a:r>
                    </a:p>
                  </a:txBody>
                  <a:tcPr/>
                </a:tc>
              </a:tr>
              <a:tr h="652442">
                <a:tc>
                  <a:txBody>
                    <a:bodyPr/>
                    <a:lstStyle/>
                    <a:p>
                      <a:r>
                        <a:rPr lang="de-DE" b="1" dirty="0" err="1" smtClean="0"/>
                        <a:t>Personalization</a:t>
                      </a:r>
                      <a:endParaRPr lang="de-DE"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de-DE" sz="1800" b="0" i="0" u="none" strike="noStrike" cap="none" normalizeH="0" baseline="0" dirty="0" smtClean="0">
                          <a:ln>
                            <a:noFill/>
                          </a:ln>
                          <a:solidFill>
                            <a:srgbClr val="000000"/>
                          </a:solidFill>
                          <a:effectLst/>
                          <a:latin typeface="Calibri" charset="0"/>
                          <a:ea typeface="SimSun" charset="-122"/>
                          <a:cs typeface="SimSun" charset="-122"/>
                        </a:rPr>
                        <a:t>- Learners give away personal information when producing language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de-DE" sz="1800" b="0" i="0" u="none" strike="noStrike" cap="none" normalizeH="0" baseline="0" dirty="0" smtClean="0">
                          <a:ln>
                            <a:noFill/>
                          </a:ln>
                          <a:solidFill>
                            <a:srgbClr val="000000"/>
                          </a:solidFill>
                          <a:effectLst/>
                          <a:latin typeface="Calibri" charset="0"/>
                          <a:ea typeface="SimSun" charset="-122"/>
                          <a:cs typeface="SimSun" charset="-122"/>
                        </a:rPr>
                        <a:t>- Activity relates to their own experiences and wishes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de-DE" sz="1800" b="0" i="0" u="none" strike="noStrike" cap="none" normalizeH="0" baseline="0" dirty="0" smtClean="0">
                          <a:ln>
                            <a:noFill/>
                          </a:ln>
                          <a:solidFill>
                            <a:srgbClr val="000000"/>
                          </a:solidFill>
                          <a:effectLst/>
                          <a:latin typeface="Calibri" charset="0"/>
                          <a:ea typeface="SimSun" charset="-122"/>
                          <a:cs typeface="SimSun" charset="-122"/>
                        </a:rPr>
                        <a:t>- Very personal (talk about themselves)</a:t>
                      </a:r>
                    </a:p>
                  </a:txBody>
                  <a:tcPr/>
                </a:tc>
              </a:tr>
              <a:tr h="652442">
                <a:tc>
                  <a:txBody>
                    <a:bodyPr/>
                    <a:lstStyle/>
                    <a:p>
                      <a:r>
                        <a:rPr lang="de-DE" b="1" dirty="0" err="1" smtClean="0"/>
                        <a:t>Commitment</a:t>
                      </a:r>
                      <a:r>
                        <a:rPr lang="de-DE" b="1" dirty="0" smtClean="0"/>
                        <a:t> </a:t>
                      </a:r>
                      <a:r>
                        <a:rPr lang="de-DE" b="1" dirty="0" err="1" smtClean="0"/>
                        <a:t>filter</a:t>
                      </a:r>
                      <a:endParaRPr lang="de-DE"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de-DE" sz="1800" b="0" i="0" u="none" strike="noStrike" cap="none" normalizeH="0" baseline="0" dirty="0" smtClean="0">
                          <a:ln>
                            <a:noFill/>
                          </a:ln>
                          <a:solidFill>
                            <a:srgbClr val="000000"/>
                          </a:solidFill>
                          <a:effectLst/>
                          <a:latin typeface="Calibri" charset="0"/>
                          <a:ea typeface="SimSun" charset="-122"/>
                          <a:cs typeface="SimSun" charset="-122"/>
                        </a:rPr>
                        <a:t>- Active due to the fact that pupils have to guess about other peoples' experiences and wishes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de-DE" sz="1800" b="0" i="0" u="none" strike="noStrike" cap="none" normalizeH="0" baseline="0" dirty="0" smtClean="0">
                          <a:ln>
                            <a:noFill/>
                          </a:ln>
                          <a:solidFill>
                            <a:srgbClr val="000000"/>
                          </a:solidFill>
                          <a:effectLst/>
                          <a:latin typeface="Calibri" charset="0"/>
                          <a:ea typeface="SimSun" charset="-122"/>
                          <a:cs typeface="SimSun" charset="-122"/>
                        </a:rPr>
                        <a:t>- Curiosity is activated = motivating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de-DE" sz="1800" b="0" i="0" u="none" strike="noStrike" cap="none" normalizeH="0" baseline="0" dirty="0" smtClean="0">
                          <a:ln>
                            <a:noFill/>
                          </a:ln>
                          <a:solidFill>
                            <a:srgbClr val="000000"/>
                          </a:solidFill>
                          <a:effectLst/>
                          <a:latin typeface="Calibri" charset="0"/>
                          <a:ea typeface="SimSun" charset="-122"/>
                          <a:cs typeface="SimSun" charset="-122"/>
                        </a:rPr>
                        <a:t>- Students acquire knowledge about their classmates</a:t>
                      </a:r>
                    </a:p>
                  </a:txBody>
                  <a:tcPr/>
                </a:tc>
              </a:tr>
              <a:tr h="652442">
                <a:tc>
                  <a:txBody>
                    <a:bodyPr/>
                    <a:lstStyle/>
                    <a:p>
                      <a:r>
                        <a:rPr lang="de-DE" b="1" dirty="0" smtClean="0"/>
                        <a:t>Peer/</a:t>
                      </a:r>
                      <a:r>
                        <a:rPr lang="de-DE" b="1" dirty="0" err="1" smtClean="0"/>
                        <a:t>social</a:t>
                      </a:r>
                      <a:r>
                        <a:rPr lang="de-DE" b="1" dirty="0" smtClean="0"/>
                        <a:t> </a:t>
                      </a:r>
                      <a:r>
                        <a:rPr lang="de-DE" b="1" dirty="0" err="1" smtClean="0"/>
                        <a:t>learning</a:t>
                      </a:r>
                      <a:r>
                        <a:rPr lang="de-DE" b="1" dirty="0" smtClean="0"/>
                        <a:t> </a:t>
                      </a:r>
                      <a:r>
                        <a:rPr lang="de-DE" b="1" dirty="0" err="1" smtClean="0"/>
                        <a:t>and</a:t>
                      </a:r>
                      <a:r>
                        <a:rPr lang="de-DE" b="1" baseline="0" dirty="0" smtClean="0"/>
                        <a:t> </a:t>
                      </a:r>
                      <a:r>
                        <a:rPr lang="de-DE" b="1" baseline="0" dirty="0" err="1" smtClean="0"/>
                        <a:t>interaction</a:t>
                      </a:r>
                      <a:endParaRPr lang="de-DE" b="1" dirty="0"/>
                    </a:p>
                  </a:txBody>
                  <a:tcPr/>
                </a:tc>
                <a:tc>
                  <a:txBody>
                    <a:bodyPr/>
                    <a:lstStyle/>
                    <a:p>
                      <a:r>
                        <a:rPr lang="de-DE" dirty="0" smtClean="0"/>
                        <a:t>-</a:t>
                      </a:r>
                      <a:r>
                        <a:rPr lang="de-DE" baseline="0" dirty="0" smtClean="0"/>
                        <a:t> Oral </a:t>
                      </a:r>
                      <a:r>
                        <a:rPr lang="de-DE" baseline="0" dirty="0" err="1" smtClean="0"/>
                        <a:t>group</a:t>
                      </a:r>
                      <a:r>
                        <a:rPr lang="de-DE" baseline="0" dirty="0" smtClean="0"/>
                        <a:t> </a:t>
                      </a:r>
                      <a:r>
                        <a:rPr lang="de-DE" baseline="0" dirty="0" err="1" smtClean="0"/>
                        <a:t>activity</a:t>
                      </a:r>
                      <a:endParaRPr lang="de-DE" baseline="0" dirty="0" smtClean="0"/>
                    </a:p>
                    <a:p>
                      <a:r>
                        <a:rPr lang="de-DE" dirty="0" smtClean="0"/>
                        <a:t>- Peer/</a:t>
                      </a:r>
                      <a:r>
                        <a:rPr lang="de-DE" dirty="0" err="1" smtClean="0"/>
                        <a:t>social</a:t>
                      </a:r>
                      <a:r>
                        <a:rPr lang="de-DE" dirty="0" smtClean="0"/>
                        <a:t> </a:t>
                      </a:r>
                      <a:r>
                        <a:rPr lang="de-DE" dirty="0" err="1" smtClean="0"/>
                        <a:t>learning</a:t>
                      </a:r>
                      <a:r>
                        <a:rPr lang="de-DE" dirty="0" smtClean="0"/>
                        <a:t> </a:t>
                      </a:r>
                      <a:r>
                        <a:rPr lang="de-DE" dirty="0" err="1" smtClean="0"/>
                        <a:t>and</a:t>
                      </a:r>
                      <a:r>
                        <a:rPr lang="de-DE" dirty="0" smtClean="0"/>
                        <a:t> </a:t>
                      </a:r>
                      <a:r>
                        <a:rPr lang="de-DE" dirty="0" err="1" smtClean="0"/>
                        <a:t>interaction</a:t>
                      </a:r>
                      <a:r>
                        <a:rPr lang="de-DE" dirty="0" smtClean="0"/>
                        <a:t> </a:t>
                      </a:r>
                      <a:r>
                        <a:rPr lang="de-DE" dirty="0" err="1" smtClean="0"/>
                        <a:t>are</a:t>
                      </a:r>
                      <a:r>
                        <a:rPr lang="de-DE" smtClean="0"/>
                        <a:t> high</a:t>
                      </a:r>
                      <a:endParaRPr lang="de-DE" dirty="0"/>
                    </a:p>
                  </a:txBody>
                  <a:tcPr/>
                </a:tc>
              </a:tr>
              <a:tr h="652442">
                <a:tc>
                  <a:txBody>
                    <a:bodyPr/>
                    <a:lstStyle/>
                    <a:p>
                      <a:r>
                        <a:rPr lang="de-DE" b="1" dirty="0" err="1" smtClean="0"/>
                        <a:t>Testing</a:t>
                      </a:r>
                      <a:r>
                        <a:rPr lang="de-DE" b="1" dirty="0" smtClean="0"/>
                        <a:t> vs. </a:t>
                      </a:r>
                      <a:r>
                        <a:rPr lang="de-DE" b="1" dirty="0" err="1" smtClean="0"/>
                        <a:t>teaching</a:t>
                      </a:r>
                      <a:endParaRPr lang="de-DE" b="1" dirty="0"/>
                    </a:p>
                  </a:txBody>
                  <a:tcPr/>
                </a:tc>
                <a:tc>
                  <a:txBody>
                    <a:bodyPr/>
                    <a:lstStyle/>
                    <a:p>
                      <a:r>
                        <a:rPr lang="de-DE" dirty="0" smtClean="0"/>
                        <a:t>Teaching</a:t>
                      </a:r>
                      <a:endParaRPr lang="de-DE" dirty="0"/>
                    </a:p>
                  </a:txBody>
                  <a:tcPr/>
                </a:tc>
              </a:tr>
            </a:tbl>
          </a:graphicData>
        </a:graphic>
      </p:graphicFrame>
    </p:spTree>
    <p:extLst>
      <p:ext uri="{BB962C8B-B14F-4D97-AF65-F5344CB8AC3E}">
        <p14:creationId xmlns:p14="http://schemas.microsoft.com/office/powerpoint/2010/main" val="956607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de-AT" sz="6000" b="1" dirty="0"/>
              <a:t>Who am I </a:t>
            </a:r>
            <a:endParaRPr lang="de-DE" sz="6000" b="1" dirty="0"/>
          </a:p>
        </p:txBody>
      </p:sp>
      <p:sp>
        <p:nvSpPr>
          <p:cNvPr id="3" name="Inhaltsplatzhalter 2"/>
          <p:cNvSpPr>
            <a:spLocks noGrp="1"/>
          </p:cNvSpPr>
          <p:nvPr>
            <p:ph idx="1"/>
          </p:nvPr>
        </p:nvSpPr>
        <p:spPr/>
        <p:txBody>
          <a:bodyPr/>
          <a:lstStyle/>
          <a:p>
            <a:endParaRPr lang="de-DE"/>
          </a:p>
        </p:txBody>
      </p:sp>
      <p:pic>
        <p:nvPicPr>
          <p:cNvPr id="4" name="Bild 3"/>
          <p:cNvPicPr/>
          <p:nvPr/>
        </p:nvPicPr>
        <p:blipFill>
          <a:blip r:embed="rId2">
            <a:extLst>
              <a:ext uri="{28A0092B-C50C-407E-A947-70E740481C1C}">
                <a14:useLocalDpi xmlns:a14="http://schemas.microsoft.com/office/drawing/2010/main" val="0"/>
              </a:ext>
            </a:extLst>
          </a:blip>
          <a:srcRect/>
          <a:stretch>
            <a:fillRect/>
          </a:stretch>
        </p:blipFill>
        <p:spPr bwMode="auto">
          <a:xfrm>
            <a:off x="3995057" y="1502228"/>
            <a:ext cx="4452257" cy="4952999"/>
          </a:xfrm>
          <a:prstGeom prst="rect">
            <a:avLst/>
          </a:prstGeom>
          <a:noFill/>
          <a:ln>
            <a:noFill/>
          </a:ln>
        </p:spPr>
      </p:pic>
    </p:spTree>
    <p:extLst>
      <p:ext uri="{BB962C8B-B14F-4D97-AF65-F5344CB8AC3E}">
        <p14:creationId xmlns:p14="http://schemas.microsoft.com/office/powerpoint/2010/main" val="17852665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altLang="de-DE" b="1" dirty="0" smtClean="0">
                <a:latin typeface="Gulim" charset="-127"/>
              </a:rPr>
              <a:t>For the teacher</a:t>
            </a:r>
            <a:endParaRPr lang="de-DE" dirty="0"/>
          </a:p>
        </p:txBody>
      </p:sp>
      <p:sp>
        <p:nvSpPr>
          <p:cNvPr id="3" name="Inhaltsplatzhalter 2"/>
          <p:cNvSpPr>
            <a:spLocks noGrp="1"/>
          </p:cNvSpPr>
          <p:nvPr>
            <p:ph idx="1"/>
          </p:nvPr>
        </p:nvSpPr>
        <p:spPr/>
        <p:txBody>
          <a:bodyPr/>
          <a:lstStyle/>
          <a:p>
            <a:r>
              <a:rPr lang="de-DE" b="1" dirty="0" err="1"/>
              <a:t>Aim</a:t>
            </a:r>
            <a:r>
              <a:rPr lang="de-DE" dirty="0"/>
              <a:t>: </a:t>
            </a:r>
            <a:r>
              <a:rPr lang="de-DE" dirty="0" err="1"/>
              <a:t>to</a:t>
            </a:r>
            <a:r>
              <a:rPr lang="de-DE" dirty="0"/>
              <a:t> </a:t>
            </a:r>
            <a:r>
              <a:rPr lang="de-DE" dirty="0" err="1"/>
              <a:t>practice</a:t>
            </a:r>
            <a:r>
              <a:rPr lang="de-DE" dirty="0"/>
              <a:t> </a:t>
            </a:r>
            <a:r>
              <a:rPr lang="de-DE" dirty="0" err="1"/>
              <a:t>the</a:t>
            </a:r>
            <a:r>
              <a:rPr lang="de-DE" dirty="0"/>
              <a:t> </a:t>
            </a:r>
            <a:r>
              <a:rPr lang="de-DE" dirty="0" err="1"/>
              <a:t>use</a:t>
            </a:r>
            <a:r>
              <a:rPr lang="de-DE" dirty="0"/>
              <a:t> </a:t>
            </a:r>
            <a:r>
              <a:rPr lang="de-DE" dirty="0" err="1"/>
              <a:t>the</a:t>
            </a:r>
            <a:r>
              <a:rPr lang="de-DE" dirty="0"/>
              <a:t> </a:t>
            </a:r>
            <a:r>
              <a:rPr lang="de-DE" dirty="0" err="1"/>
              <a:t>present</a:t>
            </a:r>
            <a:r>
              <a:rPr lang="de-DE" dirty="0"/>
              <a:t> </a:t>
            </a:r>
            <a:r>
              <a:rPr lang="de-DE" dirty="0" err="1"/>
              <a:t>perfect</a:t>
            </a:r>
            <a:r>
              <a:rPr lang="de-DE" dirty="0"/>
              <a:t> </a:t>
            </a:r>
            <a:r>
              <a:rPr lang="de-DE" dirty="0" err="1"/>
              <a:t>tense</a:t>
            </a:r>
            <a:r>
              <a:rPr lang="de-DE" dirty="0"/>
              <a:t> </a:t>
            </a:r>
            <a:r>
              <a:rPr lang="de-DE" dirty="0" err="1"/>
              <a:t>to</a:t>
            </a:r>
            <a:r>
              <a:rPr lang="de-DE" dirty="0"/>
              <a:t> express </a:t>
            </a:r>
            <a:r>
              <a:rPr lang="de-DE" dirty="0" err="1"/>
              <a:t>the</a:t>
            </a:r>
            <a:r>
              <a:rPr lang="de-DE" dirty="0"/>
              <a:t> </a:t>
            </a:r>
            <a:r>
              <a:rPr lang="de-DE" dirty="0" err="1"/>
              <a:t>notion</a:t>
            </a:r>
            <a:r>
              <a:rPr lang="de-DE" dirty="0"/>
              <a:t> </a:t>
            </a:r>
            <a:r>
              <a:rPr lang="de-DE" dirty="0" err="1"/>
              <a:t>of</a:t>
            </a:r>
            <a:r>
              <a:rPr lang="de-DE" dirty="0"/>
              <a:t> </a:t>
            </a:r>
            <a:r>
              <a:rPr lang="de-DE" dirty="0" smtClean="0"/>
              <a:t>EXPERIENCE</a:t>
            </a:r>
          </a:p>
          <a:p>
            <a:endParaRPr lang="de-DE" dirty="0"/>
          </a:p>
          <a:p>
            <a:r>
              <a:rPr lang="de-DE" b="1" dirty="0"/>
              <a:t>Materials</a:t>
            </a:r>
            <a:r>
              <a:rPr lang="de-DE" dirty="0"/>
              <a:t>: </a:t>
            </a:r>
            <a:r>
              <a:rPr lang="de-DE" dirty="0" smtClean="0"/>
              <a:t>post-</a:t>
            </a:r>
            <a:r>
              <a:rPr lang="de-DE" dirty="0" err="1" smtClean="0"/>
              <a:t>it</a:t>
            </a:r>
            <a:r>
              <a:rPr lang="de-DE" dirty="0" smtClean="0"/>
              <a:t> </a:t>
            </a:r>
            <a:r>
              <a:rPr lang="de-DE" dirty="0" err="1" smtClean="0"/>
              <a:t>notes</a:t>
            </a:r>
            <a:r>
              <a:rPr lang="de-DE" dirty="0" smtClean="0"/>
              <a:t>, a </a:t>
            </a:r>
            <a:r>
              <a:rPr lang="de-DE" dirty="0" err="1" smtClean="0"/>
              <a:t>pen</a:t>
            </a:r>
            <a:endParaRPr lang="de-DE" dirty="0" smtClean="0"/>
          </a:p>
          <a:p>
            <a:endParaRPr lang="de-DE" dirty="0"/>
          </a:p>
          <a:p>
            <a:r>
              <a:rPr lang="de-DE" b="1" dirty="0" smtClean="0"/>
              <a:t>Setup: </a:t>
            </a:r>
          </a:p>
          <a:p>
            <a:pPr lvl="1"/>
            <a:r>
              <a:rPr lang="de-DE" dirty="0" smtClean="0"/>
              <a:t>Form </a:t>
            </a:r>
            <a:r>
              <a:rPr lang="de-DE" dirty="0" err="1" smtClean="0"/>
              <a:t>groups</a:t>
            </a:r>
            <a:r>
              <a:rPr lang="de-DE" dirty="0" smtClean="0"/>
              <a:t> </a:t>
            </a:r>
            <a:r>
              <a:rPr lang="de-DE" dirty="0" err="1" smtClean="0"/>
              <a:t>of</a:t>
            </a:r>
            <a:r>
              <a:rPr lang="de-DE" dirty="0" smtClean="0"/>
              <a:t> </a:t>
            </a:r>
            <a:r>
              <a:rPr lang="de-DE" dirty="0" smtClean="0"/>
              <a:t>4 </a:t>
            </a:r>
            <a:r>
              <a:rPr lang="de-DE" dirty="0" err="1" smtClean="0"/>
              <a:t>or</a:t>
            </a:r>
            <a:r>
              <a:rPr lang="de-DE" dirty="0" smtClean="0"/>
              <a:t> </a:t>
            </a:r>
            <a:r>
              <a:rPr lang="de-DE" smtClean="0"/>
              <a:t>pairs</a:t>
            </a:r>
            <a:endParaRPr lang="de-DE" dirty="0" smtClean="0"/>
          </a:p>
          <a:p>
            <a:pPr lvl="1"/>
            <a:r>
              <a:rPr lang="de-DE" dirty="0" smtClean="0"/>
              <a:t>Hand post-</a:t>
            </a:r>
            <a:r>
              <a:rPr lang="de-DE" dirty="0" err="1" smtClean="0"/>
              <a:t>it</a:t>
            </a:r>
            <a:r>
              <a:rPr lang="de-DE" dirty="0" smtClean="0"/>
              <a:t> </a:t>
            </a:r>
            <a:r>
              <a:rPr lang="de-DE" dirty="0" err="1" smtClean="0"/>
              <a:t>notes</a:t>
            </a:r>
            <a:r>
              <a:rPr lang="de-DE" dirty="0" smtClean="0"/>
              <a:t> </a:t>
            </a:r>
            <a:r>
              <a:rPr lang="de-DE" dirty="0" err="1" smtClean="0"/>
              <a:t>to</a:t>
            </a:r>
            <a:r>
              <a:rPr lang="de-DE" dirty="0" smtClean="0"/>
              <a:t> </a:t>
            </a:r>
            <a:r>
              <a:rPr lang="de-DE" dirty="0" err="1" smtClean="0"/>
              <a:t>each</a:t>
            </a:r>
            <a:r>
              <a:rPr lang="de-DE" dirty="0" smtClean="0"/>
              <a:t> </a:t>
            </a:r>
            <a:r>
              <a:rPr lang="de-DE" dirty="0" err="1" smtClean="0"/>
              <a:t>player</a:t>
            </a:r>
            <a:r>
              <a:rPr lang="de-DE" dirty="0" smtClean="0"/>
              <a:t> </a:t>
            </a:r>
            <a:r>
              <a:rPr lang="de-DE" dirty="0" err="1" smtClean="0"/>
              <a:t>and</a:t>
            </a:r>
            <a:r>
              <a:rPr lang="de-DE" dirty="0" smtClean="0"/>
              <a:t> </a:t>
            </a:r>
            <a:r>
              <a:rPr lang="de-DE" dirty="0" err="1" smtClean="0"/>
              <a:t>tell</a:t>
            </a:r>
            <a:r>
              <a:rPr lang="de-DE" dirty="0" smtClean="0"/>
              <a:t> </a:t>
            </a:r>
            <a:r>
              <a:rPr lang="de-DE" dirty="0" err="1" smtClean="0"/>
              <a:t>them</a:t>
            </a:r>
            <a:r>
              <a:rPr lang="de-DE" dirty="0" smtClean="0"/>
              <a:t> </a:t>
            </a:r>
            <a:r>
              <a:rPr lang="de-DE" dirty="0" err="1" smtClean="0"/>
              <a:t>to</a:t>
            </a:r>
            <a:r>
              <a:rPr lang="de-DE" dirty="0" smtClean="0"/>
              <a:t> </a:t>
            </a:r>
            <a:r>
              <a:rPr lang="de-DE" dirty="0" err="1" smtClean="0"/>
              <a:t>write</a:t>
            </a:r>
            <a:r>
              <a:rPr lang="de-DE" dirty="0" smtClean="0"/>
              <a:t> a </a:t>
            </a:r>
            <a:r>
              <a:rPr lang="de-DE" dirty="0" err="1" smtClean="0"/>
              <a:t>person</a:t>
            </a:r>
            <a:r>
              <a:rPr lang="de-DE" dirty="0" smtClean="0"/>
              <a:t> </a:t>
            </a:r>
            <a:r>
              <a:rPr lang="de-DE" dirty="0" err="1" smtClean="0"/>
              <a:t>of</a:t>
            </a:r>
            <a:r>
              <a:rPr lang="de-DE" dirty="0" smtClean="0"/>
              <a:t> </a:t>
            </a:r>
            <a:r>
              <a:rPr lang="de-DE" dirty="0" err="1" smtClean="0"/>
              <a:t>interest</a:t>
            </a:r>
            <a:r>
              <a:rPr lang="de-DE" dirty="0" smtClean="0"/>
              <a:t> </a:t>
            </a:r>
            <a:r>
              <a:rPr lang="en-GB" dirty="0"/>
              <a:t>(celebrity, </a:t>
            </a:r>
            <a:r>
              <a:rPr lang="en-GB" dirty="0" smtClean="0"/>
              <a:t>politician</a:t>
            </a:r>
            <a:r>
              <a:rPr lang="en-GB" dirty="0"/>
              <a:t>, teacher, </a:t>
            </a:r>
            <a:r>
              <a:rPr lang="en-GB" dirty="0" smtClean="0"/>
              <a:t>classmates</a:t>
            </a:r>
            <a:r>
              <a:rPr lang="en-GB" dirty="0"/>
              <a:t>, athlete) </a:t>
            </a:r>
            <a:r>
              <a:rPr lang="en-GB" dirty="0" smtClean="0"/>
              <a:t>on the post-it note.</a:t>
            </a:r>
            <a:endParaRPr lang="de-DE" b="1" dirty="0"/>
          </a:p>
        </p:txBody>
      </p:sp>
    </p:spTree>
    <p:extLst>
      <p:ext uri="{BB962C8B-B14F-4D97-AF65-F5344CB8AC3E}">
        <p14:creationId xmlns:p14="http://schemas.microsoft.com/office/powerpoint/2010/main" val="1140050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GB" altLang="de-DE" b="1" dirty="0">
                <a:latin typeface="Gulim" charset="-127"/>
              </a:rPr>
              <a:t>The procedure</a:t>
            </a:r>
            <a:endParaRPr lang="de-AT" dirty="0"/>
          </a:p>
        </p:txBody>
      </p:sp>
      <p:sp>
        <p:nvSpPr>
          <p:cNvPr id="3" name="Inhaltsplatzhalter 2"/>
          <p:cNvSpPr>
            <a:spLocks noGrp="1"/>
          </p:cNvSpPr>
          <p:nvPr>
            <p:ph idx="1"/>
          </p:nvPr>
        </p:nvSpPr>
        <p:spPr>
          <a:xfrm>
            <a:off x="838200" y="1518834"/>
            <a:ext cx="10515600" cy="4974956"/>
          </a:xfrm>
        </p:spPr>
        <p:txBody>
          <a:bodyPr>
            <a:normAutofit/>
          </a:bodyPr>
          <a:lstStyle/>
          <a:p>
            <a:pPr lvl="0"/>
            <a:r>
              <a:rPr lang="en-GB" dirty="0"/>
              <a:t>W</a:t>
            </a:r>
            <a:r>
              <a:rPr lang="en-GB" dirty="0" smtClean="0"/>
              <a:t>rite </a:t>
            </a:r>
            <a:r>
              <a:rPr lang="en-GB" dirty="0"/>
              <a:t>a person of interest (celebrity, </a:t>
            </a:r>
            <a:r>
              <a:rPr lang="en-GB" dirty="0" smtClean="0"/>
              <a:t>politician</a:t>
            </a:r>
            <a:r>
              <a:rPr lang="en-GB" dirty="0"/>
              <a:t>, teacher, classmates, athlete) on a </a:t>
            </a:r>
            <a:r>
              <a:rPr lang="en-GB" dirty="0" smtClean="0"/>
              <a:t>post-it note in </a:t>
            </a:r>
            <a:r>
              <a:rPr lang="en-GB" dirty="0"/>
              <a:t>disguise from </a:t>
            </a:r>
            <a:r>
              <a:rPr lang="en-GB" dirty="0" smtClean="0"/>
              <a:t>the others</a:t>
            </a:r>
          </a:p>
          <a:p>
            <a:pPr lvl="0"/>
            <a:endParaRPr lang="de-AT" dirty="0"/>
          </a:p>
          <a:p>
            <a:pPr lvl="0"/>
            <a:r>
              <a:rPr lang="de-AT" dirty="0" smtClean="0"/>
              <a:t>S</a:t>
            </a:r>
            <a:r>
              <a:rPr lang="de-DE" dirty="0" smtClean="0"/>
              <a:t>tick a post-</a:t>
            </a:r>
            <a:r>
              <a:rPr lang="de-DE" dirty="0" err="1" smtClean="0"/>
              <a:t>it</a:t>
            </a:r>
            <a:r>
              <a:rPr lang="de-DE" dirty="0" smtClean="0"/>
              <a:t> </a:t>
            </a:r>
            <a:r>
              <a:rPr lang="de-DE" dirty="0" err="1" smtClean="0"/>
              <a:t>note</a:t>
            </a:r>
            <a:r>
              <a:rPr lang="de-DE" dirty="0" smtClean="0"/>
              <a:t> on a </a:t>
            </a:r>
            <a:r>
              <a:rPr lang="de-DE" dirty="0" err="1" smtClean="0"/>
              <a:t>nearby</a:t>
            </a:r>
            <a:r>
              <a:rPr lang="de-DE" dirty="0" smtClean="0"/>
              <a:t> </a:t>
            </a:r>
            <a:r>
              <a:rPr lang="de-DE" dirty="0" err="1" smtClean="0"/>
              <a:t>person</a:t>
            </a:r>
            <a:r>
              <a:rPr lang="de-DE" dirty="0" smtClean="0"/>
              <a:t> </a:t>
            </a:r>
            <a:r>
              <a:rPr lang="de-DE" dirty="0" err="1" smtClean="0"/>
              <a:t>with</a:t>
            </a:r>
            <a:r>
              <a:rPr lang="de-DE" dirty="0" smtClean="0"/>
              <a:t> </a:t>
            </a:r>
            <a:r>
              <a:rPr lang="de-DE" dirty="0" err="1" smtClean="0"/>
              <a:t>the</a:t>
            </a:r>
            <a:r>
              <a:rPr lang="de-DE" dirty="0" smtClean="0"/>
              <a:t> </a:t>
            </a:r>
            <a:r>
              <a:rPr lang="de-DE" dirty="0" err="1" smtClean="0"/>
              <a:t>name</a:t>
            </a:r>
            <a:r>
              <a:rPr lang="de-DE" dirty="0" smtClean="0"/>
              <a:t> </a:t>
            </a:r>
            <a:r>
              <a:rPr lang="de-DE" dirty="0" err="1" smtClean="0"/>
              <a:t>of</a:t>
            </a:r>
            <a:r>
              <a:rPr lang="de-DE" dirty="0" smtClean="0"/>
              <a:t> </a:t>
            </a:r>
            <a:r>
              <a:rPr lang="de-DE" dirty="0" err="1" smtClean="0"/>
              <a:t>the</a:t>
            </a:r>
            <a:r>
              <a:rPr lang="de-DE" dirty="0" smtClean="0"/>
              <a:t> </a:t>
            </a:r>
            <a:r>
              <a:rPr lang="de-DE" dirty="0" err="1" smtClean="0"/>
              <a:t>person</a:t>
            </a:r>
            <a:r>
              <a:rPr lang="de-DE" dirty="0" smtClean="0"/>
              <a:t> </a:t>
            </a:r>
            <a:r>
              <a:rPr lang="de-DE" dirty="0" err="1" smtClean="0"/>
              <a:t>showing</a:t>
            </a:r>
            <a:endParaRPr lang="de-DE" dirty="0" smtClean="0"/>
          </a:p>
          <a:p>
            <a:pPr lvl="0"/>
            <a:endParaRPr lang="de-AT" dirty="0"/>
          </a:p>
          <a:p>
            <a:pPr lvl="0"/>
            <a:r>
              <a:rPr lang="en-GB" dirty="0"/>
              <a:t>F</a:t>
            </a:r>
            <a:r>
              <a:rPr lang="en-GB" dirty="0" smtClean="0"/>
              <a:t>ind </a:t>
            </a:r>
            <a:r>
              <a:rPr lang="en-GB" dirty="0"/>
              <a:t>out your new identity by asking your </a:t>
            </a:r>
            <a:r>
              <a:rPr lang="en-GB" dirty="0" smtClean="0"/>
              <a:t>classmates </a:t>
            </a:r>
            <a:r>
              <a:rPr lang="en-GB" dirty="0"/>
              <a:t>about your past </a:t>
            </a:r>
            <a:r>
              <a:rPr lang="en-GB" dirty="0" smtClean="0"/>
              <a:t>(Form questions that start </a:t>
            </a:r>
            <a:r>
              <a:rPr lang="en-GB" dirty="0"/>
              <a:t>with: </a:t>
            </a:r>
            <a:r>
              <a:rPr lang="en-GB" dirty="0" smtClean="0"/>
              <a:t>Have </a:t>
            </a:r>
            <a:r>
              <a:rPr lang="en-GB" dirty="0"/>
              <a:t>I ever +  </a:t>
            </a:r>
            <a:r>
              <a:rPr lang="en-GB" dirty="0" smtClean="0"/>
              <a:t>verb …) </a:t>
            </a:r>
            <a:endParaRPr lang="de-AT" dirty="0"/>
          </a:p>
          <a:p>
            <a:pPr lvl="1"/>
            <a:r>
              <a:rPr lang="en-GB" dirty="0" smtClean="0"/>
              <a:t>For </a:t>
            </a:r>
            <a:r>
              <a:rPr lang="en-GB" dirty="0"/>
              <a:t>example: Have I ever won a tournament? </a:t>
            </a:r>
            <a:endParaRPr lang="en-GB" dirty="0" smtClean="0"/>
          </a:p>
          <a:p>
            <a:pPr lvl="1"/>
            <a:endParaRPr lang="en-GB" dirty="0" smtClean="0"/>
          </a:p>
          <a:p>
            <a:pPr lvl="0"/>
            <a:r>
              <a:rPr lang="en-GB" b="1" dirty="0" smtClean="0"/>
              <a:t>Goal</a:t>
            </a:r>
            <a:r>
              <a:rPr lang="en-GB" dirty="0" smtClean="0"/>
              <a:t>: successfully guess the person written on the post-it note</a:t>
            </a:r>
            <a:endParaRPr lang="de-AT" dirty="0"/>
          </a:p>
        </p:txBody>
      </p:sp>
    </p:spTree>
    <p:extLst>
      <p:ext uri="{BB962C8B-B14F-4D97-AF65-F5344CB8AC3E}">
        <p14:creationId xmlns:p14="http://schemas.microsoft.com/office/powerpoint/2010/main" val="26772531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1976619286"/>
              </p:ext>
            </p:extLst>
          </p:nvPr>
        </p:nvGraphicFramePr>
        <p:xfrm>
          <a:off x="824002" y="613860"/>
          <a:ext cx="10515600" cy="5693227"/>
        </p:xfrm>
        <a:graphic>
          <a:graphicData uri="http://schemas.openxmlformats.org/drawingml/2006/table">
            <a:tbl>
              <a:tblPr firstRow="1" bandRow="1">
                <a:tableStyleId>{073A0DAA-6AF3-43AB-8588-CEC1D06C72B9}</a:tableStyleId>
              </a:tblPr>
              <a:tblGrid>
                <a:gridCol w="2351314"/>
                <a:gridCol w="8164286"/>
              </a:tblGrid>
              <a:tr h="652442">
                <a:tc gridSpan="2">
                  <a:txBody>
                    <a:bodyPr/>
                    <a:lstStyle/>
                    <a:p>
                      <a:pPr algn="ctr"/>
                      <a:endParaRPr lang="de-DE" sz="3600" dirty="0"/>
                    </a:p>
                  </a:txBody>
                  <a:tcPr/>
                </a:tc>
                <a:tc hMerge="1">
                  <a:txBody>
                    <a:bodyPr/>
                    <a:lstStyle/>
                    <a:p>
                      <a:endParaRPr lang="de-DE" dirty="0"/>
                    </a:p>
                  </a:txBody>
                  <a:tcPr/>
                </a:tc>
              </a:tr>
              <a:tr h="652442">
                <a:tc>
                  <a:txBody>
                    <a:bodyPr/>
                    <a:lstStyle/>
                    <a:p>
                      <a:r>
                        <a:rPr lang="de-DE" b="1" dirty="0" smtClean="0"/>
                        <a:t>Learning Stage</a:t>
                      </a:r>
                      <a:endParaRPr lang="de-DE"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err="1" smtClean="0"/>
                        <a:t>Proceduralisation</a:t>
                      </a:r>
                      <a:endParaRPr lang="de-DE" dirty="0" smtClean="0"/>
                    </a:p>
                    <a:p>
                      <a:endParaRPr lang="de-DE" dirty="0"/>
                    </a:p>
                  </a:txBody>
                  <a:tcPr/>
                </a:tc>
              </a:tr>
              <a:tr h="652442">
                <a:tc>
                  <a:txBody>
                    <a:bodyPr/>
                    <a:lstStyle/>
                    <a:p>
                      <a:r>
                        <a:rPr lang="de-DE" b="1" dirty="0" err="1" smtClean="0"/>
                        <a:t>Depth</a:t>
                      </a:r>
                      <a:r>
                        <a:rPr lang="de-DE" b="1" dirty="0" smtClean="0"/>
                        <a:t> </a:t>
                      </a:r>
                      <a:r>
                        <a:rPr lang="de-DE" b="1" dirty="0" err="1" smtClean="0"/>
                        <a:t>of</a:t>
                      </a:r>
                      <a:r>
                        <a:rPr lang="de-DE" b="1" dirty="0" smtClean="0"/>
                        <a:t> </a:t>
                      </a:r>
                      <a:r>
                        <a:rPr lang="de-DE" b="1" dirty="0" err="1" smtClean="0"/>
                        <a:t>processing</a:t>
                      </a:r>
                      <a:r>
                        <a:rPr lang="de-DE" b="1" dirty="0" smtClean="0"/>
                        <a:t>, </a:t>
                      </a:r>
                      <a:r>
                        <a:rPr lang="de-DE" b="1" dirty="0" err="1" smtClean="0"/>
                        <a:t>and</a:t>
                      </a:r>
                      <a:r>
                        <a:rPr lang="de-DE" b="1" dirty="0" smtClean="0"/>
                        <a:t> mental </a:t>
                      </a:r>
                      <a:r>
                        <a:rPr lang="de-DE" b="1" dirty="0" err="1" smtClean="0"/>
                        <a:t>activity</a:t>
                      </a:r>
                      <a:endParaRPr lang="de-DE"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err="1" smtClean="0"/>
                        <a:t>Active</a:t>
                      </a:r>
                      <a:r>
                        <a:rPr lang="de-DE" baseline="0" dirty="0" smtClean="0"/>
                        <a:t> </a:t>
                      </a:r>
                      <a:r>
                        <a:rPr lang="de-DE" baseline="0" dirty="0" err="1" smtClean="0"/>
                        <a:t>and</a:t>
                      </a:r>
                      <a:r>
                        <a:rPr lang="de-DE" baseline="0" dirty="0" smtClean="0"/>
                        <a:t> high mental </a:t>
                      </a:r>
                      <a:r>
                        <a:rPr lang="de-DE" baseline="0" dirty="0" err="1" smtClean="0"/>
                        <a:t>activity</a:t>
                      </a:r>
                      <a:endParaRPr kumimoji="0" lang="en-GB" altLang="de-DE" sz="1800" b="0" i="0" u="none" strike="noStrike" cap="none" normalizeH="0" baseline="0" dirty="0" smtClean="0">
                        <a:ln>
                          <a:noFill/>
                        </a:ln>
                        <a:solidFill>
                          <a:srgbClr val="000000"/>
                        </a:solidFill>
                        <a:effectLst/>
                        <a:latin typeface="Calibri" charset="0"/>
                        <a:ea typeface="SimSun" charset="-122"/>
                        <a:cs typeface="SimSun" charset="-122"/>
                      </a:endParaRPr>
                    </a:p>
                    <a:p>
                      <a:endParaRPr lang="de-DE" dirty="0"/>
                    </a:p>
                  </a:txBody>
                  <a:tcPr/>
                </a:tc>
              </a:tr>
              <a:tr h="1126133">
                <a:tc>
                  <a:txBody>
                    <a:bodyPr/>
                    <a:lstStyle/>
                    <a:p>
                      <a:r>
                        <a:rPr lang="de-DE" b="1" dirty="0" smtClean="0"/>
                        <a:t>Dual </a:t>
                      </a:r>
                      <a:r>
                        <a:rPr lang="de-DE" b="1" dirty="0" err="1" smtClean="0"/>
                        <a:t>processing</a:t>
                      </a:r>
                      <a:endParaRPr lang="de-DE" b="1" dirty="0" smtClean="0"/>
                    </a:p>
                    <a:p>
                      <a:r>
                        <a:rPr lang="de-DE" b="1" dirty="0" smtClean="0"/>
                        <a:t>Authenticity </a:t>
                      </a:r>
                      <a:r>
                        <a:rPr lang="de-DE" b="1" dirty="0" err="1" smtClean="0"/>
                        <a:t>of</a:t>
                      </a:r>
                      <a:r>
                        <a:rPr lang="de-DE" b="1" dirty="0" smtClean="0"/>
                        <a:t> </a:t>
                      </a:r>
                      <a:r>
                        <a:rPr lang="de-DE" b="1" dirty="0" err="1" smtClean="0"/>
                        <a:t>process</a:t>
                      </a:r>
                      <a:endParaRPr lang="de-DE"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de-DE" sz="1800" b="0" i="0" u="none" strike="noStrike" cap="none" normalizeH="0" baseline="0" dirty="0" smtClean="0">
                          <a:ln>
                            <a:noFill/>
                          </a:ln>
                          <a:solidFill>
                            <a:srgbClr val="000000"/>
                          </a:solidFill>
                          <a:effectLst/>
                          <a:latin typeface="Calibri" charset="0"/>
                          <a:ea typeface="SimSun" charset="-122"/>
                          <a:cs typeface="SimSun" charset="-122"/>
                        </a:rPr>
                        <a:t>- Process authenticity because students form sentences themselves based on their knowledge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de-DE" sz="1800" b="0" i="0" u="none" strike="noStrike" cap="none" normalizeH="0" baseline="0" smtClean="0">
                          <a:ln>
                            <a:noFill/>
                          </a:ln>
                          <a:solidFill>
                            <a:srgbClr val="000000"/>
                          </a:solidFill>
                          <a:effectLst/>
                          <a:latin typeface="Calibri" charset="0"/>
                          <a:ea typeface="SimSun" charset="-122"/>
                          <a:cs typeface="SimSun" charset="-122"/>
                        </a:rPr>
                        <a:t>- Real-life </a:t>
                      </a:r>
                      <a:r>
                        <a:rPr kumimoji="0" lang="en-GB" altLang="de-DE" sz="1800" b="0" i="0" u="none" strike="noStrike" cap="none" normalizeH="0" baseline="0" dirty="0" smtClean="0">
                          <a:ln>
                            <a:noFill/>
                          </a:ln>
                          <a:solidFill>
                            <a:srgbClr val="000000"/>
                          </a:solidFill>
                          <a:effectLst/>
                          <a:latin typeface="Calibri" charset="0"/>
                          <a:ea typeface="SimSun" charset="-122"/>
                          <a:cs typeface="SimSun" charset="-122"/>
                        </a:rPr>
                        <a:t>context only </a:t>
                      </a:r>
                      <a:r>
                        <a:rPr kumimoji="0" lang="en-GB" altLang="de-DE" sz="1800" b="0" i="0" u="none" strike="noStrike" cap="none" normalizeH="0" baseline="0" smtClean="0">
                          <a:ln>
                            <a:noFill/>
                          </a:ln>
                          <a:solidFill>
                            <a:srgbClr val="000000"/>
                          </a:solidFill>
                          <a:effectLst/>
                          <a:latin typeface="Calibri" charset="0"/>
                          <a:ea typeface="SimSun" charset="-122"/>
                          <a:cs typeface="SimSun" charset="-122"/>
                        </a:rPr>
                        <a:t>partly given</a:t>
                      </a:r>
                      <a:endParaRPr kumimoji="0" lang="en-GB" altLang="de-DE" sz="1800" b="0" i="0" u="none" strike="noStrike" cap="none" normalizeH="0" baseline="0" dirty="0" smtClean="0">
                        <a:ln>
                          <a:noFill/>
                        </a:ln>
                        <a:solidFill>
                          <a:srgbClr val="000000"/>
                        </a:solidFill>
                        <a:effectLst/>
                        <a:latin typeface="Calibri" charset="0"/>
                        <a:ea typeface="SimSun" charset="-122"/>
                        <a:cs typeface="SimSun" charset="-122"/>
                      </a:endParaRPr>
                    </a:p>
                  </a:txBody>
                  <a:tcPr/>
                </a:tc>
              </a:tr>
              <a:tr h="652442">
                <a:tc>
                  <a:txBody>
                    <a:bodyPr/>
                    <a:lstStyle/>
                    <a:p>
                      <a:r>
                        <a:rPr lang="de-DE" b="1" dirty="0" err="1" smtClean="0"/>
                        <a:t>Personalization</a:t>
                      </a:r>
                      <a:endParaRPr lang="de-DE"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de-DE" sz="1800" b="0" i="0" u="none" strike="noStrike" cap="none" normalizeH="0" baseline="0" dirty="0" smtClean="0">
                          <a:ln>
                            <a:noFill/>
                          </a:ln>
                          <a:solidFill>
                            <a:srgbClr val="000000"/>
                          </a:solidFill>
                          <a:effectLst/>
                          <a:latin typeface="Calibri" charset="0"/>
                          <a:ea typeface="SimSun" charset="-122"/>
                          <a:cs typeface="SimSun" charset="-122"/>
                        </a:rPr>
                        <a:t>- Not very personal </a:t>
                      </a:r>
                    </a:p>
                  </a:txBody>
                  <a:tcPr/>
                </a:tc>
              </a:tr>
              <a:tr h="652442">
                <a:tc>
                  <a:txBody>
                    <a:bodyPr/>
                    <a:lstStyle/>
                    <a:p>
                      <a:r>
                        <a:rPr lang="de-DE" b="1" dirty="0" err="1" smtClean="0"/>
                        <a:t>Commitment</a:t>
                      </a:r>
                      <a:r>
                        <a:rPr lang="de-DE" b="1" dirty="0" smtClean="0"/>
                        <a:t> </a:t>
                      </a:r>
                      <a:r>
                        <a:rPr lang="de-DE" b="1" dirty="0" err="1" smtClean="0"/>
                        <a:t>filter</a:t>
                      </a:r>
                      <a:endParaRPr lang="de-DE"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de-DE" sz="1800" b="0" i="0" u="none" strike="noStrike" cap="none" normalizeH="0" baseline="0" dirty="0" smtClean="0">
                          <a:ln>
                            <a:noFill/>
                          </a:ln>
                          <a:solidFill>
                            <a:srgbClr val="000000"/>
                          </a:solidFill>
                          <a:effectLst/>
                          <a:latin typeface="Calibri" charset="0"/>
                          <a:ea typeface="SimSun" charset="-122"/>
                          <a:cs typeface="SimSun" charset="-122"/>
                        </a:rPr>
                        <a:t>- Active due to a competitive factor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de-DE" sz="1800" b="0" i="0" u="none" strike="noStrike" cap="none" normalizeH="0" baseline="0" dirty="0" smtClean="0">
                          <a:ln>
                            <a:noFill/>
                          </a:ln>
                          <a:solidFill>
                            <a:srgbClr val="000000"/>
                          </a:solidFill>
                          <a:effectLst/>
                          <a:latin typeface="Calibri" charset="0"/>
                          <a:ea typeface="SimSun" charset="-122"/>
                          <a:cs typeface="SimSun" charset="-122"/>
                        </a:rPr>
                        <a:t>- Curiosity is activated = motivating</a:t>
                      </a:r>
                    </a:p>
                  </a:txBody>
                  <a:tcPr/>
                </a:tc>
              </a:tr>
              <a:tr h="652442">
                <a:tc>
                  <a:txBody>
                    <a:bodyPr/>
                    <a:lstStyle/>
                    <a:p>
                      <a:r>
                        <a:rPr lang="de-DE" b="1" dirty="0" smtClean="0"/>
                        <a:t>Peer/</a:t>
                      </a:r>
                      <a:r>
                        <a:rPr lang="de-DE" b="1" dirty="0" err="1" smtClean="0"/>
                        <a:t>social</a:t>
                      </a:r>
                      <a:r>
                        <a:rPr lang="de-DE" b="1" dirty="0" smtClean="0"/>
                        <a:t> </a:t>
                      </a:r>
                      <a:r>
                        <a:rPr lang="de-DE" b="1" dirty="0" err="1" smtClean="0"/>
                        <a:t>learning</a:t>
                      </a:r>
                      <a:r>
                        <a:rPr lang="de-DE" b="1" dirty="0" smtClean="0"/>
                        <a:t> </a:t>
                      </a:r>
                      <a:r>
                        <a:rPr lang="de-DE" b="1" dirty="0" err="1" smtClean="0"/>
                        <a:t>and</a:t>
                      </a:r>
                      <a:r>
                        <a:rPr lang="de-DE" b="1" baseline="0" dirty="0" smtClean="0"/>
                        <a:t> </a:t>
                      </a:r>
                      <a:r>
                        <a:rPr lang="de-DE" b="1" baseline="0" dirty="0" err="1" smtClean="0"/>
                        <a:t>interaction</a:t>
                      </a:r>
                      <a:endParaRPr lang="de-DE" b="1" dirty="0"/>
                    </a:p>
                  </a:txBody>
                  <a:tcPr/>
                </a:tc>
                <a:tc>
                  <a:txBody>
                    <a:bodyPr/>
                    <a:lstStyle/>
                    <a:p>
                      <a:r>
                        <a:rPr lang="de-DE" dirty="0" smtClean="0"/>
                        <a:t>-</a:t>
                      </a:r>
                      <a:r>
                        <a:rPr lang="de-DE" baseline="0" dirty="0" smtClean="0"/>
                        <a:t> Oral </a:t>
                      </a:r>
                      <a:r>
                        <a:rPr lang="de-DE" baseline="0" dirty="0" err="1" smtClean="0"/>
                        <a:t>group</a:t>
                      </a:r>
                      <a:r>
                        <a:rPr lang="de-DE" baseline="0" dirty="0" smtClean="0"/>
                        <a:t> </a:t>
                      </a:r>
                      <a:r>
                        <a:rPr lang="de-DE" baseline="0" dirty="0" err="1" smtClean="0"/>
                        <a:t>activity</a:t>
                      </a:r>
                      <a:endParaRPr lang="de-DE" baseline="0" dirty="0" smtClean="0"/>
                    </a:p>
                    <a:p>
                      <a:r>
                        <a:rPr lang="de-DE" dirty="0" smtClean="0"/>
                        <a:t>- Interaction </a:t>
                      </a:r>
                      <a:r>
                        <a:rPr lang="de-DE" dirty="0" err="1" smtClean="0"/>
                        <a:t>is</a:t>
                      </a:r>
                      <a:r>
                        <a:rPr lang="de-DE" dirty="0" smtClean="0"/>
                        <a:t> high</a:t>
                      </a:r>
                      <a:endParaRPr lang="de-DE" dirty="0"/>
                    </a:p>
                  </a:txBody>
                  <a:tcPr/>
                </a:tc>
              </a:tr>
              <a:tr h="652442">
                <a:tc>
                  <a:txBody>
                    <a:bodyPr/>
                    <a:lstStyle/>
                    <a:p>
                      <a:r>
                        <a:rPr lang="de-DE" b="1" dirty="0" err="1" smtClean="0"/>
                        <a:t>Testing</a:t>
                      </a:r>
                      <a:r>
                        <a:rPr lang="de-DE" b="1" dirty="0" smtClean="0"/>
                        <a:t> vs. </a:t>
                      </a:r>
                      <a:r>
                        <a:rPr lang="de-DE" b="1" dirty="0" err="1" smtClean="0"/>
                        <a:t>teaching</a:t>
                      </a:r>
                      <a:endParaRPr lang="de-DE" b="1" dirty="0"/>
                    </a:p>
                  </a:txBody>
                  <a:tcPr/>
                </a:tc>
                <a:tc>
                  <a:txBody>
                    <a:bodyPr/>
                    <a:lstStyle/>
                    <a:p>
                      <a:r>
                        <a:rPr lang="de-DE" dirty="0" smtClean="0"/>
                        <a:t>Teaching</a:t>
                      </a:r>
                      <a:endParaRPr lang="de-DE" dirty="0"/>
                    </a:p>
                  </a:txBody>
                  <a:tcPr/>
                </a:tc>
              </a:tr>
            </a:tbl>
          </a:graphicData>
        </a:graphic>
      </p:graphicFrame>
    </p:spTree>
    <p:extLst>
      <p:ext uri="{BB962C8B-B14F-4D97-AF65-F5344CB8AC3E}">
        <p14:creationId xmlns:p14="http://schemas.microsoft.com/office/powerpoint/2010/main" val="5717571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1980049" y="273629"/>
            <a:ext cx="8229024" cy="1144921"/>
          </a:xfrm>
          <a:ln/>
        </p:spPr>
        <p:txBody>
          <a:bodyPr vert="horz" lIns="91440" tIns="104932" rIns="91440" bIns="45720" rtlCol="0" anchor="ctr">
            <a:normAutofit/>
          </a:bodyPr>
          <a:lstStyle/>
          <a:p>
            <a:pPr>
              <a:lnSpc>
                <a:spcPct val="83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de-AT" altLang="de-DE" sz="4899">
                <a:solidFill>
                  <a:srgbClr val="00CCCC"/>
                </a:solidFill>
                <a:latin typeface="Gulim" charset="-127"/>
              </a:rPr>
              <a:t>The Ellen Degeneres Show</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049" y="2454019"/>
            <a:ext cx="8229024" cy="282701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69801405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dirty="0" smtClean="0"/>
              <a:t>A </a:t>
            </a:r>
            <a:r>
              <a:rPr lang="de-AT" dirty="0" err="1" smtClean="0"/>
              <a:t>journey</a:t>
            </a:r>
            <a:r>
              <a:rPr lang="de-AT" dirty="0" smtClean="0"/>
              <a:t> </a:t>
            </a:r>
            <a:r>
              <a:rPr lang="de-AT" dirty="0" err="1" smtClean="0"/>
              <a:t>to</a:t>
            </a:r>
            <a:r>
              <a:rPr lang="de-AT" dirty="0" smtClean="0"/>
              <a:t> Jerusalem </a:t>
            </a:r>
            <a:endParaRPr lang="de-AT"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91982" y="1690688"/>
            <a:ext cx="5662085" cy="4303184"/>
          </a:xfrm>
        </p:spPr>
      </p:pic>
    </p:spTree>
    <p:extLst>
      <p:ext uri="{BB962C8B-B14F-4D97-AF65-F5344CB8AC3E}">
        <p14:creationId xmlns:p14="http://schemas.microsoft.com/office/powerpoint/2010/main" val="21566721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a:xfrm>
            <a:off x="1980049" y="273629"/>
            <a:ext cx="8229024" cy="1144921"/>
          </a:xfrm>
          <a:ln/>
        </p:spPr>
        <p:txBody>
          <a:bodyPr vert="horz" lIns="91440" tIns="104932" rIns="91440" bIns="45720" rtlCol="0" anchor="ctr">
            <a:normAutofit/>
          </a:bodyPr>
          <a:lstStyle/>
          <a:p>
            <a:pPr>
              <a:lnSpc>
                <a:spcPct val="83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4899" b="1">
                <a:solidFill>
                  <a:srgbClr val="00B8FF"/>
                </a:solidFill>
                <a:latin typeface="Gulim" charset="-127"/>
              </a:rPr>
              <a:t>Never have </a:t>
            </a:r>
            <a:r>
              <a:rPr lang="en-GB" altLang="de-DE" sz="4899" b="1" i="1">
                <a:solidFill>
                  <a:srgbClr val="00B8FF"/>
                </a:solidFill>
                <a:latin typeface="Gulim" charset="-127"/>
              </a:rPr>
              <a:t>YOU</a:t>
            </a:r>
            <a:r>
              <a:rPr lang="en-GB" altLang="de-DE" sz="4899" b="1">
                <a:solidFill>
                  <a:srgbClr val="00B8FF"/>
                </a:solidFill>
                <a:latin typeface="Gulim" charset="-127"/>
              </a:rPr>
              <a:t> ever</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7444" y="1604329"/>
            <a:ext cx="6034234" cy="452639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106632641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Grp="1" noChangeArrowheads="1"/>
          </p:cNvSpPr>
          <p:nvPr>
            <p:ph type="title"/>
          </p:nvPr>
        </p:nvSpPr>
        <p:spPr>
          <a:xfrm>
            <a:off x="1980049" y="273629"/>
            <a:ext cx="8229024" cy="1144921"/>
          </a:xfrm>
          <a:ln/>
        </p:spPr>
        <p:txBody>
          <a:bodyPr vert="horz" lIns="91440" tIns="104932" rIns="91440" bIns="45720" rtlCol="0" anchor="ctr">
            <a:normAutofit/>
          </a:bodyPr>
          <a:lstStyle/>
          <a:p>
            <a:pPr>
              <a:lnSpc>
                <a:spcPct val="83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4899" b="1" dirty="0">
                <a:latin typeface="Gulim" charset="-127"/>
              </a:rPr>
              <a:t>The preparation</a:t>
            </a:r>
          </a:p>
        </p:txBody>
      </p:sp>
      <p:sp>
        <p:nvSpPr>
          <p:cNvPr id="6146" name="Rectangle 2"/>
          <p:cNvSpPr>
            <a:spLocks noGrp="1" noChangeArrowheads="1"/>
          </p:cNvSpPr>
          <p:nvPr>
            <p:ph type="body" idx="1"/>
          </p:nvPr>
        </p:nvSpPr>
        <p:spPr>
          <a:xfrm>
            <a:off x="1980049" y="1604330"/>
            <a:ext cx="8229024" cy="4928197"/>
          </a:xfrm>
          <a:ln/>
        </p:spPr>
        <p:txBody>
          <a:bodyPr vert="horz" lIns="91440" tIns="20803" rIns="91440" bIns="45720" rtlCol="0">
            <a:normAutofit/>
          </a:bodyPr>
          <a:lstStyle/>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2359"/>
              <a:t>Prepare 20 sentence starters </a:t>
            </a:r>
            <a:r>
              <a:rPr lang="en-GB" altLang="de-DE" sz="2177"/>
              <a:t>(if you need some inspiration you can base them on Julia's examples)</a:t>
            </a:r>
          </a:p>
          <a:p>
            <a:pPr marL="1175187" lvl="2" indent="-260673">
              <a:buSzPct val="75000"/>
              <a:buFont typeface="Symbol"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a:t>I have seen...</a:t>
            </a:r>
          </a:p>
          <a:p>
            <a:pPr marL="1175187" lvl="2" indent="-260673">
              <a:buSzPct val="75000"/>
              <a:buFont typeface="Symbol"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a:t>I have ridden...</a:t>
            </a:r>
          </a:p>
          <a:p>
            <a:pPr marL="1175187" lvl="2" indent="-260673">
              <a:buSzPct val="75000"/>
              <a:buFont typeface="Symbol"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a:t>I have tired to...</a:t>
            </a:r>
          </a:p>
          <a:p>
            <a:pPr marL="1175187" lvl="2" indent="-260673">
              <a:buSzPct val="75000"/>
              <a:buNone/>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endParaRPr lang="en-GB" altLang="de-DE"/>
          </a:p>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2359"/>
              <a:t>Cut the sheet with the starters into 5 slips of paper so that each slip has four starters on it. </a:t>
            </a:r>
          </a:p>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2359"/>
              <a:t>Then mark them with 1, 2, 3, 4, 5</a:t>
            </a:r>
          </a:p>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2359"/>
              <a:t>In class, hand out the slips. Every pupil should get one.</a:t>
            </a:r>
          </a:p>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2359"/>
              <a:t>Furthermore, signs that say “YOU HAVE” / “YOU HAVE NEVER”</a:t>
            </a:r>
            <a:r>
              <a:rPr lang="en-GB" altLang="de-DE" sz="2359" i="1"/>
              <a:t> </a:t>
            </a:r>
            <a:r>
              <a:rPr lang="en-GB" altLang="de-DE" sz="2359"/>
              <a:t>have to be created</a:t>
            </a:r>
          </a:p>
        </p:txBody>
      </p:sp>
    </p:spTree>
    <p:extLst>
      <p:ext uri="{BB962C8B-B14F-4D97-AF65-F5344CB8AC3E}">
        <p14:creationId xmlns:p14="http://schemas.microsoft.com/office/powerpoint/2010/main" val="15415083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p:nvPr>
        </p:nvSpPr>
        <p:spPr>
          <a:xfrm>
            <a:off x="1980049" y="273629"/>
            <a:ext cx="8229024" cy="1144921"/>
          </a:xfrm>
          <a:ln/>
        </p:spPr>
        <p:txBody>
          <a:bodyPr vert="horz" lIns="91440" tIns="104932" rIns="91440" bIns="45720" rtlCol="0" anchor="ctr">
            <a:normAutofit/>
          </a:bodyPr>
          <a:lstStyle/>
          <a:p>
            <a:pPr>
              <a:lnSpc>
                <a:spcPct val="83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4899" b="1" dirty="0">
                <a:latin typeface="Gulim" charset="-127"/>
              </a:rPr>
              <a:t>The procedure</a:t>
            </a:r>
          </a:p>
        </p:txBody>
      </p:sp>
      <p:sp>
        <p:nvSpPr>
          <p:cNvPr id="7170" name="Rectangle 2"/>
          <p:cNvSpPr>
            <a:spLocks noGrp="1" noChangeArrowheads="1"/>
          </p:cNvSpPr>
          <p:nvPr>
            <p:ph type="body" idx="1"/>
          </p:nvPr>
        </p:nvSpPr>
        <p:spPr>
          <a:xfrm>
            <a:off x="1980049" y="1604329"/>
            <a:ext cx="8229024" cy="4526396"/>
          </a:xfrm>
          <a:ln/>
        </p:spPr>
        <p:txBody>
          <a:bodyPr vert="horz" lIns="91440" tIns="20803" rIns="91440" bIns="45720" rtlCol="0">
            <a:normAutofit/>
          </a:bodyPr>
          <a:lstStyle/>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2359"/>
              <a:t>Ask your pupils to come up with real life experiences and to fill them in.</a:t>
            </a:r>
          </a:p>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2359"/>
              <a:t>Point out that for two sentences they are allowed to create an „untrue“ experience. Just a random experience that actually has never happened to them. </a:t>
            </a:r>
          </a:p>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2359"/>
              <a:t>After finishing the sentences, the kids get together in groups of five. A group consists of the sheet numbers 1-5.</a:t>
            </a:r>
          </a:p>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2359"/>
              <a:t>In the group, one pupil takes over the role of </a:t>
            </a:r>
            <a:r>
              <a:rPr lang="en-GB" altLang="de-DE" sz="2359" i="1"/>
              <a:t>Ellen Degeneres</a:t>
            </a:r>
            <a:r>
              <a:rPr lang="en-GB" altLang="de-DE" sz="2359"/>
              <a:t> and asks the others questions based on his/her sentences.</a:t>
            </a:r>
          </a:p>
          <a:p>
            <a:pPr marL="1175187" lvl="2" indent="-260673">
              <a:buSzPct val="75000"/>
              <a:buFont typeface="Symbol"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a:t>„Have I ever seen a dangerous snake?“.</a:t>
            </a:r>
            <a:r>
              <a:rPr lang="en-GB" altLang="de-DE" sz="2359"/>
              <a:t>      </a:t>
            </a:r>
          </a:p>
        </p:txBody>
      </p:sp>
    </p:spTree>
    <p:extLst>
      <p:ext uri="{BB962C8B-B14F-4D97-AF65-F5344CB8AC3E}">
        <p14:creationId xmlns:p14="http://schemas.microsoft.com/office/powerpoint/2010/main" val="7610815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p:nvPr>
        </p:nvSpPr>
        <p:spPr>
          <a:xfrm>
            <a:off x="1980049" y="273629"/>
            <a:ext cx="8229024" cy="1144921"/>
          </a:xfrm>
          <a:ln/>
        </p:spPr>
        <p:txBody>
          <a:bodyPr vert="horz" lIns="91440" tIns="104932" rIns="91440" bIns="45720" rtlCol="0" anchor="ctr">
            <a:normAutofit/>
          </a:bodyPr>
          <a:lstStyle/>
          <a:p>
            <a:pPr>
              <a:lnSpc>
                <a:spcPct val="83000"/>
              </a:lnSpc>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4899" b="1">
                <a:latin typeface="Gulim" charset="-127"/>
              </a:rPr>
              <a:t>The procedure</a:t>
            </a:r>
          </a:p>
        </p:txBody>
      </p:sp>
      <p:sp>
        <p:nvSpPr>
          <p:cNvPr id="8194" name="Rectangle 2"/>
          <p:cNvSpPr>
            <a:spLocks noGrp="1" noChangeArrowheads="1"/>
          </p:cNvSpPr>
          <p:nvPr>
            <p:ph type="body" idx="1"/>
          </p:nvPr>
        </p:nvSpPr>
        <p:spPr>
          <a:xfrm>
            <a:off x="1980049" y="1604329"/>
            <a:ext cx="8229024" cy="4526396"/>
          </a:xfrm>
          <a:ln/>
        </p:spPr>
        <p:txBody>
          <a:bodyPr vert="horz" lIns="91440" tIns="20803" rIns="91440" bIns="45720" rtlCol="0">
            <a:normAutofit/>
          </a:bodyPr>
          <a:lstStyle/>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2359"/>
              <a:t>The others have to guess then if the speaker really has experienced what he/she said or if the experience has never happened to the person. </a:t>
            </a:r>
          </a:p>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2359"/>
              <a:t>With holding up the sign saying „YOU HAVE“ or „YOU HAVE NEVER“ the pupils can state their opinion.</a:t>
            </a:r>
          </a:p>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2359"/>
              <a:t>The ones who guessed right get a tick.</a:t>
            </a:r>
          </a:p>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2359"/>
              <a:t>Then another pupil takes over the role of </a:t>
            </a:r>
            <a:r>
              <a:rPr lang="en-GB" altLang="de-DE" sz="2359" i="1"/>
              <a:t>Ellen</a:t>
            </a:r>
            <a:r>
              <a:rPr lang="en-GB" altLang="de-DE" sz="2359"/>
              <a:t> and the game starts again.</a:t>
            </a:r>
          </a:p>
          <a:p>
            <a:pPr marL="391729" indent="-293797">
              <a:buSzPct val="45000"/>
              <a:buFont typeface="Wingdings" charset="2"/>
              <a:buChar char=""/>
              <a:tabLst>
                <a:tab pos="656722" algn="l"/>
                <a:tab pos="1313444" algn="l"/>
                <a:tab pos="1970166" algn="l"/>
                <a:tab pos="2626888" algn="l"/>
                <a:tab pos="3283610" algn="l"/>
                <a:tab pos="3940332" algn="l"/>
                <a:tab pos="4597055" algn="l"/>
                <a:tab pos="5253777" algn="l"/>
                <a:tab pos="5910499" algn="l"/>
                <a:tab pos="6567221" algn="l"/>
                <a:tab pos="7223943" algn="l"/>
                <a:tab pos="7880665" algn="l"/>
              </a:tabLst>
            </a:pPr>
            <a:r>
              <a:rPr lang="en-GB" altLang="de-DE" sz="2359"/>
              <a:t>The ones who know their schoolmates very well will probably have the most ticks in the end which is why they can be referred to as the winners of the game. </a:t>
            </a:r>
          </a:p>
        </p:txBody>
      </p:sp>
    </p:spTree>
    <p:extLst>
      <p:ext uri="{BB962C8B-B14F-4D97-AF65-F5344CB8AC3E}">
        <p14:creationId xmlns:p14="http://schemas.microsoft.com/office/powerpoint/2010/main" val="87462900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17" name="Group 1"/>
          <p:cNvGraphicFramePr>
            <a:graphicFrameLocks noGrp="1"/>
          </p:cNvGraphicFramePr>
          <p:nvPr/>
        </p:nvGraphicFramePr>
        <p:xfrm>
          <a:off x="1713621" y="218904"/>
          <a:ext cx="8903015" cy="5928931"/>
        </p:xfrm>
        <a:graphic>
          <a:graphicData uri="http://schemas.openxmlformats.org/drawingml/2006/table">
            <a:tbl>
              <a:tblPr/>
              <a:tblGrid>
                <a:gridCol w="1990289"/>
                <a:gridCol w="6912726"/>
              </a:tblGrid>
              <a:tr h="620706">
                <a:tc gridSpan="2">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charset="0"/>
                          <a:ea typeface="SimSun" charset="-122"/>
                          <a:cs typeface="SimSun"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charset="0"/>
                          <a:ea typeface="SimSun" charset="-122"/>
                          <a:cs typeface="SimSun"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SimSun" charset="-122"/>
                          <a:cs typeface="SimSun"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9pPr>
                    </a:lstStyle>
                    <a:p>
                      <a:pPr marL="0" marR="0" lvl="0" indent="0" algn="ctr" defTabSz="449263" rtl="0" eaLnBrk="1" fontAlgn="base" latinLnBrk="0" hangingPunct="1">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AT" altLang="de-DE" sz="3300" b="0" i="0" u="none" strike="noStrike" cap="none" normalizeH="0" baseline="0">
                          <a:ln>
                            <a:noFill/>
                          </a:ln>
                          <a:solidFill>
                            <a:srgbClr val="000000"/>
                          </a:solidFill>
                          <a:effectLst/>
                          <a:latin typeface="Calibri" charset="0"/>
                          <a:ea typeface="SimSun" charset="-122"/>
                          <a:cs typeface="SimSun" charset="-122"/>
                        </a:rPr>
                        <a:t>Grammar Chart</a:t>
                      </a:r>
                    </a:p>
                  </a:txBody>
                  <a:tcPr marL="82953" marR="82953" marT="41476" marB="41476" horzOverflow="overflow">
                    <a:lnL w="5760" cap="flat" cmpd="sng" algn="ctr">
                      <a:solidFill>
                        <a:srgbClr val="FFFFFF"/>
                      </a:solidFill>
                      <a:prstDash val="solid"/>
                      <a:round/>
                      <a:headEnd type="none" w="med" len="med"/>
                      <a:tailEnd type="none" w="med" len="med"/>
                    </a:lnL>
                    <a:lnR>
                      <a:noFill/>
                    </a:lnR>
                    <a:lnT w="5760" cap="flat" cmpd="sng" algn="ctr">
                      <a:solidFill>
                        <a:srgbClr val="FFFFFF"/>
                      </a:solidFill>
                      <a:prstDash val="solid"/>
                      <a:round/>
                      <a:headEnd type="none" w="med" len="med"/>
                      <a:tailEnd type="none" w="med" len="med"/>
                    </a:lnT>
                    <a:lnB w="18720" cap="flat" cmpd="sng" algn="ctr">
                      <a:solidFill>
                        <a:srgbClr val="FFFFFF"/>
                      </a:solidFill>
                      <a:prstDash val="solid"/>
                      <a:round/>
                      <a:headEnd type="none" w="med" len="med"/>
                      <a:tailEnd type="none" w="med" len="med"/>
                    </a:lnB>
                    <a:lnTlToBr>
                      <a:noFill/>
                    </a:lnTlToBr>
                    <a:lnBlToTr>
                      <a:noFill/>
                    </a:lnBlToTr>
                    <a:solidFill>
                      <a:srgbClr val="000000"/>
                    </a:solidFill>
                  </a:tcPr>
                </a:tc>
                <a:tc hMerge="1">
                  <a:txBody>
                    <a:bodyPr/>
                    <a:lstStyle/>
                    <a:p>
                      <a:endParaRPr lang="de-DE"/>
                    </a:p>
                  </a:txBody>
                  <a:tcPr/>
                </a:tc>
              </a:tr>
              <a:tr h="619265">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charset="0"/>
                          <a:ea typeface="SimSun" charset="-122"/>
                          <a:cs typeface="SimSun"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charset="0"/>
                          <a:ea typeface="SimSun" charset="-122"/>
                          <a:cs typeface="SimSun"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SimSun" charset="-122"/>
                          <a:cs typeface="SimSun"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AT" altLang="de-DE" sz="1600" b="1" i="0" u="none" strike="noStrike" cap="none" normalizeH="0" baseline="0">
                          <a:ln>
                            <a:noFill/>
                          </a:ln>
                          <a:solidFill>
                            <a:srgbClr val="000000"/>
                          </a:solidFill>
                          <a:effectLst/>
                          <a:latin typeface="Calibri" charset="0"/>
                          <a:ea typeface="SimSun" charset="-122"/>
                          <a:cs typeface="SimSun" charset="-122"/>
                        </a:rPr>
                        <a:t>Learning Stage</a:t>
                      </a:r>
                    </a:p>
                  </a:txBody>
                  <a:tcPr marL="82953" marR="82953" marT="41476" marB="4147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1872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charset="0"/>
                          <a:ea typeface="SimSun" charset="-122"/>
                          <a:cs typeface="SimSun"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charset="0"/>
                          <a:ea typeface="SimSun" charset="-122"/>
                          <a:cs typeface="SimSun"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SimSun" charset="-122"/>
                          <a:cs typeface="SimSun"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AT" altLang="de-DE" sz="1600" b="0" i="0" u="none" strike="noStrike" cap="none" normalizeH="0" baseline="0">
                          <a:ln>
                            <a:noFill/>
                          </a:ln>
                          <a:solidFill>
                            <a:srgbClr val="000000"/>
                          </a:solidFill>
                          <a:effectLst/>
                          <a:latin typeface="Calibri" charset="0"/>
                          <a:ea typeface="SimSun" charset="-122"/>
                          <a:cs typeface="SimSun" charset="-122"/>
                        </a:rPr>
                        <a:t>Proceduralisation</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endParaRPr kumimoji="0" lang="de-AT" altLang="de-DE" sz="1600" b="0" i="0" u="none" strike="noStrike" cap="none" normalizeH="0" baseline="0">
                        <a:ln>
                          <a:noFill/>
                        </a:ln>
                        <a:solidFill>
                          <a:srgbClr val="000000"/>
                        </a:solidFill>
                        <a:effectLst/>
                        <a:latin typeface="Calibri" charset="0"/>
                        <a:ea typeface="SimSun" charset="-122"/>
                        <a:cs typeface="SimSun" charset="-122"/>
                      </a:endParaRPr>
                    </a:p>
                  </a:txBody>
                  <a:tcPr marL="82953" marR="82953" marT="41476" marB="4147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a:noFill/>
                    </a:lnT>
                    <a:lnB w="5760" cap="flat" cmpd="sng" algn="ctr">
                      <a:solidFill>
                        <a:srgbClr val="FFFFFF"/>
                      </a:solidFill>
                      <a:prstDash val="solid"/>
                      <a:round/>
                      <a:headEnd type="none" w="med" len="med"/>
                      <a:tailEnd type="none" w="med" len="med"/>
                    </a:lnB>
                    <a:lnTlToBr>
                      <a:noFill/>
                    </a:lnTlToBr>
                    <a:lnBlToTr>
                      <a:noFill/>
                    </a:lnBlToTr>
                    <a:solidFill>
                      <a:srgbClr val="CCCCCC"/>
                    </a:solidFill>
                  </a:tcPr>
                </a:tc>
              </a:tr>
              <a:tr h="885693">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charset="0"/>
                          <a:ea typeface="SimSun" charset="-122"/>
                          <a:cs typeface="SimSun"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charset="0"/>
                          <a:ea typeface="SimSun" charset="-122"/>
                          <a:cs typeface="SimSun"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SimSun" charset="-122"/>
                          <a:cs typeface="SimSun"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AT" altLang="de-DE" sz="1600" b="1" i="0" u="none" strike="noStrike" cap="none" normalizeH="0" baseline="0">
                          <a:ln>
                            <a:noFill/>
                          </a:ln>
                          <a:solidFill>
                            <a:srgbClr val="000000"/>
                          </a:solidFill>
                          <a:effectLst/>
                          <a:latin typeface="Calibri" charset="0"/>
                          <a:ea typeface="SimSun" charset="-122"/>
                          <a:cs typeface="SimSun" charset="-122"/>
                        </a:rPr>
                        <a:t>Depth of processing, and mental activity</a:t>
                      </a:r>
                    </a:p>
                  </a:txBody>
                  <a:tcPr marL="82953" marR="82953" marT="41476" marB="4147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charset="0"/>
                          <a:ea typeface="SimSun" charset="-122"/>
                          <a:cs typeface="SimSun"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charset="0"/>
                          <a:ea typeface="SimSun" charset="-122"/>
                          <a:cs typeface="SimSun"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SimSun" charset="-122"/>
                          <a:cs typeface="SimSun"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9pPr>
                    </a:lstStyle>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GB" altLang="de-DE" sz="1600" b="0" i="0" u="none" strike="noStrike" cap="none" normalizeH="0" baseline="0" dirty="0">
                          <a:ln>
                            <a:noFill/>
                          </a:ln>
                          <a:solidFill>
                            <a:srgbClr val="000000"/>
                          </a:solidFill>
                          <a:effectLst/>
                          <a:latin typeface="Calibri" charset="0"/>
                          <a:ea typeface="SimSun" charset="-122"/>
                          <a:cs typeface="SimSun" charset="-122"/>
                        </a:rPr>
                        <a:t>The extend to which the new item of grammar becomes stored in the memory of the learners is rather high as they strongly activate their mental energy.</a:t>
                      </a:r>
                    </a:p>
                  </a:txBody>
                  <a:tcPr marL="82953" marR="82953" marT="41476" marB="4147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r>
              <a:tr h="885693">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charset="0"/>
                          <a:ea typeface="SimSun" charset="-122"/>
                          <a:cs typeface="SimSun"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charset="0"/>
                          <a:ea typeface="SimSun" charset="-122"/>
                          <a:cs typeface="SimSun"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SimSun" charset="-122"/>
                          <a:cs typeface="SimSun"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AT" altLang="de-DE" sz="1600" b="1" i="0" u="none" strike="noStrike" cap="none" normalizeH="0" baseline="0">
                          <a:ln>
                            <a:noFill/>
                          </a:ln>
                          <a:solidFill>
                            <a:srgbClr val="000000"/>
                          </a:solidFill>
                          <a:effectLst/>
                          <a:latin typeface="Calibri" charset="0"/>
                          <a:ea typeface="SimSun" charset="-122"/>
                          <a:cs typeface="SimSun" charset="-122"/>
                        </a:rPr>
                        <a:t>Dual processing</a:t>
                      </a:r>
                    </a:p>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AT" altLang="de-DE" sz="1600" b="1" i="0" u="none" strike="noStrike" cap="none" normalizeH="0" baseline="0">
                          <a:ln>
                            <a:noFill/>
                          </a:ln>
                          <a:solidFill>
                            <a:srgbClr val="000000"/>
                          </a:solidFill>
                          <a:effectLst/>
                          <a:latin typeface="Calibri" charset="0"/>
                          <a:ea typeface="SimSun" charset="-122"/>
                          <a:cs typeface="SimSun" charset="-122"/>
                        </a:rPr>
                        <a:t>Authenticity of process</a:t>
                      </a:r>
                    </a:p>
                  </a:txBody>
                  <a:tcPr marL="82953" marR="82953" marT="41476" marB="4147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charset="0"/>
                          <a:ea typeface="SimSun" charset="-122"/>
                          <a:cs typeface="SimSun"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charset="0"/>
                          <a:ea typeface="SimSun" charset="-122"/>
                          <a:cs typeface="SimSun"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SimSun" charset="-122"/>
                          <a:cs typeface="SimSun"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9pPr>
                    </a:lstStyle>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GB" altLang="de-DE" sz="1600" b="0" i="0" u="none" strike="noStrike" cap="none" normalizeH="0" baseline="0" dirty="0">
                          <a:ln>
                            <a:noFill/>
                          </a:ln>
                          <a:solidFill>
                            <a:srgbClr val="000000"/>
                          </a:solidFill>
                          <a:effectLst/>
                          <a:latin typeface="Calibri" charset="0"/>
                          <a:ea typeface="SimSun" charset="-122"/>
                          <a:cs typeface="SimSun" charset="-122"/>
                        </a:rPr>
                        <a:t>Process authenticity because students form sentences themselves and have to react to utterances.</a:t>
                      </a:r>
                    </a:p>
                  </a:txBody>
                  <a:tcPr marL="82953" marR="82953" marT="41476" marB="4147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CCCCC"/>
                    </a:solidFill>
                  </a:tcPr>
                </a:tc>
              </a:tr>
              <a:tr h="844389">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charset="0"/>
                          <a:ea typeface="SimSun" charset="-122"/>
                          <a:cs typeface="SimSun"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charset="0"/>
                          <a:ea typeface="SimSun" charset="-122"/>
                          <a:cs typeface="SimSun"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SimSun" charset="-122"/>
                          <a:cs typeface="SimSun"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AT" altLang="de-DE" sz="1600" b="1" i="0" u="none" strike="noStrike" cap="none" normalizeH="0" baseline="0">
                          <a:ln>
                            <a:noFill/>
                          </a:ln>
                          <a:solidFill>
                            <a:srgbClr val="000000"/>
                          </a:solidFill>
                          <a:effectLst/>
                          <a:latin typeface="Calibri" charset="0"/>
                          <a:ea typeface="SimSun" charset="-122"/>
                          <a:cs typeface="SimSun" charset="-122"/>
                        </a:rPr>
                        <a:t>Personalization</a:t>
                      </a:r>
                    </a:p>
                  </a:txBody>
                  <a:tcPr marL="82953" marR="82953" marT="41476" marB="4147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charset="0"/>
                          <a:ea typeface="SimSun" charset="-122"/>
                          <a:cs typeface="SimSun"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charset="0"/>
                          <a:ea typeface="SimSun" charset="-122"/>
                          <a:cs typeface="SimSun"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SimSun" charset="-122"/>
                          <a:cs typeface="SimSun"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9pPr>
                    </a:lstStyle>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GB" altLang="de-DE" sz="1600" b="0" i="0" u="none" strike="noStrike" cap="none" normalizeH="0" baseline="0" dirty="0">
                          <a:ln>
                            <a:noFill/>
                          </a:ln>
                          <a:solidFill>
                            <a:srgbClr val="000000"/>
                          </a:solidFill>
                          <a:effectLst/>
                          <a:latin typeface="Calibri" charset="0"/>
                          <a:ea typeface="SimSun" charset="-122"/>
                          <a:cs typeface="SimSun" charset="-122"/>
                        </a:rPr>
                        <a:t>Since the learners give away personal information when producing language, the activity relates to their life. However, as they also talk about untrue experiences, I would say only to some extend.</a:t>
                      </a:r>
                    </a:p>
                  </a:txBody>
                  <a:tcPr marL="82953" marR="82953" marT="41476" marB="4147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r>
              <a:tr h="1098202">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charset="0"/>
                          <a:ea typeface="SimSun" charset="-122"/>
                          <a:cs typeface="SimSun"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charset="0"/>
                          <a:ea typeface="SimSun" charset="-122"/>
                          <a:cs typeface="SimSun"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SimSun" charset="-122"/>
                          <a:cs typeface="SimSun"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AT" altLang="de-DE" sz="1600" b="1" i="0" u="none" strike="noStrike" cap="none" normalizeH="0" baseline="0">
                          <a:ln>
                            <a:noFill/>
                          </a:ln>
                          <a:solidFill>
                            <a:srgbClr val="000000"/>
                          </a:solidFill>
                          <a:effectLst/>
                          <a:latin typeface="Calibri" charset="0"/>
                          <a:ea typeface="SimSun" charset="-122"/>
                          <a:cs typeface="SimSun" charset="-122"/>
                        </a:rPr>
                        <a:t>Commitment filter</a:t>
                      </a:r>
                    </a:p>
                  </a:txBody>
                  <a:tcPr marL="82953" marR="82953" marT="41476" marB="4147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charset="0"/>
                          <a:ea typeface="SimSun" charset="-122"/>
                          <a:cs typeface="SimSun"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charset="0"/>
                          <a:ea typeface="SimSun" charset="-122"/>
                          <a:cs typeface="SimSun"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SimSun" charset="-122"/>
                          <a:cs typeface="SimSun"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9pPr>
                    </a:lstStyle>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GB" altLang="de-DE" sz="1600" b="0" i="0" u="none" strike="noStrike" cap="none" normalizeH="0" baseline="0" dirty="0">
                          <a:ln>
                            <a:noFill/>
                          </a:ln>
                          <a:solidFill>
                            <a:srgbClr val="000000"/>
                          </a:solidFill>
                          <a:effectLst/>
                          <a:latin typeface="Calibri" charset="0"/>
                          <a:ea typeface="SimSun" charset="-122"/>
                          <a:cs typeface="SimSun" charset="-122"/>
                        </a:rPr>
                        <a:t>Since the competitive factor introduces some sort of enjoyment and fun, this activity encourage pupils to commit themselves to learning. Furthermore, due to the fact that the pupils have to guess about other peoples' experiences a sense of curiosity is activated which is seen as a cognitive need.</a:t>
                      </a:r>
                    </a:p>
                  </a:txBody>
                  <a:tcPr marL="82953" marR="82953" marT="41476" marB="4147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CCCCC"/>
                    </a:solidFill>
                  </a:tcPr>
                </a:tc>
              </a:tr>
              <a:tr h="619265">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charset="0"/>
                          <a:ea typeface="SimSun" charset="-122"/>
                          <a:cs typeface="SimSun"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charset="0"/>
                          <a:ea typeface="SimSun" charset="-122"/>
                          <a:cs typeface="SimSun"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SimSun" charset="-122"/>
                          <a:cs typeface="SimSun"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AT" altLang="de-DE" sz="1600" b="1" i="0" u="none" strike="noStrike" cap="none" normalizeH="0" baseline="0">
                          <a:ln>
                            <a:noFill/>
                          </a:ln>
                          <a:solidFill>
                            <a:srgbClr val="000000"/>
                          </a:solidFill>
                          <a:effectLst/>
                          <a:latin typeface="Calibri" charset="0"/>
                          <a:ea typeface="SimSun" charset="-122"/>
                          <a:cs typeface="SimSun" charset="-122"/>
                        </a:rPr>
                        <a:t>Peer/social learning and interaction</a:t>
                      </a:r>
                    </a:p>
                  </a:txBody>
                  <a:tcPr marL="82953" marR="82953" marT="41476" marB="4147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charset="0"/>
                          <a:ea typeface="SimSun" charset="-122"/>
                          <a:cs typeface="SimSun"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charset="0"/>
                          <a:ea typeface="SimSun" charset="-122"/>
                          <a:cs typeface="SimSun"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SimSun" charset="-122"/>
                          <a:cs typeface="SimSun"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9pPr>
                    </a:lstStyle>
                    <a:p>
                      <a:pPr marL="0" marR="0" lvl="0" indent="0" algn="l" defTabSz="449263" rtl="0" eaLnBrk="1" fontAlgn="base" latinLnBrk="0" hangingPunct="0">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en-GB" altLang="de-DE" sz="1600" b="0" i="0" u="none" strike="noStrike" cap="none" normalizeH="0" baseline="0">
                          <a:ln>
                            <a:noFill/>
                          </a:ln>
                          <a:solidFill>
                            <a:srgbClr val="000000"/>
                          </a:solidFill>
                          <a:effectLst/>
                          <a:latin typeface="Calibri" charset="0"/>
                          <a:ea typeface="SimSun" charset="-122"/>
                          <a:cs typeface="SimSun" charset="-122"/>
                        </a:rPr>
                        <a:t>When using this activity peer/social learning and interaction is a central aspect.</a:t>
                      </a:r>
                    </a:p>
                  </a:txBody>
                  <a:tcPr marL="82953" marR="82953" marT="41476" marB="4147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E7E7E7"/>
                    </a:solidFill>
                  </a:tcPr>
                </a:tc>
              </a:tr>
              <a:tr h="355718">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charset="0"/>
                          <a:ea typeface="SimSun" charset="-122"/>
                          <a:cs typeface="SimSun"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charset="0"/>
                          <a:ea typeface="SimSun" charset="-122"/>
                          <a:cs typeface="SimSun"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SimSun" charset="-122"/>
                          <a:cs typeface="SimSun"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AT" altLang="de-DE" sz="1600" b="1" i="0" u="none" strike="noStrike" cap="none" normalizeH="0" baseline="0">
                          <a:ln>
                            <a:noFill/>
                          </a:ln>
                          <a:solidFill>
                            <a:srgbClr val="000000"/>
                          </a:solidFill>
                          <a:effectLst/>
                          <a:latin typeface="Calibri" charset="0"/>
                          <a:ea typeface="SimSun" charset="-122"/>
                          <a:cs typeface="SimSun" charset="-122"/>
                        </a:rPr>
                        <a:t>Testing vs. teaching</a:t>
                      </a:r>
                    </a:p>
                  </a:txBody>
                  <a:tcPr marL="82953" marR="82953" marT="41476" marB="4147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lvl1pPr>
                        <a:spcAft>
                          <a:spcPts val="1413"/>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800">
                          <a:solidFill>
                            <a:srgbClr val="000000"/>
                          </a:solidFill>
                          <a:latin typeface="Arial" charset="0"/>
                          <a:ea typeface="SimSun" charset="-122"/>
                          <a:cs typeface="SimSun" charset="-122"/>
                        </a:defRPr>
                      </a:lvl1pPr>
                      <a:lvl2pPr>
                        <a:spcAft>
                          <a:spcPts val="113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400">
                          <a:solidFill>
                            <a:srgbClr val="000000"/>
                          </a:solidFill>
                          <a:latin typeface="Arial" charset="0"/>
                          <a:ea typeface="SimSun" charset="-122"/>
                          <a:cs typeface="SimSun" charset="-122"/>
                        </a:defRPr>
                      </a:lvl2pPr>
                      <a:lvl3pPr>
                        <a:spcAft>
                          <a:spcPts val="850"/>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sz="2000">
                          <a:solidFill>
                            <a:srgbClr val="000000"/>
                          </a:solidFill>
                          <a:latin typeface="Arial" charset="0"/>
                          <a:ea typeface="SimSun" charset="-122"/>
                          <a:cs typeface="SimSun" charset="-122"/>
                        </a:defRPr>
                      </a:lvl3pPr>
                      <a:lvl4pPr>
                        <a:spcAft>
                          <a:spcPts val="575"/>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4pPr>
                      <a:lvl5pPr>
                        <a:spcAft>
                          <a:spcPts val="288"/>
                        </a:spcAft>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5pPr>
                      <a:lvl6pPr marL="25146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6pPr>
                      <a:lvl7pPr marL="29718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7pPr>
                      <a:lvl8pPr marL="34290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8pPr>
                      <a:lvl9pPr marL="3886200" indent="-228600" defTabSz="449263" fontAlgn="base" hangingPunct="0">
                        <a:lnSpc>
                          <a:spcPct val="93000"/>
                        </a:lnSpc>
                        <a:spcBef>
                          <a:spcPct val="0"/>
                        </a:spcBef>
                        <a:spcAft>
                          <a:spcPts val="288"/>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defRPr>
                          <a:solidFill>
                            <a:srgbClr val="000000"/>
                          </a:solidFill>
                          <a:latin typeface="Arial" charset="0"/>
                          <a:ea typeface="SimSun" charset="-122"/>
                          <a:cs typeface="SimSun" charset="-122"/>
                        </a:defRPr>
                      </a:lvl9pPr>
                    </a:lstStyle>
                    <a:p>
                      <a:pPr marL="0" marR="0" lvl="0" indent="0" algn="l" defTabSz="449263" rtl="0" eaLnBrk="1" fontAlgn="base" latinLnBrk="0" hangingPunct="1">
                        <a:lnSpc>
                          <a:spcPct val="102000"/>
                        </a:lnSpc>
                        <a:spcBef>
                          <a:spcPct val="0"/>
                        </a:spcBef>
                        <a:spcAft>
                          <a:spcPct val="0"/>
                        </a:spcAft>
                        <a:buClr>
                          <a:srgbClr val="000000"/>
                        </a:buClr>
                        <a:buSzPct val="100000"/>
                        <a:buFont typeface="Times New Roman" charset="0"/>
                        <a:buNone/>
                        <a:tabLst>
                          <a:tab pos="723900" algn="l"/>
                          <a:tab pos="1447800" algn="l"/>
                          <a:tab pos="2171700" algn="l"/>
                          <a:tab pos="2895600" algn="l"/>
                          <a:tab pos="3619500" algn="l"/>
                          <a:tab pos="4343400" algn="l"/>
                          <a:tab pos="5067300" algn="l"/>
                          <a:tab pos="5791200" algn="l"/>
                          <a:tab pos="6515100" algn="l"/>
                          <a:tab pos="7239000" algn="l"/>
                          <a:tab pos="7962900" algn="l"/>
                          <a:tab pos="8686800" algn="l"/>
                          <a:tab pos="9410700" algn="l"/>
                        </a:tabLst>
                      </a:pPr>
                      <a:r>
                        <a:rPr kumimoji="0" lang="de-AT" altLang="de-DE" sz="1600" b="0" i="0" u="none" strike="noStrike" cap="none" normalizeH="0" baseline="0" dirty="0">
                          <a:ln>
                            <a:noFill/>
                          </a:ln>
                          <a:solidFill>
                            <a:srgbClr val="000000"/>
                          </a:solidFill>
                          <a:effectLst/>
                          <a:latin typeface="Calibri" charset="0"/>
                          <a:ea typeface="SimSun" charset="-122"/>
                          <a:cs typeface="SimSun" charset="-122"/>
                        </a:rPr>
                        <a:t>Teaching</a:t>
                      </a:r>
                    </a:p>
                  </a:txBody>
                  <a:tcPr marL="82953" marR="82953" marT="41476" marB="41476" horzOverflow="overflow">
                    <a:lnL w="5760" cap="flat" cmpd="sng" algn="ctr">
                      <a:solidFill>
                        <a:srgbClr val="FFFFFF"/>
                      </a:solidFill>
                      <a:prstDash val="solid"/>
                      <a:round/>
                      <a:headEnd type="none" w="med" len="med"/>
                      <a:tailEnd type="none" w="med" len="med"/>
                    </a:lnL>
                    <a:lnR w="5760" cap="flat" cmpd="sng" algn="ctr">
                      <a:solidFill>
                        <a:srgbClr val="FFFFFF"/>
                      </a:solidFill>
                      <a:prstDash val="solid"/>
                      <a:round/>
                      <a:headEnd type="none" w="med" len="med"/>
                      <a:tailEnd type="none" w="med" len="med"/>
                    </a:lnR>
                    <a:lnT w="5760" cap="flat" cmpd="sng" algn="ctr">
                      <a:solidFill>
                        <a:srgbClr val="FFFFFF"/>
                      </a:solidFill>
                      <a:prstDash val="solid"/>
                      <a:round/>
                      <a:headEnd type="none" w="med" len="med"/>
                      <a:tailEnd type="none" w="med" len="med"/>
                    </a:lnT>
                    <a:lnB w="576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Tree>
    <p:extLst>
      <p:ext uri="{BB962C8B-B14F-4D97-AF65-F5344CB8AC3E}">
        <p14:creationId xmlns:p14="http://schemas.microsoft.com/office/powerpoint/2010/main" val="173420121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dirty="0" err="1" smtClean="0"/>
              <a:t>For</a:t>
            </a:r>
            <a:r>
              <a:rPr lang="de-AT" dirty="0" smtClean="0"/>
              <a:t> </a:t>
            </a:r>
            <a:r>
              <a:rPr lang="de-AT" dirty="0" err="1" smtClean="0"/>
              <a:t>the</a:t>
            </a:r>
            <a:r>
              <a:rPr lang="de-AT" dirty="0" smtClean="0"/>
              <a:t> </a:t>
            </a:r>
            <a:r>
              <a:rPr lang="de-AT" dirty="0" err="1" smtClean="0"/>
              <a:t>teacher</a:t>
            </a:r>
            <a:r>
              <a:rPr lang="de-AT" dirty="0" smtClean="0"/>
              <a:t> </a:t>
            </a:r>
            <a:endParaRPr lang="de-AT" dirty="0"/>
          </a:p>
        </p:txBody>
      </p:sp>
      <p:sp>
        <p:nvSpPr>
          <p:cNvPr id="3" name="Inhaltsplatzhalter 2"/>
          <p:cNvSpPr>
            <a:spLocks noGrp="1"/>
          </p:cNvSpPr>
          <p:nvPr>
            <p:ph idx="1"/>
          </p:nvPr>
        </p:nvSpPr>
        <p:spPr/>
        <p:txBody>
          <a:bodyPr/>
          <a:lstStyle/>
          <a:p>
            <a:endParaRPr lang="de-DE" b="1" dirty="0" smtClean="0"/>
          </a:p>
          <a:p>
            <a:endParaRPr lang="de-DE" b="1" dirty="0"/>
          </a:p>
          <a:p>
            <a:endParaRPr lang="de-DE" b="1" dirty="0" smtClean="0"/>
          </a:p>
          <a:p>
            <a:r>
              <a:rPr lang="de-DE" b="1" dirty="0" err="1" smtClean="0"/>
              <a:t>Aim</a:t>
            </a:r>
            <a:r>
              <a:rPr lang="de-DE" dirty="0"/>
              <a:t>: </a:t>
            </a:r>
            <a:r>
              <a:rPr lang="de-DE" dirty="0" err="1" smtClean="0"/>
              <a:t>the</a:t>
            </a:r>
            <a:r>
              <a:rPr lang="de-DE" dirty="0" smtClean="0"/>
              <a:t> </a:t>
            </a:r>
            <a:r>
              <a:rPr lang="de-DE" dirty="0" err="1" smtClean="0"/>
              <a:t>focus</a:t>
            </a:r>
            <a:r>
              <a:rPr lang="de-DE" dirty="0" smtClean="0"/>
              <a:t> </a:t>
            </a:r>
            <a:r>
              <a:rPr lang="de-DE" dirty="0" err="1" smtClean="0"/>
              <a:t>of</a:t>
            </a:r>
            <a:r>
              <a:rPr lang="de-DE" dirty="0" smtClean="0"/>
              <a:t> </a:t>
            </a:r>
            <a:r>
              <a:rPr lang="de-DE" dirty="0" err="1" smtClean="0"/>
              <a:t>the</a:t>
            </a:r>
            <a:r>
              <a:rPr lang="de-DE" dirty="0" smtClean="0"/>
              <a:t> </a:t>
            </a:r>
            <a:r>
              <a:rPr lang="de-DE" dirty="0" err="1" smtClean="0"/>
              <a:t>notion</a:t>
            </a:r>
            <a:r>
              <a:rPr lang="de-DE" dirty="0" smtClean="0"/>
              <a:t> </a:t>
            </a:r>
            <a:r>
              <a:rPr lang="de-DE" dirty="0" err="1"/>
              <a:t>of</a:t>
            </a:r>
            <a:r>
              <a:rPr lang="de-DE" dirty="0"/>
              <a:t> </a:t>
            </a:r>
            <a:r>
              <a:rPr lang="de-DE" dirty="0" smtClean="0"/>
              <a:t>EXPERIENCE </a:t>
            </a:r>
            <a:r>
              <a:rPr lang="de-DE" dirty="0" err="1" smtClean="0"/>
              <a:t>should</a:t>
            </a:r>
            <a:r>
              <a:rPr lang="de-DE" dirty="0" smtClean="0"/>
              <a:t> </a:t>
            </a:r>
            <a:r>
              <a:rPr lang="de-DE" dirty="0" err="1" smtClean="0"/>
              <a:t>become</a:t>
            </a:r>
            <a:r>
              <a:rPr lang="de-DE" dirty="0" smtClean="0"/>
              <a:t> </a:t>
            </a:r>
            <a:r>
              <a:rPr lang="de-DE" dirty="0" err="1" smtClean="0"/>
              <a:t>clearer</a:t>
            </a:r>
            <a:r>
              <a:rPr lang="de-DE" dirty="0" smtClean="0"/>
              <a:t> </a:t>
            </a:r>
            <a:r>
              <a:rPr lang="de-DE" dirty="0" err="1" smtClean="0"/>
              <a:t>among</a:t>
            </a:r>
            <a:r>
              <a:rPr lang="de-DE" dirty="0" smtClean="0"/>
              <a:t> </a:t>
            </a:r>
            <a:r>
              <a:rPr lang="de-DE" dirty="0" err="1" smtClean="0"/>
              <a:t>the</a:t>
            </a:r>
            <a:r>
              <a:rPr lang="de-DE" dirty="0" smtClean="0"/>
              <a:t> </a:t>
            </a:r>
            <a:r>
              <a:rPr lang="de-DE" dirty="0" err="1" smtClean="0"/>
              <a:t>students</a:t>
            </a:r>
            <a:r>
              <a:rPr lang="de-DE" dirty="0" smtClean="0"/>
              <a:t> (</a:t>
            </a:r>
            <a:r>
              <a:rPr lang="de-DE" dirty="0" err="1" smtClean="0"/>
              <a:t>grammer</a:t>
            </a:r>
            <a:r>
              <a:rPr lang="de-DE" dirty="0" smtClean="0"/>
              <a:t>: </a:t>
            </a:r>
            <a:r>
              <a:rPr lang="de-DE" dirty="0" err="1" smtClean="0"/>
              <a:t>present</a:t>
            </a:r>
            <a:r>
              <a:rPr lang="de-DE" dirty="0" smtClean="0"/>
              <a:t> </a:t>
            </a:r>
            <a:r>
              <a:rPr lang="de-DE" dirty="0" err="1" smtClean="0"/>
              <a:t>perfect</a:t>
            </a:r>
            <a:r>
              <a:rPr lang="de-DE" dirty="0" smtClean="0"/>
              <a:t>) </a:t>
            </a:r>
            <a:endParaRPr lang="de-DE" dirty="0"/>
          </a:p>
          <a:p>
            <a:endParaRPr lang="de-DE" dirty="0"/>
          </a:p>
          <a:p>
            <a:endParaRPr lang="de-DE" dirty="0"/>
          </a:p>
          <a:p>
            <a:endParaRPr lang="de-AT" dirty="0"/>
          </a:p>
        </p:txBody>
      </p:sp>
    </p:spTree>
    <p:extLst>
      <p:ext uri="{BB962C8B-B14F-4D97-AF65-F5344CB8AC3E}">
        <p14:creationId xmlns:p14="http://schemas.microsoft.com/office/powerpoint/2010/main" val="13061101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dirty="0" err="1" smtClean="0"/>
              <a:t>Procedure</a:t>
            </a:r>
            <a:endParaRPr lang="de-AT" dirty="0"/>
          </a:p>
        </p:txBody>
      </p:sp>
      <p:sp>
        <p:nvSpPr>
          <p:cNvPr id="3" name="Inhaltsplatzhalter 2"/>
          <p:cNvSpPr>
            <a:spLocks noGrp="1"/>
          </p:cNvSpPr>
          <p:nvPr>
            <p:ph idx="1"/>
          </p:nvPr>
        </p:nvSpPr>
        <p:spPr/>
        <p:txBody>
          <a:bodyPr/>
          <a:lstStyle/>
          <a:p>
            <a:pPr lvl="0"/>
            <a:r>
              <a:rPr lang="en-GB" dirty="0"/>
              <a:t>Arrange chairs facing into a circle for all but one of your students</a:t>
            </a:r>
            <a:endParaRPr lang="de-AT" dirty="0"/>
          </a:p>
          <a:p>
            <a:pPr lvl="0"/>
            <a:r>
              <a:rPr lang="en-GB" dirty="0"/>
              <a:t>The student in the middle </a:t>
            </a:r>
            <a:r>
              <a:rPr lang="en-GB" dirty="0" err="1"/>
              <a:t>middle</a:t>
            </a:r>
            <a:r>
              <a:rPr lang="en-GB" dirty="0"/>
              <a:t> announces something he has never done (use the present perfect) </a:t>
            </a:r>
            <a:endParaRPr lang="de-AT" dirty="0"/>
          </a:p>
          <a:p>
            <a:pPr lvl="0"/>
            <a:r>
              <a:rPr lang="en-GB" dirty="0"/>
              <a:t>If you have done the activity get out of your seat and race to find a new seat</a:t>
            </a:r>
            <a:endParaRPr lang="de-AT" dirty="0"/>
          </a:p>
          <a:p>
            <a:pPr lvl="0"/>
            <a:r>
              <a:rPr lang="en-GB" dirty="0"/>
              <a:t>The person in the middle tries to sit in one of the empty seats </a:t>
            </a:r>
            <a:endParaRPr lang="de-AT" dirty="0"/>
          </a:p>
          <a:p>
            <a:pPr lvl="0"/>
            <a:r>
              <a:rPr lang="en-GB" dirty="0"/>
              <a:t>The person left standing after everyone else is sitting takes the next turn in the middle of the circle.</a:t>
            </a:r>
            <a:endParaRPr lang="de-AT" dirty="0"/>
          </a:p>
          <a:p>
            <a:pPr marL="0" indent="0">
              <a:buNone/>
            </a:pPr>
            <a:endParaRPr lang="de-AT" dirty="0"/>
          </a:p>
        </p:txBody>
      </p:sp>
    </p:spTree>
    <p:extLst>
      <p:ext uri="{BB962C8B-B14F-4D97-AF65-F5344CB8AC3E}">
        <p14:creationId xmlns:p14="http://schemas.microsoft.com/office/powerpoint/2010/main" val="14511568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nhaltsplatzhalter 3"/>
          <p:cNvGraphicFramePr>
            <a:graphicFrameLocks noGrp="1"/>
          </p:cNvGraphicFramePr>
          <p:nvPr>
            <p:ph idx="1"/>
            <p:extLst>
              <p:ext uri="{D42A27DB-BD31-4B8C-83A1-F6EECF244321}">
                <p14:modId xmlns:p14="http://schemas.microsoft.com/office/powerpoint/2010/main" val="366802901"/>
              </p:ext>
            </p:extLst>
          </p:nvPr>
        </p:nvGraphicFramePr>
        <p:xfrm>
          <a:off x="838200" y="544286"/>
          <a:ext cx="10515600" cy="5955185"/>
        </p:xfrm>
        <a:graphic>
          <a:graphicData uri="http://schemas.openxmlformats.org/drawingml/2006/table">
            <a:tbl>
              <a:tblPr firstRow="1" bandRow="1">
                <a:tableStyleId>{073A0DAA-6AF3-43AB-8588-CEC1D06C72B9}</a:tableStyleId>
              </a:tblPr>
              <a:tblGrid>
                <a:gridCol w="2351314"/>
                <a:gridCol w="8164286"/>
              </a:tblGrid>
              <a:tr h="652442">
                <a:tc gridSpan="2">
                  <a:txBody>
                    <a:bodyPr/>
                    <a:lstStyle/>
                    <a:p>
                      <a:pPr algn="ctr"/>
                      <a:r>
                        <a:rPr lang="de-DE" sz="3600" dirty="0" err="1" smtClean="0"/>
                        <a:t>Grammar</a:t>
                      </a:r>
                      <a:r>
                        <a:rPr lang="de-DE" sz="3600" dirty="0" smtClean="0"/>
                        <a:t> Chart</a:t>
                      </a:r>
                      <a:endParaRPr lang="de-DE" sz="3600" dirty="0"/>
                    </a:p>
                  </a:txBody>
                  <a:tcPr/>
                </a:tc>
                <a:tc hMerge="1">
                  <a:txBody>
                    <a:bodyPr/>
                    <a:lstStyle/>
                    <a:p>
                      <a:endParaRPr lang="de-DE" dirty="0"/>
                    </a:p>
                  </a:txBody>
                  <a:tcPr/>
                </a:tc>
              </a:tr>
              <a:tr h="652442">
                <a:tc>
                  <a:txBody>
                    <a:bodyPr/>
                    <a:lstStyle/>
                    <a:p>
                      <a:r>
                        <a:rPr lang="de-DE" b="1" dirty="0" smtClean="0"/>
                        <a:t>Learning Stage</a:t>
                      </a:r>
                      <a:endParaRPr lang="de-DE" b="1" dirty="0"/>
                    </a:p>
                  </a:txBody>
                  <a:tcPr/>
                </a:tc>
                <a:tc>
                  <a:txBody>
                    <a:bodyPr/>
                    <a:lstStyle/>
                    <a:p>
                      <a:r>
                        <a:rPr lang="de-DE" dirty="0" err="1" smtClean="0"/>
                        <a:t>Proceduralisation</a:t>
                      </a:r>
                      <a:endParaRPr lang="de-DE" dirty="0"/>
                    </a:p>
                  </a:txBody>
                  <a:tcPr/>
                </a:tc>
              </a:tr>
              <a:tr h="652442">
                <a:tc>
                  <a:txBody>
                    <a:bodyPr/>
                    <a:lstStyle/>
                    <a:p>
                      <a:r>
                        <a:rPr lang="de-DE" b="1" dirty="0" err="1" smtClean="0"/>
                        <a:t>Depth</a:t>
                      </a:r>
                      <a:r>
                        <a:rPr lang="de-DE" b="1" dirty="0" smtClean="0"/>
                        <a:t> </a:t>
                      </a:r>
                      <a:r>
                        <a:rPr lang="de-DE" b="1" dirty="0" err="1" smtClean="0"/>
                        <a:t>of</a:t>
                      </a:r>
                      <a:r>
                        <a:rPr lang="de-DE" b="1" dirty="0" smtClean="0"/>
                        <a:t> </a:t>
                      </a:r>
                      <a:r>
                        <a:rPr lang="de-DE" b="1" dirty="0" err="1" smtClean="0"/>
                        <a:t>processing</a:t>
                      </a:r>
                      <a:r>
                        <a:rPr lang="de-DE" b="1" dirty="0" smtClean="0"/>
                        <a:t>, </a:t>
                      </a:r>
                      <a:r>
                        <a:rPr lang="de-DE" b="1" dirty="0" err="1" smtClean="0"/>
                        <a:t>and</a:t>
                      </a:r>
                      <a:r>
                        <a:rPr lang="de-DE" b="1" dirty="0" smtClean="0"/>
                        <a:t> mental </a:t>
                      </a:r>
                      <a:r>
                        <a:rPr lang="de-DE" b="1" dirty="0" err="1" smtClean="0"/>
                        <a:t>activity</a:t>
                      </a:r>
                      <a:endParaRPr lang="de-DE" b="1" dirty="0"/>
                    </a:p>
                  </a:txBody>
                  <a:tcPr/>
                </a:tc>
                <a:tc>
                  <a:txBody>
                    <a:bodyPr/>
                    <a:lstStyle/>
                    <a:p>
                      <a:r>
                        <a:rPr lang="de-DE" dirty="0" err="1" smtClean="0"/>
                        <a:t>Active</a:t>
                      </a:r>
                      <a:r>
                        <a:rPr lang="de-DE" baseline="0" dirty="0" smtClean="0"/>
                        <a:t> </a:t>
                      </a:r>
                      <a:r>
                        <a:rPr lang="de-DE" baseline="0" dirty="0" err="1" smtClean="0"/>
                        <a:t>and</a:t>
                      </a:r>
                      <a:r>
                        <a:rPr lang="de-DE" baseline="0" dirty="0" smtClean="0"/>
                        <a:t> high mental </a:t>
                      </a:r>
                      <a:r>
                        <a:rPr lang="de-DE" baseline="0" dirty="0" err="1" smtClean="0"/>
                        <a:t>activity</a:t>
                      </a:r>
                      <a:endParaRPr lang="de-DE" dirty="0"/>
                    </a:p>
                  </a:txBody>
                  <a:tcPr/>
                </a:tc>
              </a:tr>
              <a:tr h="1126133">
                <a:tc>
                  <a:txBody>
                    <a:bodyPr/>
                    <a:lstStyle/>
                    <a:p>
                      <a:r>
                        <a:rPr lang="de-DE" b="1" dirty="0" smtClean="0"/>
                        <a:t>Dual </a:t>
                      </a:r>
                      <a:r>
                        <a:rPr lang="de-DE" b="1" dirty="0" err="1" smtClean="0"/>
                        <a:t>processing</a:t>
                      </a:r>
                      <a:endParaRPr lang="de-DE" b="1" dirty="0" smtClean="0"/>
                    </a:p>
                    <a:p>
                      <a:r>
                        <a:rPr lang="de-DE" b="1" dirty="0" smtClean="0"/>
                        <a:t>Authenticity </a:t>
                      </a:r>
                      <a:r>
                        <a:rPr lang="de-DE" b="1" dirty="0" err="1" smtClean="0"/>
                        <a:t>of</a:t>
                      </a:r>
                      <a:r>
                        <a:rPr lang="de-DE" b="1" dirty="0" smtClean="0"/>
                        <a:t> </a:t>
                      </a:r>
                      <a:r>
                        <a:rPr lang="de-DE" b="1" dirty="0" err="1" smtClean="0"/>
                        <a:t>process</a:t>
                      </a:r>
                      <a:endParaRPr lang="de-DE" b="1" dirty="0"/>
                    </a:p>
                  </a:txBody>
                  <a:tcPr/>
                </a:tc>
                <a:tc>
                  <a:txBody>
                    <a:bodyPr/>
                    <a:lstStyle/>
                    <a:p>
                      <a:r>
                        <a:rPr lang="de-DE" dirty="0" err="1" smtClean="0"/>
                        <a:t>Process</a:t>
                      </a:r>
                      <a:r>
                        <a:rPr lang="de-DE" baseline="0" dirty="0" smtClean="0"/>
                        <a:t> </a:t>
                      </a:r>
                      <a:r>
                        <a:rPr lang="de-DE" baseline="0" dirty="0" err="1" smtClean="0"/>
                        <a:t>autheticity</a:t>
                      </a:r>
                      <a:r>
                        <a:rPr lang="de-DE" baseline="0" dirty="0" smtClean="0"/>
                        <a:t> </a:t>
                      </a:r>
                      <a:r>
                        <a:rPr lang="de-DE" baseline="0" dirty="0" err="1" smtClean="0"/>
                        <a:t>because</a:t>
                      </a:r>
                      <a:r>
                        <a:rPr lang="de-DE" baseline="0" dirty="0" smtClean="0"/>
                        <a:t> </a:t>
                      </a:r>
                      <a:r>
                        <a:rPr lang="de-DE" baseline="0" dirty="0" err="1" smtClean="0"/>
                        <a:t>students</a:t>
                      </a:r>
                      <a:r>
                        <a:rPr lang="de-DE" baseline="0" dirty="0" smtClean="0"/>
                        <a:t> </a:t>
                      </a:r>
                      <a:r>
                        <a:rPr lang="de-DE" baseline="0" dirty="0" err="1" smtClean="0"/>
                        <a:t>utter</a:t>
                      </a:r>
                      <a:r>
                        <a:rPr lang="de-DE" baseline="0" dirty="0" smtClean="0"/>
                        <a:t> </a:t>
                      </a:r>
                      <a:r>
                        <a:rPr lang="de-DE" baseline="0" dirty="0" err="1" smtClean="0"/>
                        <a:t>sentences</a:t>
                      </a:r>
                      <a:r>
                        <a:rPr lang="de-DE" baseline="0" dirty="0" smtClean="0"/>
                        <a:t> </a:t>
                      </a:r>
                      <a:r>
                        <a:rPr lang="de-DE" baseline="0" dirty="0" err="1" smtClean="0"/>
                        <a:t>themselves</a:t>
                      </a:r>
                      <a:r>
                        <a:rPr lang="de-DE" baseline="0" dirty="0" smtClean="0"/>
                        <a:t> </a:t>
                      </a:r>
                      <a:r>
                        <a:rPr lang="de-DE" baseline="0" dirty="0" err="1" smtClean="0"/>
                        <a:t>based</a:t>
                      </a:r>
                      <a:r>
                        <a:rPr lang="de-DE" baseline="0" dirty="0" smtClean="0"/>
                        <a:t> on </a:t>
                      </a:r>
                      <a:r>
                        <a:rPr lang="de-DE" baseline="0" dirty="0" err="1" smtClean="0"/>
                        <a:t>their</a:t>
                      </a:r>
                      <a:r>
                        <a:rPr lang="de-DE" baseline="0" dirty="0" smtClean="0"/>
                        <a:t> </a:t>
                      </a:r>
                      <a:r>
                        <a:rPr lang="de-DE" baseline="0" dirty="0" err="1" smtClean="0"/>
                        <a:t>own</a:t>
                      </a:r>
                      <a:r>
                        <a:rPr lang="de-DE" baseline="0" dirty="0" smtClean="0"/>
                        <a:t> </a:t>
                      </a:r>
                      <a:r>
                        <a:rPr lang="de-DE" baseline="0" dirty="0" err="1" smtClean="0"/>
                        <a:t>experiences</a:t>
                      </a:r>
                      <a:endParaRPr lang="de-DE" dirty="0"/>
                    </a:p>
                  </a:txBody>
                  <a:tcPr/>
                </a:tc>
              </a:tr>
              <a:tr h="652442">
                <a:tc>
                  <a:txBody>
                    <a:bodyPr/>
                    <a:lstStyle/>
                    <a:p>
                      <a:r>
                        <a:rPr lang="de-DE" b="1" dirty="0" err="1" smtClean="0"/>
                        <a:t>Personalization</a:t>
                      </a:r>
                      <a:endParaRPr lang="de-DE" b="1" dirty="0"/>
                    </a:p>
                  </a:txBody>
                  <a:tcPr/>
                </a:tc>
                <a:tc>
                  <a:txBody>
                    <a:bodyPr/>
                    <a:lstStyle/>
                    <a:p>
                      <a:r>
                        <a:rPr lang="de-DE" dirty="0" err="1" smtClean="0"/>
                        <a:t>Very</a:t>
                      </a:r>
                      <a:r>
                        <a:rPr lang="de-DE" dirty="0" smtClean="0"/>
                        <a:t> personal;</a:t>
                      </a:r>
                      <a:r>
                        <a:rPr lang="de-DE" baseline="0" dirty="0" smtClean="0"/>
                        <a:t> </a:t>
                      </a:r>
                      <a:r>
                        <a:rPr lang="de-DE" baseline="0" dirty="0" err="1" smtClean="0"/>
                        <a:t>students</a:t>
                      </a:r>
                      <a:r>
                        <a:rPr lang="de-DE" baseline="0" dirty="0" smtClean="0"/>
                        <a:t> </a:t>
                      </a:r>
                      <a:r>
                        <a:rPr lang="de-DE" baseline="0" dirty="0" err="1" smtClean="0"/>
                        <a:t>talk</a:t>
                      </a:r>
                      <a:r>
                        <a:rPr lang="de-DE" baseline="0" dirty="0" smtClean="0"/>
                        <a:t> </a:t>
                      </a:r>
                      <a:r>
                        <a:rPr lang="de-DE" baseline="0" dirty="0" err="1" smtClean="0"/>
                        <a:t>about</a:t>
                      </a:r>
                      <a:r>
                        <a:rPr lang="de-DE" baseline="0" dirty="0" smtClean="0"/>
                        <a:t> </a:t>
                      </a:r>
                      <a:r>
                        <a:rPr lang="de-DE" baseline="0" dirty="0" err="1" smtClean="0"/>
                        <a:t>their</a:t>
                      </a:r>
                      <a:r>
                        <a:rPr lang="de-DE" baseline="0" dirty="0" smtClean="0"/>
                        <a:t> </a:t>
                      </a:r>
                      <a:r>
                        <a:rPr lang="de-DE" baseline="0" dirty="0" err="1" smtClean="0"/>
                        <a:t>own</a:t>
                      </a:r>
                      <a:r>
                        <a:rPr lang="de-DE" baseline="0" dirty="0" smtClean="0"/>
                        <a:t> </a:t>
                      </a:r>
                      <a:r>
                        <a:rPr lang="de-DE" baseline="0" dirty="0" err="1" smtClean="0"/>
                        <a:t>experiences</a:t>
                      </a:r>
                      <a:endParaRPr lang="de-DE" dirty="0"/>
                    </a:p>
                  </a:txBody>
                  <a:tcPr/>
                </a:tc>
              </a:tr>
              <a:tr h="652442">
                <a:tc>
                  <a:txBody>
                    <a:bodyPr/>
                    <a:lstStyle/>
                    <a:p>
                      <a:r>
                        <a:rPr lang="de-DE" b="1" dirty="0" err="1" smtClean="0"/>
                        <a:t>Commitment</a:t>
                      </a:r>
                      <a:r>
                        <a:rPr lang="de-DE" b="1" dirty="0" smtClean="0"/>
                        <a:t> </a:t>
                      </a:r>
                      <a:r>
                        <a:rPr lang="de-DE" b="1" dirty="0" err="1" smtClean="0"/>
                        <a:t>filter</a:t>
                      </a:r>
                      <a:endParaRPr lang="de-DE" b="1" dirty="0"/>
                    </a:p>
                  </a:txBody>
                  <a:tcPr/>
                </a:tc>
                <a:tc>
                  <a:txBody>
                    <a:bodyPr/>
                    <a:lstStyle/>
                    <a:p>
                      <a:r>
                        <a:rPr lang="de-DE" dirty="0" err="1" smtClean="0"/>
                        <a:t>Active</a:t>
                      </a:r>
                      <a:r>
                        <a:rPr lang="de-DE" dirty="0" smtClean="0"/>
                        <a:t>; </a:t>
                      </a:r>
                      <a:r>
                        <a:rPr lang="de-DE" dirty="0" err="1" smtClean="0"/>
                        <a:t>students</a:t>
                      </a:r>
                      <a:r>
                        <a:rPr lang="de-DE" dirty="0" smtClean="0"/>
                        <a:t> </a:t>
                      </a:r>
                      <a:r>
                        <a:rPr lang="de-DE" dirty="0" err="1" smtClean="0"/>
                        <a:t>are</a:t>
                      </a:r>
                      <a:r>
                        <a:rPr lang="de-DE" dirty="0" smtClean="0"/>
                        <a:t> </a:t>
                      </a:r>
                      <a:r>
                        <a:rPr lang="de-DE" dirty="0" err="1" smtClean="0"/>
                        <a:t>moving</a:t>
                      </a:r>
                      <a:r>
                        <a:rPr lang="de-DE" dirty="0" smtClean="0"/>
                        <a:t> </a:t>
                      </a:r>
                      <a:r>
                        <a:rPr lang="de-DE" dirty="0" err="1" smtClean="0"/>
                        <a:t>around</a:t>
                      </a:r>
                      <a:r>
                        <a:rPr lang="de-DE" baseline="0" dirty="0" smtClean="0"/>
                        <a:t> </a:t>
                      </a:r>
                      <a:r>
                        <a:rPr lang="de-DE" baseline="0" dirty="0" err="1" smtClean="0"/>
                        <a:t>and</a:t>
                      </a:r>
                      <a:r>
                        <a:rPr lang="de-DE" baseline="0" dirty="0" smtClean="0"/>
                        <a:t> </a:t>
                      </a:r>
                      <a:r>
                        <a:rPr lang="de-DE" baseline="0" dirty="0" err="1" smtClean="0"/>
                        <a:t>competing</a:t>
                      </a:r>
                      <a:r>
                        <a:rPr lang="de-DE" baseline="0" dirty="0" smtClean="0"/>
                        <a:t> </a:t>
                      </a:r>
                      <a:r>
                        <a:rPr lang="de-DE" baseline="0" dirty="0" err="1" smtClean="0"/>
                        <a:t>which</a:t>
                      </a:r>
                      <a:r>
                        <a:rPr lang="de-DE" baseline="0" dirty="0" smtClean="0"/>
                        <a:t> </a:t>
                      </a:r>
                      <a:r>
                        <a:rPr lang="de-DE" baseline="0" dirty="0" err="1" smtClean="0"/>
                        <a:t>increases</a:t>
                      </a:r>
                      <a:r>
                        <a:rPr lang="de-DE" baseline="0" dirty="0" smtClean="0"/>
                        <a:t> </a:t>
                      </a:r>
                      <a:r>
                        <a:rPr lang="de-DE" baseline="0" dirty="0" err="1" smtClean="0"/>
                        <a:t>their</a:t>
                      </a:r>
                      <a:r>
                        <a:rPr lang="de-DE" baseline="0" dirty="0" smtClean="0"/>
                        <a:t> </a:t>
                      </a:r>
                      <a:r>
                        <a:rPr lang="de-DE" baseline="0" dirty="0" err="1" smtClean="0"/>
                        <a:t>motivation</a:t>
                      </a:r>
                      <a:r>
                        <a:rPr lang="de-DE" baseline="0" dirty="0" smtClean="0"/>
                        <a:t> </a:t>
                      </a:r>
                      <a:r>
                        <a:rPr lang="de-DE" baseline="0" dirty="0" err="1" smtClean="0"/>
                        <a:t>and</a:t>
                      </a:r>
                      <a:r>
                        <a:rPr lang="de-DE" baseline="0" dirty="0" smtClean="0"/>
                        <a:t> </a:t>
                      </a:r>
                      <a:r>
                        <a:rPr lang="de-DE" baseline="0" dirty="0" err="1" smtClean="0"/>
                        <a:t>language</a:t>
                      </a:r>
                      <a:r>
                        <a:rPr lang="de-DE" baseline="0" dirty="0" smtClean="0"/>
                        <a:t> </a:t>
                      </a:r>
                      <a:r>
                        <a:rPr lang="de-DE" baseline="0" dirty="0" err="1" smtClean="0"/>
                        <a:t>learning</a:t>
                      </a:r>
                      <a:endParaRPr lang="de-D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de-DE" baseline="0" dirty="0" err="1" smtClean="0"/>
                        <a:t>Increased</a:t>
                      </a:r>
                      <a:r>
                        <a:rPr lang="de-DE" baseline="0" dirty="0" smtClean="0"/>
                        <a:t> STT</a:t>
                      </a:r>
                      <a:endParaRPr lang="de-DE" dirty="0" smtClean="0"/>
                    </a:p>
                  </a:txBody>
                  <a:tcPr/>
                </a:tc>
              </a:tr>
              <a:tr h="652442">
                <a:tc>
                  <a:txBody>
                    <a:bodyPr/>
                    <a:lstStyle/>
                    <a:p>
                      <a:r>
                        <a:rPr lang="de-DE" b="1" dirty="0" smtClean="0"/>
                        <a:t>Peer/</a:t>
                      </a:r>
                      <a:r>
                        <a:rPr lang="de-DE" b="1" dirty="0" err="1" smtClean="0"/>
                        <a:t>social</a:t>
                      </a:r>
                      <a:r>
                        <a:rPr lang="de-DE" b="1" dirty="0" smtClean="0"/>
                        <a:t> </a:t>
                      </a:r>
                      <a:r>
                        <a:rPr lang="de-DE" b="1" dirty="0" err="1" smtClean="0"/>
                        <a:t>learning</a:t>
                      </a:r>
                      <a:r>
                        <a:rPr lang="de-DE" b="1" dirty="0" smtClean="0"/>
                        <a:t> </a:t>
                      </a:r>
                      <a:r>
                        <a:rPr lang="de-DE" b="1" dirty="0" err="1" smtClean="0"/>
                        <a:t>and</a:t>
                      </a:r>
                      <a:r>
                        <a:rPr lang="de-DE" b="1" baseline="0" dirty="0" smtClean="0"/>
                        <a:t> </a:t>
                      </a:r>
                      <a:r>
                        <a:rPr lang="de-DE" b="1" baseline="0" dirty="0" err="1" smtClean="0"/>
                        <a:t>interaction</a:t>
                      </a:r>
                      <a:endParaRPr lang="de-DE" b="1" dirty="0"/>
                    </a:p>
                  </a:txBody>
                  <a:tcPr/>
                </a:tc>
                <a:tc>
                  <a:txBody>
                    <a:bodyPr/>
                    <a:lstStyle/>
                    <a:p>
                      <a:r>
                        <a:rPr lang="de-DE" dirty="0" err="1" smtClean="0"/>
                        <a:t>Strongly</a:t>
                      </a:r>
                      <a:r>
                        <a:rPr lang="de-DE" dirty="0" smtClean="0"/>
                        <a:t> </a:t>
                      </a:r>
                      <a:r>
                        <a:rPr lang="de-DE" dirty="0" err="1" smtClean="0"/>
                        <a:t>interaction</a:t>
                      </a:r>
                      <a:r>
                        <a:rPr lang="de-DE" dirty="0" smtClean="0"/>
                        <a:t>; all </a:t>
                      </a:r>
                      <a:r>
                        <a:rPr lang="de-DE" dirty="0" err="1" smtClean="0"/>
                        <a:t>the</a:t>
                      </a:r>
                      <a:r>
                        <a:rPr lang="de-DE" baseline="0" dirty="0" smtClean="0"/>
                        <a:t> </a:t>
                      </a:r>
                      <a:r>
                        <a:rPr lang="de-DE" baseline="0" dirty="0" err="1" smtClean="0"/>
                        <a:t>students</a:t>
                      </a:r>
                      <a:r>
                        <a:rPr lang="de-DE" baseline="0" dirty="0" smtClean="0"/>
                        <a:t> </a:t>
                      </a:r>
                      <a:r>
                        <a:rPr lang="de-DE" baseline="0" dirty="0" err="1" smtClean="0"/>
                        <a:t>have</a:t>
                      </a:r>
                      <a:r>
                        <a:rPr lang="de-DE" baseline="0" dirty="0" smtClean="0"/>
                        <a:t> </a:t>
                      </a:r>
                      <a:r>
                        <a:rPr lang="de-DE" baseline="0" dirty="0" err="1" smtClean="0"/>
                        <a:t>to</a:t>
                      </a:r>
                      <a:r>
                        <a:rPr lang="de-DE" baseline="0" dirty="0" smtClean="0"/>
                        <a:t> </a:t>
                      </a:r>
                      <a:r>
                        <a:rPr lang="de-DE" baseline="0" dirty="0" err="1" smtClean="0"/>
                        <a:t>pay</a:t>
                      </a:r>
                      <a:r>
                        <a:rPr lang="de-DE" baseline="0" dirty="0" smtClean="0"/>
                        <a:t> </a:t>
                      </a:r>
                      <a:r>
                        <a:rPr lang="de-DE" baseline="0" dirty="0" err="1" smtClean="0"/>
                        <a:t>attention</a:t>
                      </a:r>
                      <a:endParaRPr lang="de-DE" dirty="0"/>
                    </a:p>
                  </a:txBody>
                  <a:tcPr/>
                </a:tc>
              </a:tr>
              <a:tr h="652442">
                <a:tc>
                  <a:txBody>
                    <a:bodyPr/>
                    <a:lstStyle/>
                    <a:p>
                      <a:r>
                        <a:rPr lang="de-DE" b="1" dirty="0" err="1" smtClean="0"/>
                        <a:t>Testing</a:t>
                      </a:r>
                      <a:r>
                        <a:rPr lang="de-DE" b="1" dirty="0" smtClean="0"/>
                        <a:t> vs. </a:t>
                      </a:r>
                      <a:r>
                        <a:rPr lang="de-DE" b="1" dirty="0" err="1" smtClean="0"/>
                        <a:t>teaching</a:t>
                      </a:r>
                      <a:endParaRPr lang="de-DE" b="1" dirty="0"/>
                    </a:p>
                  </a:txBody>
                  <a:tcPr/>
                </a:tc>
                <a:tc>
                  <a:txBody>
                    <a:bodyPr/>
                    <a:lstStyle/>
                    <a:p>
                      <a:r>
                        <a:rPr lang="de-DE" dirty="0" smtClean="0"/>
                        <a:t>Teaching</a:t>
                      </a:r>
                      <a:endParaRPr lang="de-DE" dirty="0"/>
                    </a:p>
                  </a:txBody>
                  <a:tcPr/>
                </a:tc>
              </a:tr>
            </a:tbl>
          </a:graphicData>
        </a:graphic>
      </p:graphicFrame>
    </p:spTree>
    <p:extLst>
      <p:ext uri="{BB962C8B-B14F-4D97-AF65-F5344CB8AC3E}">
        <p14:creationId xmlns:p14="http://schemas.microsoft.com/office/powerpoint/2010/main" val="20685122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dirty="0" smtClean="0"/>
              <a:t>Do </a:t>
            </a:r>
            <a:r>
              <a:rPr lang="de-AT" dirty="0" err="1" smtClean="0"/>
              <a:t>you</a:t>
            </a:r>
            <a:r>
              <a:rPr lang="de-AT" dirty="0" smtClean="0"/>
              <a:t> </a:t>
            </a:r>
            <a:r>
              <a:rPr lang="de-AT" dirty="0" err="1" smtClean="0"/>
              <a:t>know</a:t>
            </a:r>
            <a:r>
              <a:rPr lang="de-AT" dirty="0" smtClean="0"/>
              <a:t> </a:t>
            </a:r>
            <a:r>
              <a:rPr lang="de-AT" dirty="0" err="1" smtClean="0"/>
              <a:t>your</a:t>
            </a:r>
            <a:r>
              <a:rPr lang="de-AT" dirty="0" smtClean="0"/>
              <a:t> </a:t>
            </a:r>
            <a:r>
              <a:rPr lang="de-AT" dirty="0" err="1" smtClean="0"/>
              <a:t>room</a:t>
            </a:r>
            <a:r>
              <a:rPr lang="de-AT" dirty="0" smtClean="0"/>
              <a:t>? </a:t>
            </a:r>
            <a:endParaRPr lang="de-AT"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30972" y="2019909"/>
            <a:ext cx="4300228" cy="2861606"/>
          </a:xfrm>
        </p:spPr>
      </p:pic>
    </p:spTree>
    <p:extLst>
      <p:ext uri="{BB962C8B-B14F-4D97-AF65-F5344CB8AC3E}">
        <p14:creationId xmlns:p14="http://schemas.microsoft.com/office/powerpoint/2010/main" val="3010256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dirty="0" err="1" smtClean="0"/>
              <a:t>Procedure</a:t>
            </a:r>
            <a:endParaRPr lang="de-AT" dirty="0"/>
          </a:p>
        </p:txBody>
      </p:sp>
      <p:sp>
        <p:nvSpPr>
          <p:cNvPr id="3" name="Inhaltsplatzhalter 2"/>
          <p:cNvSpPr>
            <a:spLocks noGrp="1"/>
          </p:cNvSpPr>
          <p:nvPr>
            <p:ph idx="1"/>
          </p:nvPr>
        </p:nvSpPr>
        <p:spPr/>
        <p:txBody>
          <a:bodyPr/>
          <a:lstStyle/>
          <a:p>
            <a:pPr lvl="0"/>
            <a:r>
              <a:rPr lang="en-GB" dirty="0"/>
              <a:t>the teacher changes something in the room since last week (do so in a break, after the </a:t>
            </a:r>
            <a:r>
              <a:rPr lang="en-GB" dirty="0" err="1"/>
              <a:t>schoolday</a:t>
            </a:r>
            <a:r>
              <a:rPr lang="en-GB" dirty="0"/>
              <a:t> or while their eyes were closed) </a:t>
            </a:r>
            <a:endParaRPr lang="de-AT" dirty="0"/>
          </a:p>
          <a:p>
            <a:pPr lvl="0"/>
            <a:r>
              <a:rPr lang="en-GB" dirty="0"/>
              <a:t>they can then take turns challenging each other.</a:t>
            </a:r>
            <a:endParaRPr lang="de-AT" dirty="0"/>
          </a:p>
          <a:p>
            <a:pPr marL="0" indent="0">
              <a:buNone/>
            </a:pPr>
            <a:endParaRPr lang="de-AT" dirty="0"/>
          </a:p>
        </p:txBody>
      </p:sp>
    </p:spTree>
    <p:extLst>
      <p:ext uri="{BB962C8B-B14F-4D97-AF65-F5344CB8AC3E}">
        <p14:creationId xmlns:p14="http://schemas.microsoft.com/office/powerpoint/2010/main" val="2108104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dirty="0" smtClean="0"/>
              <a:t>Can </a:t>
            </a:r>
            <a:r>
              <a:rPr lang="de-AT" dirty="0" err="1" smtClean="0"/>
              <a:t>you</a:t>
            </a:r>
            <a:r>
              <a:rPr lang="de-AT" dirty="0" smtClean="0"/>
              <a:t> </a:t>
            </a:r>
            <a:r>
              <a:rPr lang="de-AT" dirty="0" err="1" smtClean="0"/>
              <a:t>hear</a:t>
            </a:r>
            <a:r>
              <a:rPr lang="de-AT" dirty="0" smtClean="0"/>
              <a:t> </a:t>
            </a:r>
            <a:r>
              <a:rPr lang="de-AT" dirty="0" err="1" smtClean="0"/>
              <a:t>your</a:t>
            </a:r>
            <a:r>
              <a:rPr lang="de-AT" dirty="0" smtClean="0"/>
              <a:t> </a:t>
            </a:r>
            <a:r>
              <a:rPr lang="de-AT" dirty="0" err="1" smtClean="0"/>
              <a:t>room</a:t>
            </a:r>
            <a:r>
              <a:rPr lang="de-AT" dirty="0" smtClean="0"/>
              <a:t>? </a:t>
            </a:r>
            <a:endParaRPr lang="de-AT" dirty="0"/>
          </a:p>
        </p:txBody>
      </p:sp>
      <p:pic>
        <p:nvPicPr>
          <p:cNvPr id="4" name="Inhaltsplatzhalt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13954" y="2460889"/>
            <a:ext cx="4442355" cy="2956185"/>
          </a:xfrm>
        </p:spPr>
      </p:pic>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62539" y="2672556"/>
            <a:ext cx="389527" cy="570177"/>
          </a:xfrm>
          <a:prstGeom prst="rect">
            <a:avLst/>
          </a:prstGeom>
        </p:spPr>
      </p:pic>
      <p:pic>
        <p:nvPicPr>
          <p:cNvPr id="6" name="Grafik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22426" y="4398300"/>
            <a:ext cx="765498" cy="1120511"/>
          </a:xfrm>
          <a:prstGeom prst="rect">
            <a:avLst/>
          </a:prstGeom>
        </p:spPr>
      </p:pic>
      <p:pic>
        <p:nvPicPr>
          <p:cNvPr id="7" name="Grafik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59477" y="4357422"/>
            <a:ext cx="331686" cy="485511"/>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846" y="2672556"/>
            <a:ext cx="765498" cy="1120511"/>
          </a:xfrm>
          <a:prstGeom prst="rect">
            <a:avLst/>
          </a:prstGeom>
        </p:spPr>
      </p:pic>
      <p:pic>
        <p:nvPicPr>
          <p:cNvPr id="9" name="Grafik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5344" y="1130432"/>
            <a:ext cx="517592" cy="757635"/>
          </a:xfrm>
          <a:prstGeom prst="rect">
            <a:avLst/>
          </a:prstGeom>
        </p:spPr>
      </p:pic>
      <p:pic>
        <p:nvPicPr>
          <p:cNvPr id="10" name="Grafik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811743" y="467651"/>
            <a:ext cx="513435" cy="751550"/>
          </a:xfrm>
          <a:prstGeom prst="rect">
            <a:avLst/>
          </a:prstGeom>
        </p:spPr>
      </p:pic>
    </p:spTree>
    <p:extLst>
      <p:ext uri="{BB962C8B-B14F-4D97-AF65-F5344CB8AC3E}">
        <p14:creationId xmlns:p14="http://schemas.microsoft.com/office/powerpoint/2010/main" val="7795103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de-AT" dirty="0" err="1" smtClean="0"/>
              <a:t>Procedure</a:t>
            </a:r>
            <a:r>
              <a:rPr lang="de-AT" dirty="0" smtClean="0"/>
              <a:t> </a:t>
            </a:r>
            <a:endParaRPr lang="de-AT" dirty="0"/>
          </a:p>
        </p:txBody>
      </p:sp>
      <p:sp>
        <p:nvSpPr>
          <p:cNvPr id="3" name="Inhaltsplatzhalter 2"/>
          <p:cNvSpPr>
            <a:spLocks noGrp="1"/>
          </p:cNvSpPr>
          <p:nvPr>
            <p:ph idx="1"/>
          </p:nvPr>
        </p:nvSpPr>
        <p:spPr/>
        <p:txBody>
          <a:bodyPr/>
          <a:lstStyle/>
          <a:p>
            <a:pPr lvl="0"/>
            <a:r>
              <a:rPr lang="en-GB" dirty="0"/>
              <a:t>Have your eyes closed while the teacher or a student changes the room </a:t>
            </a:r>
            <a:endParaRPr lang="de-AT" dirty="0"/>
          </a:p>
          <a:p>
            <a:pPr lvl="0"/>
            <a:r>
              <a:rPr lang="en-GB" dirty="0"/>
              <a:t>Listen carefully and try to guess by the noise what has happened </a:t>
            </a:r>
            <a:endParaRPr lang="de-AT" dirty="0"/>
          </a:p>
          <a:p>
            <a:endParaRPr lang="de-AT" dirty="0"/>
          </a:p>
        </p:txBody>
      </p:sp>
    </p:spTree>
    <p:extLst>
      <p:ext uri="{BB962C8B-B14F-4D97-AF65-F5344CB8AC3E}">
        <p14:creationId xmlns:p14="http://schemas.microsoft.com/office/powerpoint/2010/main" val="19151159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1327</Words>
  <Application>Microsoft Macintosh PowerPoint</Application>
  <PresentationFormat>Breitbild</PresentationFormat>
  <Paragraphs>177</Paragraphs>
  <Slides>24</Slides>
  <Notes>6</Notes>
  <HiddenSlides>0</HiddenSlides>
  <MMClips>0</MMClips>
  <ScaleCrop>false</ScaleCrop>
  <HeadingPairs>
    <vt:vector size="6" baseType="variant">
      <vt:variant>
        <vt:lpstr>Verwendete Schriftarten</vt:lpstr>
      </vt:variant>
      <vt:variant>
        <vt:i4>8</vt:i4>
      </vt:variant>
      <vt:variant>
        <vt:lpstr>Design</vt:lpstr>
      </vt:variant>
      <vt:variant>
        <vt:i4>1</vt:i4>
      </vt:variant>
      <vt:variant>
        <vt:lpstr>Folientitel</vt:lpstr>
      </vt:variant>
      <vt:variant>
        <vt:i4>24</vt:i4>
      </vt:variant>
    </vt:vector>
  </HeadingPairs>
  <TitlesOfParts>
    <vt:vector size="33" baseType="lpstr">
      <vt:lpstr>Arial</vt:lpstr>
      <vt:lpstr>Calibri</vt:lpstr>
      <vt:lpstr>Calibri Light</vt:lpstr>
      <vt:lpstr>Gulim</vt:lpstr>
      <vt:lpstr>SimSun</vt:lpstr>
      <vt:lpstr>Symbol</vt:lpstr>
      <vt:lpstr>Times New Roman</vt:lpstr>
      <vt:lpstr>Wingdings</vt:lpstr>
      <vt:lpstr>Office Theme</vt:lpstr>
      <vt:lpstr>Notional Grammer  Present Perfect Tense </vt:lpstr>
      <vt:lpstr>A journey to Jerusalem </vt:lpstr>
      <vt:lpstr>For the teacher </vt:lpstr>
      <vt:lpstr>Procedure</vt:lpstr>
      <vt:lpstr>PowerPoint-Präsentation</vt:lpstr>
      <vt:lpstr>Do you know your room? </vt:lpstr>
      <vt:lpstr>Procedure</vt:lpstr>
      <vt:lpstr>Can you hear your room? </vt:lpstr>
      <vt:lpstr>Procedure </vt:lpstr>
      <vt:lpstr>PowerPoint-Präsentation</vt:lpstr>
      <vt:lpstr>Bucket List </vt:lpstr>
      <vt:lpstr>For the teacher</vt:lpstr>
      <vt:lpstr>The procedure</vt:lpstr>
      <vt:lpstr>PowerPoint-Präsentation</vt:lpstr>
      <vt:lpstr>Who am I </vt:lpstr>
      <vt:lpstr>For the teacher</vt:lpstr>
      <vt:lpstr>The procedure</vt:lpstr>
      <vt:lpstr>PowerPoint-Präsentation</vt:lpstr>
      <vt:lpstr>The Ellen Degeneres Show</vt:lpstr>
      <vt:lpstr>Never have YOU ever</vt:lpstr>
      <vt:lpstr>The preparation</vt:lpstr>
      <vt:lpstr>The procedure</vt:lpstr>
      <vt:lpstr>The procedure</vt:lpstr>
      <vt:lpstr>PowerPoint-Präsentation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Notional grammer  Present perfect tense</dc:title>
  <dc:creator>Verena Ganser</dc:creator>
  <cp:lastModifiedBy>Hierzberger, Alexandra</cp:lastModifiedBy>
  <cp:revision>95</cp:revision>
  <cp:lastPrinted>2016-05-22T20:11:51Z</cp:lastPrinted>
  <dcterms:created xsi:type="dcterms:W3CDTF">2016-05-21T15:52:07Z</dcterms:created>
  <dcterms:modified xsi:type="dcterms:W3CDTF">2016-05-23T08:44:16Z</dcterms:modified>
</cp:coreProperties>
</file>