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96" r:id="rId1"/>
  </p:sldMasterIdLst>
  <p:notesMasterIdLst>
    <p:notesMasterId r:id="rId35"/>
  </p:notesMasterIdLst>
  <p:sldIdLst>
    <p:sldId id="256" r:id="rId2"/>
    <p:sldId id="275" r:id="rId3"/>
    <p:sldId id="278" r:id="rId4"/>
    <p:sldId id="283" r:id="rId5"/>
    <p:sldId id="281" r:id="rId6"/>
    <p:sldId id="282" r:id="rId7"/>
    <p:sldId id="286" r:id="rId8"/>
    <p:sldId id="263" r:id="rId9"/>
    <p:sldId id="288" r:id="rId10"/>
    <p:sldId id="290" r:id="rId11"/>
    <p:sldId id="292" r:id="rId12"/>
    <p:sldId id="294" r:id="rId13"/>
    <p:sldId id="296" r:id="rId14"/>
    <p:sldId id="298" r:id="rId15"/>
    <p:sldId id="284" r:id="rId16"/>
    <p:sldId id="285" r:id="rId17"/>
    <p:sldId id="262" r:id="rId18"/>
    <p:sldId id="258" r:id="rId19"/>
    <p:sldId id="261" r:id="rId20"/>
    <p:sldId id="264" r:id="rId21"/>
    <p:sldId id="265" r:id="rId22"/>
    <p:sldId id="266" r:id="rId23"/>
    <p:sldId id="267" r:id="rId24"/>
    <p:sldId id="268" r:id="rId25"/>
    <p:sldId id="272" r:id="rId26"/>
    <p:sldId id="273" r:id="rId27"/>
    <p:sldId id="270" r:id="rId28"/>
    <p:sldId id="271" r:id="rId29"/>
    <p:sldId id="274" r:id="rId30"/>
    <p:sldId id="287" r:id="rId31"/>
    <p:sldId id="279" r:id="rId32"/>
    <p:sldId id="280" r:id="rId33"/>
    <p:sldId id="29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9" d="100"/>
          <a:sy n="89" d="100"/>
        </p:scale>
        <p:origin x="504" y="48"/>
      </p:cViewPr>
      <p:guideLst>
        <p:guide orient="horz" pos="2160"/>
        <p:guide pos="3840"/>
      </p:guideLst>
    </p:cSldViewPr>
  </p:slideViewPr>
  <p:notesTextViewPr>
    <p:cViewPr>
      <p:scale>
        <a:sx n="1" d="1"/>
        <a:sy n="1" d="1"/>
      </p:scale>
      <p:origin x="0" y="0"/>
    </p:cViewPr>
  </p:notesTextViewPr>
  <p:sorterViewPr>
    <p:cViewPr>
      <p:scale>
        <a:sx n="100" d="100"/>
        <a:sy n="100" d="100"/>
      </p:scale>
      <p:origin x="0" y="-930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1BD760-9E18-485A-AC86-3AAC61ED2F7A}" type="doc">
      <dgm:prSet loTypeId="urn:microsoft.com/office/officeart/2005/8/layout/pyramid1" loCatId="pyramid" qsTypeId="urn:microsoft.com/office/officeart/2005/8/quickstyle/simple1" qsCatId="simple" csTypeId="urn:microsoft.com/office/officeart/2005/8/colors/accent1_2" csCatId="accent1" phldr="1"/>
      <dgm:spPr/>
    </dgm:pt>
    <dgm:pt modelId="{D3CB1237-E9D8-40EF-A07D-70C08D46523E}">
      <dgm:prSet phldrT="[Text]" custT="1"/>
      <dgm:spPr/>
      <dgm:t>
        <a:bodyPr/>
        <a:lstStyle/>
        <a:p>
          <a:r>
            <a:rPr lang="de-AT" sz="3800" dirty="0"/>
            <a:t>Personal</a:t>
          </a:r>
        </a:p>
        <a:p>
          <a:r>
            <a:rPr lang="de-AT" sz="2400" dirty="0"/>
            <a:t>Inherited and learned</a:t>
          </a:r>
          <a:endParaRPr lang="en-US" sz="2400" dirty="0"/>
        </a:p>
      </dgm:t>
    </dgm:pt>
    <dgm:pt modelId="{3CB89E11-C2C1-40A8-AF46-CC811E761BB1}" type="parTrans" cxnId="{38F7DB05-DED0-49B5-A5BC-1907BE78D594}">
      <dgm:prSet/>
      <dgm:spPr/>
      <dgm:t>
        <a:bodyPr/>
        <a:lstStyle/>
        <a:p>
          <a:endParaRPr lang="en-US"/>
        </a:p>
      </dgm:t>
    </dgm:pt>
    <dgm:pt modelId="{46A55CC7-E467-44AB-B3C1-F6E10A167AFF}" type="sibTrans" cxnId="{38F7DB05-DED0-49B5-A5BC-1907BE78D594}">
      <dgm:prSet/>
      <dgm:spPr/>
      <dgm:t>
        <a:bodyPr/>
        <a:lstStyle/>
        <a:p>
          <a:endParaRPr lang="en-US"/>
        </a:p>
      </dgm:t>
    </dgm:pt>
    <dgm:pt modelId="{75C30C42-F669-4CC0-BB7D-B12A278E8CA8}">
      <dgm:prSet phldrT="[Text]" custT="1"/>
      <dgm:spPr/>
      <dgm:t>
        <a:bodyPr/>
        <a:lstStyle/>
        <a:p>
          <a:r>
            <a:rPr lang="de-AT" sz="4000" dirty="0"/>
            <a:t>Cultural</a:t>
          </a:r>
        </a:p>
        <a:p>
          <a:r>
            <a:rPr lang="de-AT" sz="2800" dirty="0"/>
            <a:t>learned</a:t>
          </a:r>
          <a:endParaRPr lang="en-US" sz="2800" dirty="0"/>
        </a:p>
      </dgm:t>
    </dgm:pt>
    <dgm:pt modelId="{E7BA7ABB-CFB1-48D8-A4EC-76420D85FF29}" type="parTrans" cxnId="{DBA25660-EEC4-4C7E-A5C7-EC1C62AFBDD9}">
      <dgm:prSet/>
      <dgm:spPr/>
      <dgm:t>
        <a:bodyPr/>
        <a:lstStyle/>
        <a:p>
          <a:endParaRPr lang="en-US"/>
        </a:p>
      </dgm:t>
    </dgm:pt>
    <dgm:pt modelId="{1F5D2B2D-70A6-4072-96B2-CBAE37F02D64}" type="sibTrans" cxnId="{DBA25660-EEC4-4C7E-A5C7-EC1C62AFBDD9}">
      <dgm:prSet/>
      <dgm:spPr/>
      <dgm:t>
        <a:bodyPr/>
        <a:lstStyle/>
        <a:p>
          <a:endParaRPr lang="en-US"/>
        </a:p>
      </dgm:t>
    </dgm:pt>
    <dgm:pt modelId="{108F803E-7D0F-4FF0-BDE0-B68224A0160D}">
      <dgm:prSet phldrT="[Text]" custT="1"/>
      <dgm:spPr/>
      <dgm:t>
        <a:bodyPr/>
        <a:lstStyle/>
        <a:p>
          <a:r>
            <a:rPr lang="de-AT" sz="4000" dirty="0"/>
            <a:t>Universal</a:t>
          </a:r>
        </a:p>
        <a:p>
          <a:r>
            <a:rPr lang="de-AT" sz="3200" b="0" dirty="0"/>
            <a:t>inherited</a:t>
          </a:r>
          <a:endParaRPr lang="en-US" sz="3200" b="0" dirty="0"/>
        </a:p>
      </dgm:t>
    </dgm:pt>
    <dgm:pt modelId="{63279C22-F225-4E3D-8411-DCAB857E27C5}" type="parTrans" cxnId="{43355C9C-4345-4C8F-9D17-41438050FF40}">
      <dgm:prSet/>
      <dgm:spPr/>
      <dgm:t>
        <a:bodyPr/>
        <a:lstStyle/>
        <a:p>
          <a:endParaRPr lang="en-US"/>
        </a:p>
      </dgm:t>
    </dgm:pt>
    <dgm:pt modelId="{AA6FC842-3B2D-48E3-8EB5-B9410859BA8D}" type="sibTrans" cxnId="{43355C9C-4345-4C8F-9D17-41438050FF40}">
      <dgm:prSet/>
      <dgm:spPr/>
      <dgm:t>
        <a:bodyPr/>
        <a:lstStyle/>
        <a:p>
          <a:endParaRPr lang="en-US"/>
        </a:p>
      </dgm:t>
    </dgm:pt>
    <dgm:pt modelId="{4C354523-8494-4F19-8948-0A6E225B55FF}" type="pres">
      <dgm:prSet presAssocID="{971BD760-9E18-485A-AC86-3AAC61ED2F7A}" presName="Name0" presStyleCnt="0">
        <dgm:presLayoutVars>
          <dgm:dir/>
          <dgm:animLvl val="lvl"/>
          <dgm:resizeHandles val="exact"/>
        </dgm:presLayoutVars>
      </dgm:prSet>
      <dgm:spPr/>
    </dgm:pt>
    <dgm:pt modelId="{5AAC8B22-3A09-4A24-B416-D23126B32D62}" type="pres">
      <dgm:prSet presAssocID="{D3CB1237-E9D8-40EF-A07D-70C08D46523E}" presName="Name8" presStyleCnt="0"/>
      <dgm:spPr/>
    </dgm:pt>
    <dgm:pt modelId="{4A2B9122-AF0C-4F1E-8F40-33C55F98AB41}" type="pres">
      <dgm:prSet presAssocID="{D3CB1237-E9D8-40EF-A07D-70C08D46523E}" presName="level" presStyleLbl="node1" presStyleIdx="0" presStyleCnt="3">
        <dgm:presLayoutVars>
          <dgm:chMax val="1"/>
          <dgm:bulletEnabled val="1"/>
        </dgm:presLayoutVars>
      </dgm:prSet>
      <dgm:spPr/>
    </dgm:pt>
    <dgm:pt modelId="{41292494-73EF-487C-AE36-2B002D9707CC}" type="pres">
      <dgm:prSet presAssocID="{D3CB1237-E9D8-40EF-A07D-70C08D46523E}" presName="levelTx" presStyleLbl="revTx" presStyleIdx="0" presStyleCnt="0">
        <dgm:presLayoutVars>
          <dgm:chMax val="1"/>
          <dgm:bulletEnabled val="1"/>
        </dgm:presLayoutVars>
      </dgm:prSet>
      <dgm:spPr/>
    </dgm:pt>
    <dgm:pt modelId="{857A9533-49B6-4D75-8A03-F8B6E64BD089}" type="pres">
      <dgm:prSet presAssocID="{75C30C42-F669-4CC0-BB7D-B12A278E8CA8}" presName="Name8" presStyleCnt="0"/>
      <dgm:spPr/>
    </dgm:pt>
    <dgm:pt modelId="{2183172D-2EFA-4A55-B04C-C045BA41D0B2}" type="pres">
      <dgm:prSet presAssocID="{75C30C42-F669-4CC0-BB7D-B12A278E8CA8}" presName="level" presStyleLbl="node1" presStyleIdx="1" presStyleCnt="3">
        <dgm:presLayoutVars>
          <dgm:chMax val="1"/>
          <dgm:bulletEnabled val="1"/>
        </dgm:presLayoutVars>
      </dgm:prSet>
      <dgm:spPr/>
    </dgm:pt>
    <dgm:pt modelId="{AA8335D3-9903-41CB-BA61-C9EA4E97FDF8}" type="pres">
      <dgm:prSet presAssocID="{75C30C42-F669-4CC0-BB7D-B12A278E8CA8}" presName="levelTx" presStyleLbl="revTx" presStyleIdx="0" presStyleCnt="0">
        <dgm:presLayoutVars>
          <dgm:chMax val="1"/>
          <dgm:bulletEnabled val="1"/>
        </dgm:presLayoutVars>
      </dgm:prSet>
      <dgm:spPr/>
    </dgm:pt>
    <dgm:pt modelId="{25A16CA5-7FEF-4E9B-84AE-825EF004852E}" type="pres">
      <dgm:prSet presAssocID="{108F803E-7D0F-4FF0-BDE0-B68224A0160D}" presName="Name8" presStyleCnt="0"/>
      <dgm:spPr/>
    </dgm:pt>
    <dgm:pt modelId="{EB9ABA58-ECFE-4606-B12A-2DA41118C737}" type="pres">
      <dgm:prSet presAssocID="{108F803E-7D0F-4FF0-BDE0-B68224A0160D}" presName="level" presStyleLbl="node1" presStyleIdx="2" presStyleCnt="3">
        <dgm:presLayoutVars>
          <dgm:chMax val="1"/>
          <dgm:bulletEnabled val="1"/>
        </dgm:presLayoutVars>
      </dgm:prSet>
      <dgm:spPr/>
    </dgm:pt>
    <dgm:pt modelId="{1D50C193-3C1C-4CDA-B3F8-38DD40C16F2F}" type="pres">
      <dgm:prSet presAssocID="{108F803E-7D0F-4FF0-BDE0-B68224A0160D}" presName="levelTx" presStyleLbl="revTx" presStyleIdx="0" presStyleCnt="0">
        <dgm:presLayoutVars>
          <dgm:chMax val="1"/>
          <dgm:bulletEnabled val="1"/>
        </dgm:presLayoutVars>
      </dgm:prSet>
      <dgm:spPr/>
    </dgm:pt>
  </dgm:ptLst>
  <dgm:cxnLst>
    <dgm:cxn modelId="{38F7DB05-DED0-49B5-A5BC-1907BE78D594}" srcId="{971BD760-9E18-485A-AC86-3AAC61ED2F7A}" destId="{D3CB1237-E9D8-40EF-A07D-70C08D46523E}" srcOrd="0" destOrd="0" parTransId="{3CB89E11-C2C1-40A8-AF46-CC811E761BB1}" sibTransId="{46A55CC7-E467-44AB-B3C1-F6E10A167AFF}"/>
    <dgm:cxn modelId="{7BA82D14-48A5-4013-9D98-9F556ACAEA5F}" type="presOf" srcId="{75C30C42-F669-4CC0-BB7D-B12A278E8CA8}" destId="{2183172D-2EFA-4A55-B04C-C045BA41D0B2}" srcOrd="0" destOrd="0" presId="urn:microsoft.com/office/officeart/2005/8/layout/pyramid1"/>
    <dgm:cxn modelId="{9050F020-65A4-4D38-A3A7-6EAB33892AAC}" type="presOf" srcId="{75C30C42-F669-4CC0-BB7D-B12A278E8CA8}" destId="{AA8335D3-9903-41CB-BA61-C9EA4E97FDF8}" srcOrd="1" destOrd="0" presId="urn:microsoft.com/office/officeart/2005/8/layout/pyramid1"/>
    <dgm:cxn modelId="{DBA25660-EEC4-4C7E-A5C7-EC1C62AFBDD9}" srcId="{971BD760-9E18-485A-AC86-3AAC61ED2F7A}" destId="{75C30C42-F669-4CC0-BB7D-B12A278E8CA8}" srcOrd="1" destOrd="0" parTransId="{E7BA7ABB-CFB1-48D8-A4EC-76420D85FF29}" sibTransId="{1F5D2B2D-70A6-4072-96B2-CBAE37F02D64}"/>
    <dgm:cxn modelId="{BF48436D-2D90-4A32-BFF8-2BE55CEF96A9}" type="presOf" srcId="{108F803E-7D0F-4FF0-BDE0-B68224A0160D}" destId="{1D50C193-3C1C-4CDA-B3F8-38DD40C16F2F}" srcOrd="1" destOrd="0" presId="urn:microsoft.com/office/officeart/2005/8/layout/pyramid1"/>
    <dgm:cxn modelId="{16DB8F84-212B-454F-B7C3-E55EF002C06E}" type="presOf" srcId="{D3CB1237-E9D8-40EF-A07D-70C08D46523E}" destId="{41292494-73EF-487C-AE36-2B002D9707CC}" srcOrd="1" destOrd="0" presId="urn:microsoft.com/office/officeart/2005/8/layout/pyramid1"/>
    <dgm:cxn modelId="{43355C9C-4345-4C8F-9D17-41438050FF40}" srcId="{971BD760-9E18-485A-AC86-3AAC61ED2F7A}" destId="{108F803E-7D0F-4FF0-BDE0-B68224A0160D}" srcOrd="2" destOrd="0" parTransId="{63279C22-F225-4E3D-8411-DCAB857E27C5}" sibTransId="{AA6FC842-3B2D-48E3-8EB5-B9410859BA8D}"/>
    <dgm:cxn modelId="{891E90C2-2516-435B-A0EA-E3B6D9C9A6AC}" type="presOf" srcId="{D3CB1237-E9D8-40EF-A07D-70C08D46523E}" destId="{4A2B9122-AF0C-4F1E-8F40-33C55F98AB41}" srcOrd="0" destOrd="0" presId="urn:microsoft.com/office/officeart/2005/8/layout/pyramid1"/>
    <dgm:cxn modelId="{C6FA76DC-BD0E-4103-BBAE-5B51CDAD0598}" type="presOf" srcId="{971BD760-9E18-485A-AC86-3AAC61ED2F7A}" destId="{4C354523-8494-4F19-8948-0A6E225B55FF}" srcOrd="0" destOrd="0" presId="urn:microsoft.com/office/officeart/2005/8/layout/pyramid1"/>
    <dgm:cxn modelId="{5CEA77E5-EA27-4DFF-9E4C-53FB7C31770C}" type="presOf" srcId="{108F803E-7D0F-4FF0-BDE0-B68224A0160D}" destId="{EB9ABA58-ECFE-4606-B12A-2DA41118C737}" srcOrd="0" destOrd="0" presId="urn:microsoft.com/office/officeart/2005/8/layout/pyramid1"/>
    <dgm:cxn modelId="{BB7BCED1-FB4D-4E0C-B206-67FE49738AC2}" type="presParOf" srcId="{4C354523-8494-4F19-8948-0A6E225B55FF}" destId="{5AAC8B22-3A09-4A24-B416-D23126B32D62}" srcOrd="0" destOrd="0" presId="urn:microsoft.com/office/officeart/2005/8/layout/pyramid1"/>
    <dgm:cxn modelId="{ED6933F9-E883-4E47-B524-14AB0AF2C4D4}" type="presParOf" srcId="{5AAC8B22-3A09-4A24-B416-D23126B32D62}" destId="{4A2B9122-AF0C-4F1E-8F40-33C55F98AB41}" srcOrd="0" destOrd="0" presId="urn:microsoft.com/office/officeart/2005/8/layout/pyramid1"/>
    <dgm:cxn modelId="{2CE704CC-8DDE-4511-AABD-D84C5A305906}" type="presParOf" srcId="{5AAC8B22-3A09-4A24-B416-D23126B32D62}" destId="{41292494-73EF-487C-AE36-2B002D9707CC}" srcOrd="1" destOrd="0" presId="urn:microsoft.com/office/officeart/2005/8/layout/pyramid1"/>
    <dgm:cxn modelId="{5BCC7204-1662-41F1-A8E2-264BFDAFCED3}" type="presParOf" srcId="{4C354523-8494-4F19-8948-0A6E225B55FF}" destId="{857A9533-49B6-4D75-8A03-F8B6E64BD089}" srcOrd="1" destOrd="0" presId="urn:microsoft.com/office/officeart/2005/8/layout/pyramid1"/>
    <dgm:cxn modelId="{9A748C40-21D3-4D94-BDEC-E7887DF1C802}" type="presParOf" srcId="{857A9533-49B6-4D75-8A03-F8B6E64BD089}" destId="{2183172D-2EFA-4A55-B04C-C045BA41D0B2}" srcOrd="0" destOrd="0" presId="urn:microsoft.com/office/officeart/2005/8/layout/pyramid1"/>
    <dgm:cxn modelId="{1531FE42-860E-4918-8371-B83F968A0BDE}" type="presParOf" srcId="{857A9533-49B6-4D75-8A03-F8B6E64BD089}" destId="{AA8335D3-9903-41CB-BA61-C9EA4E97FDF8}" srcOrd="1" destOrd="0" presId="urn:microsoft.com/office/officeart/2005/8/layout/pyramid1"/>
    <dgm:cxn modelId="{CCFD6D05-EE69-4FCF-B35C-385EA2F80F99}" type="presParOf" srcId="{4C354523-8494-4F19-8948-0A6E225B55FF}" destId="{25A16CA5-7FEF-4E9B-84AE-825EF004852E}" srcOrd="2" destOrd="0" presId="urn:microsoft.com/office/officeart/2005/8/layout/pyramid1"/>
    <dgm:cxn modelId="{9D618A60-6A32-440E-BB90-89BE7B2FF105}" type="presParOf" srcId="{25A16CA5-7FEF-4E9B-84AE-825EF004852E}" destId="{EB9ABA58-ECFE-4606-B12A-2DA41118C737}" srcOrd="0" destOrd="0" presId="urn:microsoft.com/office/officeart/2005/8/layout/pyramid1"/>
    <dgm:cxn modelId="{8388956A-CCA9-49C2-B15B-AC923C30C0E8}" type="presParOf" srcId="{25A16CA5-7FEF-4E9B-84AE-825EF004852E}" destId="{1D50C193-3C1C-4CDA-B3F8-38DD40C16F2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B9122-AF0C-4F1E-8F40-33C55F98AB41}">
      <dsp:nvSpPr>
        <dsp:cNvPr id="0" name=""/>
        <dsp:cNvSpPr/>
      </dsp:nvSpPr>
      <dsp:spPr>
        <a:xfrm>
          <a:off x="2251904" y="0"/>
          <a:ext cx="2251904" cy="1434451"/>
        </a:xfrm>
        <a:prstGeom prst="trapezoid">
          <a:avLst>
            <a:gd name="adj" fmla="val 78494"/>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de-AT" sz="3800" kern="1200" dirty="0"/>
            <a:t>Personal</a:t>
          </a:r>
        </a:p>
        <a:p>
          <a:pPr marL="0" lvl="0" indent="0" algn="ctr" defTabSz="1689100">
            <a:lnSpc>
              <a:spcPct val="90000"/>
            </a:lnSpc>
            <a:spcBef>
              <a:spcPct val="0"/>
            </a:spcBef>
            <a:spcAft>
              <a:spcPct val="35000"/>
            </a:spcAft>
            <a:buNone/>
          </a:pPr>
          <a:r>
            <a:rPr lang="de-AT" sz="2400" kern="1200" dirty="0"/>
            <a:t>Inherited and learned</a:t>
          </a:r>
          <a:endParaRPr lang="en-US" sz="2400" kern="1200" dirty="0"/>
        </a:p>
      </dsp:txBody>
      <dsp:txXfrm>
        <a:off x="2251904" y="0"/>
        <a:ext cx="2251904" cy="1434451"/>
      </dsp:txXfrm>
    </dsp:sp>
    <dsp:sp modelId="{2183172D-2EFA-4A55-B04C-C045BA41D0B2}">
      <dsp:nvSpPr>
        <dsp:cNvPr id="0" name=""/>
        <dsp:cNvSpPr/>
      </dsp:nvSpPr>
      <dsp:spPr>
        <a:xfrm>
          <a:off x="1125952" y="1434451"/>
          <a:ext cx="4503809" cy="1434451"/>
        </a:xfrm>
        <a:prstGeom prst="trapezoid">
          <a:avLst>
            <a:gd name="adj" fmla="val 78494"/>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de-AT" sz="4000" kern="1200" dirty="0"/>
            <a:t>Cultural</a:t>
          </a:r>
        </a:p>
        <a:p>
          <a:pPr marL="0" lvl="0" indent="0" algn="ctr" defTabSz="1778000">
            <a:lnSpc>
              <a:spcPct val="90000"/>
            </a:lnSpc>
            <a:spcBef>
              <a:spcPct val="0"/>
            </a:spcBef>
            <a:spcAft>
              <a:spcPct val="35000"/>
            </a:spcAft>
            <a:buNone/>
          </a:pPr>
          <a:r>
            <a:rPr lang="de-AT" sz="2800" kern="1200" dirty="0"/>
            <a:t>learned</a:t>
          </a:r>
          <a:endParaRPr lang="en-US" sz="2800" kern="1200" dirty="0"/>
        </a:p>
      </dsp:txBody>
      <dsp:txXfrm>
        <a:off x="1914118" y="1434451"/>
        <a:ext cx="2927476" cy="1434451"/>
      </dsp:txXfrm>
    </dsp:sp>
    <dsp:sp modelId="{EB9ABA58-ECFE-4606-B12A-2DA41118C737}">
      <dsp:nvSpPr>
        <dsp:cNvPr id="0" name=""/>
        <dsp:cNvSpPr/>
      </dsp:nvSpPr>
      <dsp:spPr>
        <a:xfrm>
          <a:off x="0" y="2868903"/>
          <a:ext cx="6755714" cy="1434451"/>
        </a:xfrm>
        <a:prstGeom prst="trapezoid">
          <a:avLst>
            <a:gd name="adj" fmla="val 78494"/>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de-AT" sz="4000" kern="1200" dirty="0"/>
            <a:t>Universal</a:t>
          </a:r>
        </a:p>
        <a:p>
          <a:pPr marL="0" lvl="0" indent="0" algn="ctr" defTabSz="1778000">
            <a:lnSpc>
              <a:spcPct val="90000"/>
            </a:lnSpc>
            <a:spcBef>
              <a:spcPct val="0"/>
            </a:spcBef>
            <a:spcAft>
              <a:spcPct val="35000"/>
            </a:spcAft>
            <a:buNone/>
          </a:pPr>
          <a:r>
            <a:rPr lang="de-AT" sz="3200" b="0" kern="1200" dirty="0"/>
            <a:t>inherited</a:t>
          </a:r>
          <a:endParaRPr lang="en-US" sz="3200" b="0" kern="1200" dirty="0"/>
        </a:p>
      </dsp:txBody>
      <dsp:txXfrm>
        <a:off x="1182249" y="2868903"/>
        <a:ext cx="4391214" cy="143445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3F9855-217D-4C62-9861-B60E038601C3}" type="datetimeFigureOut">
              <a:rPr lang="en-US" smtClean="0"/>
              <a:pPr/>
              <a:t>26-Apr-18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6BBE7-220A-43AE-B189-A2EF62CE2ABE}" type="slidenum">
              <a:rPr lang="en-US" smtClean="0"/>
              <a:pPr/>
              <a:t>‹#›</a:t>
            </a:fld>
            <a:endParaRPr lang="en-US"/>
          </a:p>
        </p:txBody>
      </p:sp>
    </p:spTree>
    <p:extLst>
      <p:ext uri="{BB962C8B-B14F-4D97-AF65-F5344CB8AC3E}">
        <p14:creationId xmlns:p14="http://schemas.microsoft.com/office/powerpoint/2010/main" val="204993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26-Apr-18</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23362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26-Apr-18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360211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26-Apr-18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52664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26-Apr-18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1702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26-Apr-18</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p:cNvGrpSpPr/>
          <p:nvPr/>
        </p:nvGrpSpPr>
        <p:grpSpPr>
          <a:xfrm>
            <a:off x="0" y="0"/>
            <a:ext cx="2814638" cy="6858000"/>
            <a:chOff x="0" y="0"/>
            <a:chExt cx="2814638" cy="6858000"/>
          </a:xfrm>
        </p:grpSpPr>
        <p:sp>
          <p:nvSpPr>
            <p:cNvPr id="11" name="Freeform 6"/>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0971970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pPr/>
              <a:t>26-Apr-18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03638207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pPr/>
              <a:t>26-Apr-18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25454674"/>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pPr/>
              <a:t>26-Apr-18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01811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pPr/>
              <a:t>26-Apr-18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372281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pPr/>
              <a:t>26-Apr-18</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pPr/>
              <a:t>‹#›</a:t>
            </a:fld>
            <a:endParaRPr lang="en-US" dirty="0"/>
          </a:p>
        </p:txBody>
      </p:sp>
      <p:sp>
        <p:nvSpPr>
          <p:cNvPr id="8" name="Rectangle 7"/>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022816"/>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pPr/>
              <a:t>26-Apr-18</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580416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26-Apr-18</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597645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epep.at/?s=eric" TargetMode="External"/><Relationship Id="rId1" Type="http://schemas.openxmlformats.org/officeDocument/2006/relationships/slideLayout" Target="../slideLayouts/slideLayout7.xml"/><Relationship Id="rId5" Type="http://schemas.openxmlformats.org/officeDocument/2006/relationships/hyperlink" Target="http://www.epep.at/" TargetMode="Externa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theguardian.com/books/gallery/2009/may/13/shaun-tan-eric-story-pictures" TargetMode="Externa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1D2BA7-0A46-4F8B-AD72-34396B1B0FF6}"/>
              </a:ext>
            </a:extLst>
          </p:cNvPr>
          <p:cNvSpPr txBox="1"/>
          <p:nvPr/>
        </p:nvSpPr>
        <p:spPr>
          <a:xfrm>
            <a:off x="1600702" y="1643902"/>
            <a:ext cx="9518754" cy="2308324"/>
          </a:xfrm>
          <a:prstGeom prst="rect">
            <a:avLst/>
          </a:prstGeom>
          <a:noFill/>
        </p:spPr>
        <p:txBody>
          <a:bodyPr wrap="square" rtlCol="0">
            <a:spAutoFit/>
          </a:bodyPr>
          <a:lstStyle/>
          <a:p>
            <a:pPr algn="ctr"/>
            <a:r>
              <a:rPr lang="de-AT" sz="4400" dirty="0">
                <a:latin typeface="+mj-lt"/>
              </a:rPr>
              <a:t>Eric‘s Intercultural Experiences</a:t>
            </a:r>
          </a:p>
          <a:p>
            <a:pPr algn="ctr"/>
            <a:endParaRPr lang="de-AT" sz="4400" dirty="0">
              <a:latin typeface="Impact" panose="020B0806030902050204" pitchFamily="34" charset="0"/>
            </a:endParaRPr>
          </a:p>
          <a:p>
            <a:pPr algn="ctr"/>
            <a:r>
              <a:rPr lang="de-AT" sz="2800" b="1" dirty="0"/>
              <a:t>A Reading-Writing Project to Prepare Language Learners for an Exchange Trip Abroad</a:t>
            </a:r>
            <a:endParaRPr lang="en-US" sz="2400" b="1" dirty="0"/>
          </a:p>
        </p:txBody>
      </p:sp>
      <p:sp>
        <p:nvSpPr>
          <p:cNvPr id="9" name="TextBox 8">
            <a:extLst>
              <a:ext uri="{FF2B5EF4-FFF2-40B4-BE49-F238E27FC236}">
                <a16:creationId xmlns:a16="http://schemas.microsoft.com/office/drawing/2014/main" id="{A0D753A4-8886-407A-98B4-A6BC92495E4C}"/>
              </a:ext>
            </a:extLst>
          </p:cNvPr>
          <p:cNvSpPr txBox="1"/>
          <p:nvPr/>
        </p:nvSpPr>
        <p:spPr>
          <a:xfrm>
            <a:off x="1509146" y="4713419"/>
            <a:ext cx="9406327" cy="369332"/>
          </a:xfrm>
          <a:prstGeom prst="rect">
            <a:avLst/>
          </a:prstGeom>
          <a:noFill/>
        </p:spPr>
        <p:txBody>
          <a:bodyPr wrap="square" rtlCol="0">
            <a:spAutoFit/>
          </a:bodyPr>
          <a:lstStyle/>
          <a:p>
            <a:pPr algn="ctr"/>
            <a:r>
              <a:rPr lang="de-AT" dirty="0"/>
              <a:t>Jennifer Schumm and Elisabeth Pölzleitner</a:t>
            </a:r>
            <a:endParaRPr lang="en-US" dirty="0"/>
          </a:p>
        </p:txBody>
      </p:sp>
      <p:pic>
        <p:nvPicPr>
          <p:cNvPr id="11" name="Picture 10">
            <a:extLst>
              <a:ext uri="{FF2B5EF4-FFF2-40B4-BE49-F238E27FC236}">
                <a16:creationId xmlns:a16="http://schemas.microsoft.com/office/drawing/2014/main" id="{13E20090-708F-420F-AF2B-D9F8E15CAC50}"/>
              </a:ext>
            </a:extLst>
          </p:cNvPr>
          <p:cNvPicPr>
            <a:picLocks noChangeAspect="1"/>
          </p:cNvPicPr>
          <p:nvPr/>
        </p:nvPicPr>
        <p:blipFill>
          <a:blip r:embed="rId2"/>
          <a:stretch>
            <a:fillRect/>
          </a:stretch>
        </p:blipFill>
        <p:spPr>
          <a:xfrm>
            <a:off x="5422814" y="5905499"/>
            <a:ext cx="638175" cy="771525"/>
          </a:xfrm>
          <a:prstGeom prst="rect">
            <a:avLst/>
          </a:prstGeom>
        </p:spPr>
      </p:pic>
      <p:pic>
        <p:nvPicPr>
          <p:cNvPr id="17" name="Picture 16" descr="A picture containing clipart&#10;&#10;Description generated with high confidence">
            <a:extLst>
              <a:ext uri="{FF2B5EF4-FFF2-40B4-BE49-F238E27FC236}">
                <a16:creationId xmlns:a16="http://schemas.microsoft.com/office/drawing/2014/main" id="{D011FA01-9505-48BA-8D21-84DE20CCC387}"/>
              </a:ext>
            </a:extLst>
          </p:cNvPr>
          <p:cNvPicPr>
            <a:picLocks noChangeAspect="1"/>
          </p:cNvPicPr>
          <p:nvPr/>
        </p:nvPicPr>
        <p:blipFill>
          <a:blip r:embed="rId3"/>
          <a:stretch>
            <a:fillRect/>
          </a:stretch>
        </p:blipFill>
        <p:spPr>
          <a:xfrm>
            <a:off x="6160308" y="5905500"/>
            <a:ext cx="1319958" cy="771525"/>
          </a:xfrm>
          <a:prstGeom prst="rect">
            <a:avLst/>
          </a:prstGeom>
        </p:spPr>
      </p:pic>
    </p:spTree>
    <p:extLst>
      <p:ext uri="{BB962C8B-B14F-4D97-AF65-F5344CB8AC3E}">
        <p14:creationId xmlns:p14="http://schemas.microsoft.com/office/powerpoint/2010/main" val="77705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7BD512F-4C79-42D5-A43F-6C63BCF061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CB879C6-5743-4A11-97B6-1507DF4D59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FCCC6A4C-D0C4-4C23-8284-55DEB33311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4098" name="Picture 4" descr="~AUT0004"/>
          <p:cNvPicPr>
            <a:picLocks noChangeAspect="1" noChangeArrowheads="1"/>
          </p:cNvPicPr>
          <p:nvPr/>
        </p:nvPicPr>
        <p:blipFill>
          <a:blip r:embed="rId2">
            <a:extLst>
              <a:ext uri="{28A0092B-C50C-407E-A947-70E740481C1C}">
                <a14:useLocalDpi xmlns:a14="http://schemas.microsoft.com/office/drawing/2010/main" val="0"/>
              </a:ext>
            </a:extLst>
          </a:blip>
          <a:srcRect r="5133"/>
          <a:stretch>
            <a:fillRect/>
          </a:stretch>
        </p:blipFill>
        <p:spPr bwMode="auto">
          <a:xfrm>
            <a:off x="2155928" y="1123527"/>
            <a:ext cx="3046983" cy="46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AUT0005">
            <a:extLst>
              <a:ext uri="{FF2B5EF4-FFF2-40B4-BE49-F238E27FC236}">
                <a16:creationId xmlns:a16="http://schemas.microsoft.com/office/drawing/2014/main" id="{BC6DC822-35F1-4C5E-BA92-34CEB9C52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8139" y="1120707"/>
            <a:ext cx="3453600" cy="46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59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7BD512F-4C79-42D5-A43F-6C63BCF061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CB879C6-5743-4A11-97B6-1507DF4D59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FCCC6A4C-D0C4-4C23-8284-55DEB33311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3" name="Picture 4" descr="~AUT0007">
            <a:extLst>
              <a:ext uri="{FF2B5EF4-FFF2-40B4-BE49-F238E27FC236}">
                <a16:creationId xmlns:a16="http://schemas.microsoft.com/office/drawing/2014/main" id="{4B79E453-3000-4A41-BF24-34725A8D7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30"/>
          <a:stretch>
            <a:fillRect/>
          </a:stretch>
        </p:blipFill>
        <p:spPr bwMode="auto">
          <a:xfrm>
            <a:off x="6555920" y="719826"/>
            <a:ext cx="3551465" cy="53351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4" descr="~AUT0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291" y="730159"/>
            <a:ext cx="3751388" cy="539768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3286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7BD512F-4C79-42D5-A43F-6C63BCF061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CB879C6-5743-4A11-97B6-1507DF4D59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FCCC6A4C-D0C4-4C23-8284-55DEB33311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3" name="Picture 4" descr="~AUT0009">
            <a:extLst>
              <a:ext uri="{FF2B5EF4-FFF2-40B4-BE49-F238E27FC236}">
                <a16:creationId xmlns:a16="http://schemas.microsoft.com/office/drawing/2014/main" id="{82F9D1B0-2A31-4A90-968F-5EC0E27EC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3456" y="671597"/>
            <a:ext cx="3959679" cy="54805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4" descr="~AUT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742" y="643468"/>
            <a:ext cx="4015785" cy="555817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9045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7BD512F-4C79-42D5-A43F-6C63BCF061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CB879C6-5743-4A11-97B6-1507DF4D59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FCCC6A4C-D0C4-4C23-8284-55DEB33311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10242" name="Picture 4" descr="~AUT0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421" y="635209"/>
            <a:ext cx="3986692" cy="557579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756964C3-5705-4C3D-995E-887E0010E48D}"/>
              </a:ext>
            </a:extLst>
          </p:cNvPr>
          <p:cNvPicPr>
            <a:picLocks noChangeAspect="1"/>
          </p:cNvPicPr>
          <p:nvPr/>
        </p:nvPicPr>
        <p:blipFill>
          <a:blip r:embed="rId3"/>
          <a:stretch>
            <a:fillRect/>
          </a:stretch>
        </p:blipFill>
        <p:spPr>
          <a:xfrm>
            <a:off x="5666014" y="1436914"/>
            <a:ext cx="5710962" cy="4326053"/>
          </a:xfrm>
          <a:prstGeom prst="rect">
            <a:avLst/>
          </a:prstGeom>
        </p:spPr>
      </p:pic>
    </p:spTree>
    <p:extLst>
      <p:ext uri="{BB962C8B-B14F-4D97-AF65-F5344CB8AC3E}">
        <p14:creationId xmlns:p14="http://schemas.microsoft.com/office/powerpoint/2010/main" val="2015903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62570FE-8E1C-4A25-8827-8928189FADB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40B24BC-917F-49C2-B8AA-C569A400B9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579" y="944572"/>
            <a:ext cx="7721287" cy="49609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Freeform 6">
            <a:extLst>
              <a:ext uri="{FF2B5EF4-FFF2-40B4-BE49-F238E27FC236}">
                <a16:creationId xmlns:a16="http://schemas.microsoft.com/office/drawing/2014/main" id="{39F7F083-7C2B-4120-9960-D77AB2863BB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spTree>
    <p:extLst>
      <p:ext uri="{BB962C8B-B14F-4D97-AF65-F5344CB8AC3E}">
        <p14:creationId xmlns:p14="http://schemas.microsoft.com/office/powerpoint/2010/main" val="3283314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251678" y="382386"/>
            <a:ext cx="10178322" cy="879148"/>
          </a:xfrm>
        </p:spPr>
        <p:txBody>
          <a:bodyPr>
            <a:normAutofit fontScale="90000"/>
          </a:bodyPr>
          <a:lstStyle/>
          <a:p>
            <a:r>
              <a:rPr lang="en-US" cap="none" dirty="0"/>
              <a:t>Eric’s Intercultural Experiences</a:t>
            </a:r>
            <a:br>
              <a:rPr lang="en-US" cap="none" dirty="0"/>
            </a:br>
            <a:r>
              <a:rPr lang="en-US" sz="1600" cap="none" dirty="0"/>
              <a:t>A reading-writing project to prepare language learners for an exchange trip abroad</a:t>
            </a:r>
            <a:br>
              <a:rPr lang="de-AT" b="1" dirty="0"/>
            </a:br>
            <a:endParaRPr lang="en-US" cap="none" dirty="0"/>
          </a:p>
        </p:txBody>
      </p:sp>
      <p:sp>
        <p:nvSpPr>
          <p:cNvPr id="7" name="Inhaltsplatzhalter 6"/>
          <p:cNvSpPr>
            <a:spLocks noGrp="1"/>
          </p:cNvSpPr>
          <p:nvPr>
            <p:ph idx="1"/>
          </p:nvPr>
        </p:nvSpPr>
        <p:spPr>
          <a:xfrm>
            <a:off x="1251678" y="1591733"/>
            <a:ext cx="10178322" cy="4287859"/>
          </a:xfrm>
        </p:spPr>
        <p:txBody>
          <a:bodyPr>
            <a:normAutofit fontScale="92500"/>
          </a:bodyPr>
          <a:lstStyle/>
          <a:p>
            <a:r>
              <a:rPr lang="en-US" sz="2800" b="1" dirty="0">
                <a:solidFill>
                  <a:schemeClr val="tx1"/>
                </a:solidFill>
              </a:rPr>
              <a:t>Participants:</a:t>
            </a:r>
            <a:r>
              <a:rPr lang="en-US" sz="2800" dirty="0">
                <a:solidFill>
                  <a:schemeClr val="tx1"/>
                </a:solidFill>
              </a:rPr>
              <a:t> 15-year-old students in Austria preparing for class trips to Spain or France. </a:t>
            </a:r>
          </a:p>
          <a:p>
            <a:r>
              <a:rPr lang="en-US" sz="2800" dirty="0">
                <a:solidFill>
                  <a:schemeClr val="tx1"/>
                </a:solidFill>
              </a:rPr>
              <a:t>Class trips to France and Spain lasted a week and followed by return visits of the foreign students at the Austrian school</a:t>
            </a:r>
            <a:endParaRPr lang="de-AT" sz="2800" dirty="0">
              <a:solidFill>
                <a:schemeClr val="tx1"/>
              </a:solidFill>
            </a:endParaRPr>
          </a:p>
          <a:p>
            <a:r>
              <a:rPr lang="en-US" sz="2800" b="1" dirty="0">
                <a:solidFill>
                  <a:schemeClr val="tx1"/>
                </a:solidFill>
              </a:rPr>
              <a:t>Project:</a:t>
            </a:r>
            <a:r>
              <a:rPr lang="en-US" sz="2800" dirty="0">
                <a:solidFill>
                  <a:schemeClr val="tx1"/>
                </a:solidFill>
              </a:rPr>
              <a:t>  cross-curricular carried out in learners’ first and second foreign languages </a:t>
            </a:r>
          </a:p>
          <a:p>
            <a:r>
              <a:rPr lang="en-US" sz="2800" dirty="0">
                <a:solidFill>
                  <a:schemeClr val="tx1"/>
                </a:solidFill>
              </a:rPr>
              <a:t>The main part of the project was carried out in English (learners in 5th year of learning the language), smaller parts were done in the learners’ second foreign language (learners in 3rd year of Spanish or French). </a:t>
            </a:r>
          </a:p>
          <a:p>
            <a:pPr>
              <a:buNone/>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921482"/>
          </a:xfrm>
        </p:spPr>
        <p:txBody>
          <a:bodyPr>
            <a:normAutofit fontScale="90000"/>
          </a:bodyPr>
          <a:lstStyle/>
          <a:p>
            <a:r>
              <a:rPr lang="en-US" cap="none" dirty="0"/>
              <a:t>The Main Teaching Goals of  Project</a:t>
            </a:r>
            <a:br>
              <a:rPr lang="de-AT" dirty="0"/>
            </a:br>
            <a:endParaRPr lang="en-US" dirty="0"/>
          </a:p>
        </p:txBody>
      </p:sp>
      <p:sp>
        <p:nvSpPr>
          <p:cNvPr id="3" name="Inhaltsplatzhalter 2"/>
          <p:cNvSpPr>
            <a:spLocks noGrp="1"/>
          </p:cNvSpPr>
          <p:nvPr>
            <p:ph idx="1"/>
          </p:nvPr>
        </p:nvSpPr>
        <p:spPr>
          <a:xfrm>
            <a:off x="1251678" y="1481667"/>
            <a:ext cx="10178322" cy="4648200"/>
          </a:xfrm>
        </p:spPr>
        <p:txBody>
          <a:bodyPr>
            <a:normAutofit/>
          </a:bodyPr>
          <a:lstStyle/>
          <a:p>
            <a:r>
              <a:rPr lang="en-US" sz="2400" dirty="0">
                <a:solidFill>
                  <a:schemeClr val="tx1"/>
                </a:solidFill>
              </a:rPr>
              <a:t>to develop learners’ curiosity about new cultures and experiences</a:t>
            </a:r>
            <a:endParaRPr lang="de-AT" sz="2400" dirty="0">
              <a:solidFill>
                <a:schemeClr val="tx1"/>
              </a:solidFill>
            </a:endParaRPr>
          </a:p>
          <a:p>
            <a:pPr lvl="0"/>
            <a:r>
              <a:rPr lang="en-US" sz="2400" dirty="0">
                <a:solidFill>
                  <a:schemeClr val="tx1"/>
                </a:solidFill>
              </a:rPr>
              <a:t>to raise learners’ awareness of cultural aspects of their everyday lives</a:t>
            </a:r>
            <a:endParaRPr lang="de-AT" sz="2400" dirty="0">
              <a:solidFill>
                <a:schemeClr val="tx1"/>
              </a:solidFill>
            </a:endParaRPr>
          </a:p>
          <a:p>
            <a:pPr lvl="0"/>
            <a:r>
              <a:rPr lang="en-US" sz="2400" dirty="0">
                <a:solidFill>
                  <a:schemeClr val="tx1"/>
                </a:solidFill>
              </a:rPr>
              <a:t>to challenge learners’ attitudes including preconceived notions and stereotypes</a:t>
            </a:r>
            <a:endParaRPr lang="de-AT" sz="2400" dirty="0">
              <a:solidFill>
                <a:schemeClr val="tx1"/>
              </a:solidFill>
            </a:endParaRPr>
          </a:p>
          <a:p>
            <a:pPr lvl="0"/>
            <a:r>
              <a:rPr lang="en-US" sz="2400" dirty="0">
                <a:solidFill>
                  <a:schemeClr val="tx1"/>
                </a:solidFill>
              </a:rPr>
              <a:t>to develop learners’ understanding of the various layers of “culture” (surface culture, deep culture) and their influence on human behavior (universal / cultural / personal dimensions of human behavior)</a:t>
            </a:r>
            <a:endParaRPr lang="de-AT" sz="2400" dirty="0">
              <a:solidFill>
                <a:schemeClr val="tx1"/>
              </a:solidFill>
            </a:endParaRPr>
          </a:p>
          <a:p>
            <a:pPr lvl="0"/>
            <a:r>
              <a:rPr lang="en-US" sz="2400" dirty="0">
                <a:solidFill>
                  <a:schemeClr val="tx1"/>
                </a:solidFill>
              </a:rPr>
              <a:t>to develop learners’ skills of interpretation (observing, comparing/contrasting)</a:t>
            </a:r>
            <a:endParaRPr lang="de-AT" sz="2400" dirty="0">
              <a:solidFill>
                <a:schemeClr val="tx1"/>
              </a:solidFill>
            </a:endParaRPr>
          </a:p>
          <a:p>
            <a:pPr lvl="0"/>
            <a:r>
              <a:rPr lang="en-US" sz="2400" dirty="0">
                <a:solidFill>
                  <a:schemeClr val="tx1"/>
                </a:solidFill>
              </a:rPr>
              <a:t>to improve learners’ story-writing skills in English (L2) </a:t>
            </a:r>
            <a:endParaRPr lang="de-AT" sz="2400" dirty="0">
              <a:solidFill>
                <a:schemeClr val="tx1"/>
              </a:solidFill>
            </a:endParaRPr>
          </a:p>
          <a:p>
            <a:pPr lvl="0"/>
            <a:r>
              <a:rPr lang="en-US" sz="2400" dirty="0">
                <a:solidFill>
                  <a:schemeClr val="tx1"/>
                </a:solidFill>
              </a:rPr>
              <a:t>to teach the language of “thank-you cards” and “describing personal experiences” in the learners’ L3 (French or Spanish)</a:t>
            </a:r>
            <a:endParaRPr lang="de-AT" sz="2400" dirty="0">
              <a:solidFill>
                <a:schemeClr val="tx1"/>
              </a:solidFill>
            </a:endParaRPr>
          </a:p>
          <a:p>
            <a:endParaRPr lang="en-US" dirty="0"/>
          </a:p>
        </p:txBody>
      </p:sp>
      <p:pic>
        <p:nvPicPr>
          <p:cNvPr id="4" name="Content Placeholder 5">
            <a:extLst>
              <a:ext uri="{FF2B5EF4-FFF2-40B4-BE49-F238E27FC236}">
                <a16:creationId xmlns:a16="http://schemas.microsoft.com/office/drawing/2014/main" id="{90D592C9-08A9-4569-9FB0-AB18CFA124FC}"/>
              </a:ext>
            </a:extLst>
          </p:cNvPr>
          <p:cNvPicPr>
            <a:picLocks noChangeAspect="1"/>
          </p:cNvPicPr>
          <p:nvPr/>
        </p:nvPicPr>
        <p:blipFill>
          <a:blip r:embed="rId2"/>
          <a:stretch>
            <a:fillRect/>
          </a:stretch>
        </p:blipFill>
        <p:spPr>
          <a:xfrm>
            <a:off x="10447867" y="4742719"/>
            <a:ext cx="1422400" cy="194098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4C409-8067-4776-A825-4D47A6B5974B}"/>
              </a:ext>
            </a:extLst>
          </p:cNvPr>
          <p:cNvSpPr>
            <a:spLocks noGrp="1"/>
          </p:cNvSpPr>
          <p:nvPr>
            <p:ph type="title"/>
          </p:nvPr>
        </p:nvSpPr>
        <p:spPr>
          <a:xfrm>
            <a:off x="5918200" y="178499"/>
            <a:ext cx="5511800" cy="819929"/>
          </a:xfrm>
        </p:spPr>
        <p:txBody>
          <a:bodyPr vert="horz" lIns="91440" tIns="45720" rIns="91440" bIns="45720" rtlCol="0" anchor="t">
            <a:normAutofit fontScale="90000"/>
          </a:bodyPr>
          <a:lstStyle/>
          <a:p>
            <a:r>
              <a:rPr lang="en-US" sz="4000" dirty="0"/>
              <a:t>The Project Tasks</a:t>
            </a:r>
            <a:br>
              <a:rPr lang="en-US" dirty="0"/>
            </a:br>
            <a:endParaRPr lang="en-US" dirty="0"/>
          </a:p>
        </p:txBody>
      </p:sp>
      <p:sp>
        <p:nvSpPr>
          <p:cNvPr id="20" name="Rectangle 19">
            <a:extLst>
              <a:ext uri="{FF2B5EF4-FFF2-40B4-BE49-F238E27FC236}">
                <a16:creationId xmlns:a16="http://schemas.microsoft.com/office/drawing/2014/main" id="{8B5E96C6-B0D6-4D69-B9ED-544AFFC82134}"/>
              </a:ext>
            </a:extLst>
          </p:cNvPr>
          <p:cNvSpPr/>
          <p:nvPr/>
        </p:nvSpPr>
        <p:spPr>
          <a:xfrm>
            <a:off x="5219032" y="3842881"/>
            <a:ext cx="6603987" cy="1477328"/>
          </a:xfrm>
          <a:prstGeom prst="rect">
            <a:avLst/>
          </a:prstGeom>
        </p:spPr>
        <p:txBody>
          <a:bodyPr wrap="none">
            <a:spAutoFit/>
          </a:bodyPr>
          <a:lstStyle/>
          <a:p>
            <a:endParaRPr lang="de-AT" b="1" dirty="0">
              <a:solidFill>
                <a:srgbClr val="000000"/>
              </a:solidFill>
            </a:endParaRPr>
          </a:p>
          <a:p>
            <a:endParaRPr lang="de-AT" b="1" dirty="0">
              <a:solidFill>
                <a:srgbClr val="000000"/>
              </a:solidFill>
            </a:endParaRPr>
          </a:p>
          <a:p>
            <a:endParaRPr lang="de-AT" b="1" dirty="0">
              <a:solidFill>
                <a:srgbClr val="000000"/>
              </a:solidFill>
            </a:endParaRPr>
          </a:p>
          <a:p>
            <a:endParaRPr lang="de-AT" b="1" dirty="0">
              <a:solidFill>
                <a:srgbClr val="000000"/>
              </a:solidFill>
            </a:endParaRPr>
          </a:p>
          <a:p>
            <a:r>
              <a:rPr lang="de-AT" b="1" dirty="0">
                <a:solidFill>
                  <a:srgbClr val="000000"/>
                </a:solidFill>
              </a:rPr>
              <a:t>W</a:t>
            </a:r>
            <a:r>
              <a:rPr lang="en-US" b="1" dirty="0">
                <a:solidFill>
                  <a:srgbClr val="000000"/>
                </a:solidFill>
              </a:rPr>
              <a:t>hat kind of questions would you have expected from Eric?</a:t>
            </a:r>
          </a:p>
        </p:txBody>
      </p:sp>
      <p:sp>
        <p:nvSpPr>
          <p:cNvPr id="26" name="Speech Bubble: Oval 25">
            <a:extLst>
              <a:ext uri="{FF2B5EF4-FFF2-40B4-BE49-F238E27FC236}">
                <a16:creationId xmlns:a16="http://schemas.microsoft.com/office/drawing/2014/main" id="{CF2C4C68-F034-4D13-BB73-3A8F143D5A14}"/>
              </a:ext>
            </a:extLst>
          </p:cNvPr>
          <p:cNvSpPr/>
          <p:nvPr/>
        </p:nvSpPr>
        <p:spPr>
          <a:xfrm>
            <a:off x="5463583" y="1499629"/>
            <a:ext cx="6421034" cy="2951224"/>
          </a:xfrm>
          <a:prstGeom prst="wedgeEllipseCallout">
            <a:avLst>
              <a:gd name="adj1" fmla="val -43311"/>
              <a:gd name="adj2" fmla="val 6245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000" dirty="0">
              <a:ln w="0"/>
              <a:solidFill>
                <a:schemeClr val="tx1"/>
              </a:solidFill>
              <a:effectLst>
                <a:outerShdw blurRad="38100" dist="19050" dir="2700000" algn="tl" rotWithShape="0">
                  <a:schemeClr val="dk1">
                    <a:alpha val="40000"/>
                  </a:schemeClr>
                </a:outerShdw>
              </a:effectLst>
            </a:endParaRPr>
          </a:p>
          <a:p>
            <a:pPr algn="ctr"/>
            <a:r>
              <a:rPr lang="en-US" sz="2000" dirty="0">
                <a:ln w="0"/>
                <a:solidFill>
                  <a:schemeClr val="tx1"/>
                </a:solidFill>
                <a:effectLst>
                  <a:outerShdw blurRad="38100" dist="19050" dir="2700000" algn="tl" rotWithShape="0">
                    <a:schemeClr val="dk1">
                      <a:alpha val="40000"/>
                    </a:schemeClr>
                  </a:outerShdw>
                </a:effectLst>
              </a:rPr>
              <a:t>“Secretly I had been looking forward to having a foreign visitor – I had so many things to show him. For once I could be a local expert, a fountain of interesting facts and opinions. Fortunately, Eric was very curious and always had plenty of questions.”</a:t>
            </a:r>
          </a:p>
          <a:p>
            <a:pPr algn="ctr"/>
            <a:endParaRPr lang="en-US" dirty="0"/>
          </a:p>
        </p:txBody>
      </p:sp>
      <p:pic>
        <p:nvPicPr>
          <p:cNvPr id="7" name="Picture 1"/>
          <p:cNvPicPr>
            <a:picLocks noGr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0" y="821267"/>
            <a:ext cx="3606799" cy="5130800"/>
          </a:xfrm>
          <a:prstGeom prst="rect">
            <a:avLst/>
          </a:prstGeom>
        </p:spPr>
      </p:pic>
    </p:spTree>
    <p:extLst>
      <p:ext uri="{BB962C8B-B14F-4D97-AF65-F5344CB8AC3E}">
        <p14:creationId xmlns:p14="http://schemas.microsoft.com/office/powerpoint/2010/main" val="267189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829A-A8D0-4A1B-B89E-BD07EDF8AA2C}"/>
              </a:ext>
            </a:extLst>
          </p:cNvPr>
          <p:cNvSpPr>
            <a:spLocks noGrp="1"/>
          </p:cNvSpPr>
          <p:nvPr>
            <p:ph type="title"/>
          </p:nvPr>
        </p:nvSpPr>
        <p:spPr>
          <a:xfrm>
            <a:off x="1251678" y="382385"/>
            <a:ext cx="10178322" cy="859469"/>
          </a:xfrm>
        </p:spPr>
        <p:txBody>
          <a:bodyPr>
            <a:normAutofit/>
          </a:bodyPr>
          <a:lstStyle/>
          <a:p>
            <a:r>
              <a:rPr lang="de-AT" sz="4000" dirty="0"/>
              <a:t>Teacher‘s observations for task 1</a:t>
            </a:r>
            <a:endParaRPr lang="en-US" sz="4000" dirty="0"/>
          </a:p>
        </p:txBody>
      </p:sp>
      <p:sp>
        <p:nvSpPr>
          <p:cNvPr id="3" name="Content Placeholder 2">
            <a:extLst>
              <a:ext uri="{FF2B5EF4-FFF2-40B4-BE49-F238E27FC236}">
                <a16:creationId xmlns:a16="http://schemas.microsoft.com/office/drawing/2014/main" id="{45D45ABB-4C74-4E89-A354-226F1D7A9E29}"/>
              </a:ext>
            </a:extLst>
          </p:cNvPr>
          <p:cNvSpPr>
            <a:spLocks noGrp="1"/>
          </p:cNvSpPr>
          <p:nvPr>
            <p:ph idx="1"/>
          </p:nvPr>
        </p:nvSpPr>
        <p:spPr>
          <a:xfrm>
            <a:off x="1251678" y="1977081"/>
            <a:ext cx="10178322" cy="3902511"/>
          </a:xfrm>
        </p:spPr>
        <p:txBody>
          <a:bodyPr/>
          <a:lstStyle/>
          <a:p>
            <a:pPr marL="0" indent="0">
              <a:buNone/>
            </a:pPr>
            <a:r>
              <a:rPr lang="de-AT" b="1" dirty="0"/>
              <a:t>The students‘ questions focussed mainly on</a:t>
            </a:r>
          </a:p>
          <a:p>
            <a:r>
              <a:rPr lang="de-AT" b="1" dirty="0"/>
              <a:t>Everyday routines in the family and in school</a:t>
            </a:r>
          </a:p>
          <a:p>
            <a:r>
              <a:rPr lang="de-AT" b="1" dirty="0"/>
              <a:t>Questions about the program, meeting times and places</a:t>
            </a:r>
          </a:p>
          <a:p>
            <a:r>
              <a:rPr lang="de-AT" b="1" dirty="0"/>
              <a:t>Questions about local sights and shopping opportunities</a:t>
            </a:r>
          </a:p>
          <a:p>
            <a:endParaRPr lang="de-AT" dirty="0"/>
          </a:p>
          <a:p>
            <a:endParaRPr lang="en-US" dirty="0"/>
          </a:p>
        </p:txBody>
      </p:sp>
      <p:sp>
        <p:nvSpPr>
          <p:cNvPr id="4" name="Speech Bubble: Oval 3">
            <a:extLst>
              <a:ext uri="{FF2B5EF4-FFF2-40B4-BE49-F238E27FC236}">
                <a16:creationId xmlns:a16="http://schemas.microsoft.com/office/drawing/2014/main" id="{FBDC4AC4-31DC-4A9E-ABFE-A562303AC19C}"/>
              </a:ext>
            </a:extLst>
          </p:cNvPr>
          <p:cNvSpPr/>
          <p:nvPr/>
        </p:nvSpPr>
        <p:spPr>
          <a:xfrm>
            <a:off x="7914504" y="1302525"/>
            <a:ext cx="3243648" cy="1075038"/>
          </a:xfrm>
          <a:prstGeom prst="wedgeEllipseCallout">
            <a:avLst>
              <a:gd name="adj1" fmla="val -46692"/>
              <a:gd name="adj2" fmla="val 8339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dirty="0">
                <a:solidFill>
                  <a:schemeClr val="tx1"/>
                </a:solidFill>
              </a:rPr>
              <a:t>What is your WIFI-password?</a:t>
            </a:r>
            <a:endParaRPr lang="en-US" dirty="0">
              <a:solidFill>
                <a:schemeClr val="tx1"/>
              </a:solidFill>
            </a:endParaRPr>
          </a:p>
        </p:txBody>
      </p:sp>
      <p:sp>
        <p:nvSpPr>
          <p:cNvPr id="5" name="Speech Bubble: Oval 4">
            <a:extLst>
              <a:ext uri="{FF2B5EF4-FFF2-40B4-BE49-F238E27FC236}">
                <a16:creationId xmlns:a16="http://schemas.microsoft.com/office/drawing/2014/main" id="{BA67EF36-DC78-41F1-9310-6D9FCE1E4F1B}"/>
              </a:ext>
            </a:extLst>
          </p:cNvPr>
          <p:cNvSpPr/>
          <p:nvPr/>
        </p:nvSpPr>
        <p:spPr>
          <a:xfrm>
            <a:off x="8674443" y="3781168"/>
            <a:ext cx="2156254" cy="902043"/>
          </a:xfrm>
          <a:prstGeom prst="wedgeEllipseCallout">
            <a:avLst>
              <a:gd name="adj1" fmla="val -46048"/>
              <a:gd name="adj2" fmla="val 803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Where will we have lunch?</a:t>
            </a:r>
            <a:endParaRPr lang="en-US" dirty="0">
              <a:solidFill>
                <a:schemeClr val="tx1"/>
              </a:solidFill>
            </a:endParaRPr>
          </a:p>
        </p:txBody>
      </p:sp>
      <p:sp>
        <p:nvSpPr>
          <p:cNvPr id="6" name="Speech Bubble: Oval 5">
            <a:extLst>
              <a:ext uri="{FF2B5EF4-FFF2-40B4-BE49-F238E27FC236}">
                <a16:creationId xmlns:a16="http://schemas.microsoft.com/office/drawing/2014/main" id="{5E33C655-1148-47DD-9596-C3B7A688C1DD}"/>
              </a:ext>
            </a:extLst>
          </p:cNvPr>
          <p:cNvSpPr/>
          <p:nvPr/>
        </p:nvSpPr>
        <p:spPr>
          <a:xfrm>
            <a:off x="4627605" y="4003589"/>
            <a:ext cx="3163330" cy="976184"/>
          </a:xfrm>
          <a:prstGeom prst="wedgeEllipseCallout">
            <a:avLst>
              <a:gd name="adj1" fmla="val -39131"/>
              <a:gd name="adj2" fmla="val 86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How do we get to school?</a:t>
            </a:r>
            <a:endParaRPr lang="en-US" dirty="0">
              <a:solidFill>
                <a:schemeClr val="tx1"/>
              </a:solidFill>
            </a:endParaRPr>
          </a:p>
        </p:txBody>
      </p:sp>
      <p:sp>
        <p:nvSpPr>
          <p:cNvPr id="7" name="Speech Bubble: Oval 6">
            <a:extLst>
              <a:ext uri="{FF2B5EF4-FFF2-40B4-BE49-F238E27FC236}">
                <a16:creationId xmlns:a16="http://schemas.microsoft.com/office/drawing/2014/main" id="{E245BBE6-D291-4D2F-861D-7BCC1639609D}"/>
              </a:ext>
            </a:extLst>
          </p:cNvPr>
          <p:cNvSpPr/>
          <p:nvPr/>
        </p:nvSpPr>
        <p:spPr>
          <a:xfrm>
            <a:off x="1868959" y="4386648"/>
            <a:ext cx="2316892" cy="1186249"/>
          </a:xfrm>
          <a:prstGeom prst="wedgeEllipseCallout">
            <a:avLst>
              <a:gd name="adj1" fmla="val -34433"/>
              <a:gd name="adj2" fmla="val 682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What time do we have to get up?</a:t>
            </a:r>
            <a:endParaRPr lang="en-US" dirty="0">
              <a:solidFill>
                <a:schemeClr val="tx1"/>
              </a:solidFill>
            </a:endParaRPr>
          </a:p>
        </p:txBody>
      </p:sp>
      <p:sp>
        <p:nvSpPr>
          <p:cNvPr id="8" name="Speech Bubble: Oval 7">
            <a:extLst>
              <a:ext uri="{FF2B5EF4-FFF2-40B4-BE49-F238E27FC236}">
                <a16:creationId xmlns:a16="http://schemas.microsoft.com/office/drawing/2014/main" id="{5EB833D8-C269-4428-80EA-52B533F323F9}"/>
              </a:ext>
            </a:extLst>
          </p:cNvPr>
          <p:cNvSpPr/>
          <p:nvPr/>
        </p:nvSpPr>
        <p:spPr>
          <a:xfrm>
            <a:off x="5955957" y="5196016"/>
            <a:ext cx="3039762" cy="877330"/>
          </a:xfrm>
          <a:prstGeom prst="wedgeEllipseCallout">
            <a:avLst>
              <a:gd name="adj1" fmla="val -62906"/>
              <a:gd name="adj2" fmla="val 906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Where can I get a tram ticket?</a:t>
            </a:r>
            <a:endParaRPr lang="en-US" dirty="0">
              <a:solidFill>
                <a:schemeClr val="tx1"/>
              </a:solidFill>
            </a:endParaRPr>
          </a:p>
        </p:txBody>
      </p:sp>
      <p:sp>
        <p:nvSpPr>
          <p:cNvPr id="10" name="Speech Bubble: Rectangle 9">
            <a:extLst>
              <a:ext uri="{FF2B5EF4-FFF2-40B4-BE49-F238E27FC236}">
                <a16:creationId xmlns:a16="http://schemas.microsoft.com/office/drawing/2014/main" id="{E6E6B093-6520-427A-81FA-55A88D3B268E}"/>
              </a:ext>
            </a:extLst>
          </p:cNvPr>
          <p:cNvSpPr/>
          <p:nvPr/>
        </p:nvSpPr>
        <p:spPr>
          <a:xfrm>
            <a:off x="2430581" y="1638776"/>
            <a:ext cx="5972014" cy="2724979"/>
          </a:xfrm>
          <a:prstGeom prst="wedgeRectCallout">
            <a:avLst>
              <a:gd name="adj1" fmla="val -37009"/>
              <a:gd name="adj2" fmla="val 6572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dirty="0">
                <a:ln w="0"/>
                <a:solidFill>
                  <a:schemeClr val="tx1"/>
                </a:solidFill>
                <a:effectLst>
                  <a:outerShdw blurRad="38100" dist="19050" dir="2700000" algn="tl" rotWithShape="0">
                    <a:schemeClr val="dk1">
                      <a:alpha val="40000"/>
                    </a:schemeClr>
                  </a:outerShdw>
                </a:effectLst>
              </a:rPr>
              <a:t>“Fortunately, Eric was very curious and always had plenty of questions.</a:t>
            </a:r>
          </a:p>
          <a:p>
            <a:pPr algn="ctr"/>
            <a:r>
              <a:rPr lang="en-US" sz="2400" b="1" dirty="0">
                <a:ln w="0"/>
                <a:solidFill>
                  <a:schemeClr val="tx1"/>
                </a:solidFill>
                <a:effectLst>
                  <a:outerShdw blurRad="38100" dist="19050" dir="2700000" algn="tl" rotWithShape="0">
                    <a:schemeClr val="dk1">
                      <a:alpha val="40000"/>
                    </a:schemeClr>
                  </a:outerShdw>
                </a:effectLst>
              </a:rPr>
              <a:t>However, they weren’t the kind of questions I  had been expecting.”</a:t>
            </a:r>
          </a:p>
        </p:txBody>
      </p:sp>
    </p:spTree>
    <p:extLst>
      <p:ext uri="{BB962C8B-B14F-4D97-AF65-F5344CB8AC3E}">
        <p14:creationId xmlns:p14="http://schemas.microsoft.com/office/powerpoint/2010/main" val="294651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732AD-17D2-4E04-828D-E8388B75E74C}"/>
              </a:ext>
            </a:extLst>
          </p:cNvPr>
          <p:cNvSpPr>
            <a:spLocks noGrp="1"/>
          </p:cNvSpPr>
          <p:nvPr>
            <p:ph type="title"/>
          </p:nvPr>
        </p:nvSpPr>
        <p:spPr/>
        <p:txBody>
          <a:bodyPr/>
          <a:lstStyle/>
          <a:p>
            <a:br>
              <a:rPr lang="de-AT" dirty="0"/>
            </a:br>
            <a:endParaRPr lang="en-US" dirty="0"/>
          </a:p>
        </p:txBody>
      </p:sp>
      <p:sp>
        <p:nvSpPr>
          <p:cNvPr id="3" name="Content Placeholder 2">
            <a:extLst>
              <a:ext uri="{FF2B5EF4-FFF2-40B4-BE49-F238E27FC236}">
                <a16:creationId xmlns:a16="http://schemas.microsoft.com/office/drawing/2014/main" id="{CB2A1AE0-7E60-433D-A28E-818776916BDA}"/>
              </a:ext>
            </a:extLst>
          </p:cNvPr>
          <p:cNvSpPr>
            <a:spLocks noGrp="1"/>
          </p:cNvSpPr>
          <p:nvPr>
            <p:ph idx="1"/>
          </p:nvPr>
        </p:nvSpPr>
        <p:spPr>
          <a:xfrm>
            <a:off x="752695" y="381000"/>
            <a:ext cx="6158418" cy="2893541"/>
          </a:xfr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r>
              <a:rPr lang="de-AT" b="1" dirty="0">
                <a:solidFill>
                  <a:schemeClr val="tx1"/>
                </a:solidFill>
              </a:rPr>
              <a:t>Eric‘s questions</a:t>
            </a:r>
          </a:p>
          <a:p>
            <a:pPr marL="0" indent="0">
              <a:buNone/>
            </a:pPr>
            <a:r>
              <a:rPr lang="en-US" sz="2800" dirty="0"/>
              <a:t>What kinds of questions do you think Eric actually asked? Look at the pictures taken from the story and speculate what kind of questions Eric might have asked. </a:t>
            </a:r>
          </a:p>
          <a:p>
            <a:pPr marL="0" indent="0">
              <a:buNone/>
            </a:pPr>
            <a:endParaRPr lang="en-US" sz="2400" dirty="0"/>
          </a:p>
          <a:p>
            <a:pPr marL="0" indent="0">
              <a:buNone/>
            </a:pPr>
            <a:endParaRPr lang="de-AT" dirty="0"/>
          </a:p>
        </p:txBody>
      </p:sp>
      <p:pic>
        <p:nvPicPr>
          <p:cNvPr id="5" name="Picture 4">
            <a:extLst>
              <a:ext uri="{FF2B5EF4-FFF2-40B4-BE49-F238E27FC236}">
                <a16:creationId xmlns:a16="http://schemas.microsoft.com/office/drawing/2014/main" id="{82F90277-5311-408F-AD4F-30ED4A0CCB7E}"/>
              </a:ext>
            </a:extLst>
          </p:cNvPr>
          <p:cNvPicPr>
            <a:picLocks noChangeAspect="1"/>
          </p:cNvPicPr>
          <p:nvPr/>
        </p:nvPicPr>
        <p:blipFill>
          <a:blip r:embed="rId2"/>
          <a:stretch>
            <a:fillRect/>
          </a:stretch>
        </p:blipFill>
        <p:spPr>
          <a:xfrm>
            <a:off x="9028245" y="200818"/>
            <a:ext cx="2193045" cy="1957880"/>
          </a:xfrm>
          <a:prstGeom prst="rect">
            <a:avLst/>
          </a:prstGeom>
        </p:spPr>
      </p:pic>
      <p:pic>
        <p:nvPicPr>
          <p:cNvPr id="6" name="Picture 5">
            <a:extLst>
              <a:ext uri="{FF2B5EF4-FFF2-40B4-BE49-F238E27FC236}">
                <a16:creationId xmlns:a16="http://schemas.microsoft.com/office/drawing/2014/main" id="{38520AD6-5F07-4ADC-9681-C335A05DFB5F}"/>
              </a:ext>
            </a:extLst>
          </p:cNvPr>
          <p:cNvPicPr>
            <a:picLocks noChangeAspect="1"/>
          </p:cNvPicPr>
          <p:nvPr/>
        </p:nvPicPr>
        <p:blipFill>
          <a:blip r:embed="rId3"/>
          <a:stretch>
            <a:fillRect/>
          </a:stretch>
        </p:blipFill>
        <p:spPr>
          <a:xfrm>
            <a:off x="9150178" y="4479464"/>
            <a:ext cx="2071112" cy="2216737"/>
          </a:xfrm>
          <a:prstGeom prst="rect">
            <a:avLst/>
          </a:prstGeom>
        </p:spPr>
      </p:pic>
      <p:pic>
        <p:nvPicPr>
          <p:cNvPr id="8" name="Picture 7">
            <a:extLst>
              <a:ext uri="{FF2B5EF4-FFF2-40B4-BE49-F238E27FC236}">
                <a16:creationId xmlns:a16="http://schemas.microsoft.com/office/drawing/2014/main" id="{A8BC6540-21C8-4660-AAD1-247F32C73FC8}"/>
              </a:ext>
            </a:extLst>
          </p:cNvPr>
          <p:cNvPicPr>
            <a:picLocks noChangeAspect="1"/>
          </p:cNvPicPr>
          <p:nvPr/>
        </p:nvPicPr>
        <p:blipFill>
          <a:blip r:embed="rId4"/>
          <a:stretch>
            <a:fillRect/>
          </a:stretch>
        </p:blipFill>
        <p:spPr>
          <a:xfrm>
            <a:off x="9100750" y="2383527"/>
            <a:ext cx="2063951" cy="1871108"/>
          </a:xfrm>
          <a:prstGeom prst="rect">
            <a:avLst/>
          </a:prstGeom>
        </p:spPr>
      </p:pic>
      <p:sp>
        <p:nvSpPr>
          <p:cNvPr id="9" name="Arrow: Left-Right 8">
            <a:extLst>
              <a:ext uri="{FF2B5EF4-FFF2-40B4-BE49-F238E27FC236}">
                <a16:creationId xmlns:a16="http://schemas.microsoft.com/office/drawing/2014/main" id="{2DD14FC9-61FF-40B7-B381-782DF8AA6DE8}"/>
              </a:ext>
            </a:extLst>
          </p:cNvPr>
          <p:cNvSpPr/>
          <p:nvPr/>
        </p:nvSpPr>
        <p:spPr>
          <a:xfrm>
            <a:off x="858794" y="3737919"/>
            <a:ext cx="3657601" cy="125421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dirty="0">
                <a:ln w="0"/>
                <a:solidFill>
                  <a:schemeClr val="tx1"/>
                </a:solidFill>
                <a:effectLst>
                  <a:outerShdw blurRad="38100" dist="19050" dir="2700000" algn="tl" rotWithShape="0">
                    <a:schemeClr val="dk1">
                      <a:alpha val="40000"/>
                    </a:schemeClr>
                  </a:outerShdw>
                </a:effectLst>
              </a:rPr>
              <a:t>switching perspectives</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10" name="Speech Bubble: Oval 9">
            <a:extLst>
              <a:ext uri="{FF2B5EF4-FFF2-40B4-BE49-F238E27FC236}">
                <a16:creationId xmlns:a16="http://schemas.microsoft.com/office/drawing/2014/main" id="{43E1019C-1311-41D2-962E-92B1DE02353B}"/>
              </a:ext>
            </a:extLst>
          </p:cNvPr>
          <p:cNvSpPr/>
          <p:nvPr/>
        </p:nvSpPr>
        <p:spPr>
          <a:xfrm>
            <a:off x="752696" y="5455508"/>
            <a:ext cx="3059364" cy="1037968"/>
          </a:xfrm>
          <a:prstGeom prst="wedgeEllipseCallout">
            <a:avLst>
              <a:gd name="adj1" fmla="val -41634"/>
              <a:gd name="adj2" fmla="val 636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Why do women wear different shoes than men?</a:t>
            </a:r>
            <a:endParaRPr lang="en-US" dirty="0">
              <a:ln w="0"/>
              <a:solidFill>
                <a:schemeClr val="tx1"/>
              </a:solidFill>
              <a:effectLst>
                <a:outerShdw blurRad="38100" dist="19050" dir="2700000" algn="tl" rotWithShape="0">
                  <a:schemeClr val="dk1">
                    <a:alpha val="40000"/>
                  </a:schemeClr>
                </a:outerShdw>
              </a:effectLst>
            </a:endParaRPr>
          </a:p>
        </p:txBody>
      </p:sp>
      <p:sp>
        <p:nvSpPr>
          <p:cNvPr id="11" name="Speech Bubble: Oval 10">
            <a:extLst>
              <a:ext uri="{FF2B5EF4-FFF2-40B4-BE49-F238E27FC236}">
                <a16:creationId xmlns:a16="http://schemas.microsoft.com/office/drawing/2014/main" id="{BFCACC93-C52D-4277-BCC8-FEEA57E41E98}"/>
              </a:ext>
            </a:extLst>
          </p:cNvPr>
          <p:cNvSpPr/>
          <p:nvPr/>
        </p:nvSpPr>
        <p:spPr>
          <a:xfrm>
            <a:off x="4237301" y="5086664"/>
            <a:ext cx="3059364" cy="1037968"/>
          </a:xfrm>
          <a:prstGeom prst="wedgeEllipseCallout">
            <a:avLst>
              <a:gd name="adj1" fmla="val -41634"/>
              <a:gd name="adj2" fmla="val 636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Why do we all eat popcorn in the movie theater?</a:t>
            </a:r>
            <a:endParaRPr lang="en-US" dirty="0">
              <a:ln w="0"/>
              <a:solidFill>
                <a:schemeClr val="tx1"/>
              </a:solidFill>
              <a:effectLst>
                <a:outerShdw blurRad="38100" dist="19050" dir="2700000" algn="tl" rotWithShape="0">
                  <a:schemeClr val="dk1">
                    <a:alpha val="40000"/>
                  </a:schemeClr>
                </a:outerShdw>
              </a:effectLst>
            </a:endParaRPr>
          </a:p>
        </p:txBody>
      </p:sp>
      <p:sp>
        <p:nvSpPr>
          <p:cNvPr id="12" name="Speech Bubble: Oval 11">
            <a:extLst>
              <a:ext uri="{FF2B5EF4-FFF2-40B4-BE49-F238E27FC236}">
                <a16:creationId xmlns:a16="http://schemas.microsoft.com/office/drawing/2014/main" id="{F2E81255-AB29-4031-B741-8922FB4D0710}"/>
              </a:ext>
            </a:extLst>
          </p:cNvPr>
          <p:cNvSpPr/>
          <p:nvPr/>
        </p:nvSpPr>
        <p:spPr>
          <a:xfrm>
            <a:off x="5766983" y="3737919"/>
            <a:ext cx="3059364" cy="1037968"/>
          </a:xfrm>
          <a:prstGeom prst="wedgeEllipseCallout">
            <a:avLst>
              <a:gd name="adj1" fmla="val -41634"/>
              <a:gd name="adj2" fmla="val 636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Why is each piece of candy wrapped individually?</a:t>
            </a:r>
            <a:endParaRPr lang="en-US" dirty="0">
              <a:ln w="0"/>
              <a:solidFill>
                <a:schemeClr val="tx1"/>
              </a:solidFill>
              <a:effectLst>
                <a:outerShdw blurRad="38100" dist="19050" dir="2700000" algn="tl" rotWithShape="0">
                  <a:schemeClr val="dk1">
                    <a:alpha val="40000"/>
                  </a:schemeClr>
                </a:outerShdw>
              </a:effectLst>
            </a:endParaRPr>
          </a:p>
        </p:txBody>
      </p:sp>
      <p:sp>
        <p:nvSpPr>
          <p:cNvPr id="14" name="Speech Bubble: Oval 13">
            <a:extLst>
              <a:ext uri="{FF2B5EF4-FFF2-40B4-BE49-F238E27FC236}">
                <a16:creationId xmlns:a16="http://schemas.microsoft.com/office/drawing/2014/main" id="{90485B4B-9717-4F38-AAF3-B9B78B133770}"/>
              </a:ext>
            </a:extLst>
          </p:cNvPr>
          <p:cNvSpPr/>
          <p:nvPr/>
        </p:nvSpPr>
        <p:spPr>
          <a:xfrm>
            <a:off x="1013255" y="5455508"/>
            <a:ext cx="2798805" cy="940144"/>
          </a:xfrm>
          <a:prstGeom prst="wedgeEllipseCallout">
            <a:avLst>
              <a:gd name="adj1" fmla="val -44012"/>
              <a:gd name="adj2" fmla="val 7616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Gender roles</a:t>
            </a:r>
            <a:endParaRPr lang="en-US" dirty="0"/>
          </a:p>
        </p:txBody>
      </p:sp>
      <p:sp>
        <p:nvSpPr>
          <p:cNvPr id="15" name="Speech Bubble: Oval 14">
            <a:extLst>
              <a:ext uri="{FF2B5EF4-FFF2-40B4-BE49-F238E27FC236}">
                <a16:creationId xmlns:a16="http://schemas.microsoft.com/office/drawing/2014/main" id="{C401A0B2-4D67-4649-9133-BCB572F55B42}"/>
              </a:ext>
            </a:extLst>
          </p:cNvPr>
          <p:cNvSpPr/>
          <p:nvPr/>
        </p:nvSpPr>
        <p:spPr>
          <a:xfrm>
            <a:off x="4344890" y="5086664"/>
            <a:ext cx="2844185" cy="983350"/>
          </a:xfrm>
          <a:prstGeom prst="wedgeEllipseCallout">
            <a:avLst>
              <a:gd name="adj1" fmla="val -36410"/>
              <a:gd name="adj2" fmla="val 5714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Typical foods eaten at special occasions</a:t>
            </a:r>
            <a:endParaRPr lang="en-US" dirty="0"/>
          </a:p>
        </p:txBody>
      </p:sp>
      <p:sp>
        <p:nvSpPr>
          <p:cNvPr id="16" name="Speech Bubble: Oval 15">
            <a:extLst>
              <a:ext uri="{FF2B5EF4-FFF2-40B4-BE49-F238E27FC236}">
                <a16:creationId xmlns:a16="http://schemas.microsoft.com/office/drawing/2014/main" id="{4B17A765-1F35-4191-87BF-B9BC136BFFCD}"/>
              </a:ext>
            </a:extLst>
          </p:cNvPr>
          <p:cNvSpPr/>
          <p:nvPr/>
        </p:nvSpPr>
        <p:spPr>
          <a:xfrm>
            <a:off x="5856040" y="3427142"/>
            <a:ext cx="3089188" cy="1223321"/>
          </a:xfrm>
          <a:prstGeom prst="wedgeEllipseCallout">
            <a:avLst>
              <a:gd name="adj1" fmla="val -41197"/>
              <a:gd name="adj2" fmla="val 6504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Attitudes and behaviors concerning the environment</a:t>
            </a:r>
            <a:endParaRPr lang="en-US" dirty="0"/>
          </a:p>
        </p:txBody>
      </p:sp>
      <p:pic>
        <p:nvPicPr>
          <p:cNvPr id="20" name="Picture 19" descr="A picture containing indoor, object, mirror&#10;&#10;Description generated with high confidence">
            <a:extLst>
              <a:ext uri="{FF2B5EF4-FFF2-40B4-BE49-F238E27FC236}">
                <a16:creationId xmlns:a16="http://schemas.microsoft.com/office/drawing/2014/main" id="{407EA418-AB9E-4012-B906-DA421CC50F19}"/>
              </a:ext>
            </a:extLst>
          </p:cNvPr>
          <p:cNvPicPr>
            <a:picLocks noChangeAspect="1"/>
          </p:cNvPicPr>
          <p:nvPr/>
        </p:nvPicPr>
        <p:blipFill>
          <a:blip r:embed="rId5"/>
          <a:stretch>
            <a:fillRect/>
          </a:stretch>
        </p:blipFill>
        <p:spPr>
          <a:xfrm>
            <a:off x="8161701" y="196100"/>
            <a:ext cx="4374853" cy="4374853"/>
          </a:xfrm>
          <a:prstGeom prst="rect">
            <a:avLst/>
          </a:prstGeom>
        </p:spPr>
      </p:pic>
    </p:spTree>
    <p:extLst>
      <p:ext uri="{BB962C8B-B14F-4D97-AF65-F5344CB8AC3E}">
        <p14:creationId xmlns:p14="http://schemas.microsoft.com/office/powerpoint/2010/main" val="16633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ppt_w</p:attrName>
                                        </p:attrNameLst>
                                      </p:cBhvr>
                                      <p:tavLst>
                                        <p:tav tm="0" fmla="#ppt_w*sin(2.5*pi*$)">
                                          <p:val>
                                            <p:fltVal val="0"/>
                                          </p:val>
                                        </p:tav>
                                        <p:tav tm="100000">
                                          <p:val>
                                            <p:fltVal val="1"/>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1107748"/>
          </a:xfrm>
        </p:spPr>
        <p:txBody>
          <a:bodyPr/>
          <a:lstStyle/>
          <a:p>
            <a:r>
              <a:rPr lang="en-US" dirty="0"/>
              <a:t>Overview</a:t>
            </a:r>
          </a:p>
        </p:txBody>
      </p:sp>
      <p:sp>
        <p:nvSpPr>
          <p:cNvPr id="3" name="Inhaltsplatzhalter 2"/>
          <p:cNvSpPr>
            <a:spLocks noGrp="1"/>
          </p:cNvSpPr>
          <p:nvPr>
            <p:ph idx="1"/>
          </p:nvPr>
        </p:nvSpPr>
        <p:spPr/>
        <p:txBody>
          <a:bodyPr>
            <a:normAutofit/>
          </a:bodyPr>
          <a:lstStyle/>
          <a:p>
            <a:pPr>
              <a:lnSpc>
                <a:spcPct val="150000"/>
              </a:lnSpc>
              <a:spcBef>
                <a:spcPct val="0"/>
              </a:spcBef>
            </a:pPr>
            <a:r>
              <a:rPr lang="en-US" altLang="en-US" sz="2800" dirty="0">
                <a:solidFill>
                  <a:schemeClr val="tx1"/>
                </a:solidFill>
                <a:latin typeface="Impact" pitchFamily="34" charset="0"/>
                <a:cs typeface="Times New Roman" pitchFamily="18" charset="0"/>
              </a:rPr>
              <a:t>Theoretical Framework</a:t>
            </a:r>
          </a:p>
          <a:p>
            <a:pPr>
              <a:lnSpc>
                <a:spcPct val="150000"/>
              </a:lnSpc>
              <a:spcBef>
                <a:spcPct val="0"/>
              </a:spcBef>
            </a:pPr>
            <a:r>
              <a:rPr lang="en-US" altLang="en-US" sz="2800" dirty="0">
                <a:solidFill>
                  <a:schemeClr val="tx1"/>
                </a:solidFill>
                <a:latin typeface="Impact" pitchFamily="34" charset="0"/>
                <a:cs typeface="Times New Roman" pitchFamily="18" charset="0"/>
              </a:rPr>
              <a:t>The Story ‘Eric’ by Shaun Tan</a:t>
            </a:r>
          </a:p>
          <a:p>
            <a:pPr>
              <a:lnSpc>
                <a:spcPct val="150000"/>
              </a:lnSpc>
              <a:spcBef>
                <a:spcPct val="0"/>
              </a:spcBef>
            </a:pPr>
            <a:r>
              <a:rPr lang="en-US" altLang="en-US" sz="2800" dirty="0">
                <a:solidFill>
                  <a:schemeClr val="tx1"/>
                </a:solidFill>
                <a:latin typeface="Impact" pitchFamily="34" charset="0"/>
                <a:cs typeface="Times New Roman" pitchFamily="18" charset="0"/>
              </a:rPr>
              <a:t>Context &amp; Teaching Goals of the Project</a:t>
            </a:r>
          </a:p>
          <a:p>
            <a:pPr>
              <a:lnSpc>
                <a:spcPct val="150000"/>
              </a:lnSpc>
              <a:spcBef>
                <a:spcPct val="0"/>
              </a:spcBef>
            </a:pPr>
            <a:r>
              <a:rPr lang="en-US" altLang="en-US" sz="2800" dirty="0">
                <a:solidFill>
                  <a:schemeClr val="tx1"/>
                </a:solidFill>
                <a:latin typeface="Impact" pitchFamily="34" charset="0"/>
                <a:cs typeface="Times New Roman" pitchFamily="18" charset="0"/>
              </a:rPr>
              <a:t>The Project Tasks</a:t>
            </a:r>
          </a:p>
          <a:p>
            <a:pPr>
              <a:lnSpc>
                <a:spcPct val="150000"/>
              </a:lnSpc>
              <a:spcBef>
                <a:spcPct val="0"/>
              </a:spcBef>
            </a:pPr>
            <a:r>
              <a:rPr lang="en-US" altLang="en-US" sz="2800" dirty="0">
                <a:solidFill>
                  <a:schemeClr val="tx1"/>
                </a:solidFill>
                <a:latin typeface="Impact" pitchFamily="34" charset="0"/>
                <a:cs typeface="Times New Roman" pitchFamily="18" charset="0"/>
              </a:rPr>
              <a:t>Teachers’ Observations</a:t>
            </a:r>
            <a:endParaRPr lang="en-US" sz="2800" dirty="0">
              <a:solidFill>
                <a:schemeClr val="tx1"/>
              </a:solidFill>
              <a:latin typeface="Impact" pitchFamily="34" charset="0"/>
            </a:endParaRPr>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161866" y="956734"/>
            <a:ext cx="3606799" cy="5130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12BF-94C6-49C4-B276-1D4D54B2448E}"/>
              </a:ext>
            </a:extLst>
          </p:cNvPr>
          <p:cNvSpPr>
            <a:spLocks noGrp="1"/>
          </p:cNvSpPr>
          <p:nvPr>
            <p:ph type="title"/>
          </p:nvPr>
        </p:nvSpPr>
        <p:spPr>
          <a:xfrm>
            <a:off x="1251679" y="645107"/>
            <a:ext cx="3384329" cy="1640894"/>
          </a:xfrm>
        </p:spPr>
        <p:txBody>
          <a:bodyPr vert="horz" lIns="91440" tIns="45720" rIns="91440" bIns="45720" rtlCol="0" anchor="t">
            <a:normAutofit/>
          </a:bodyPr>
          <a:lstStyle/>
          <a:p>
            <a:r>
              <a:rPr lang="en-US" sz="4000" dirty="0"/>
              <a:t>The Cultural Iceberg</a:t>
            </a:r>
          </a:p>
        </p:txBody>
      </p:sp>
      <p:pic>
        <p:nvPicPr>
          <p:cNvPr id="6" name="Content Placeholder 5" descr="A close up of text on a white background&#10;&#10;Description generated with high confidence">
            <a:extLst>
              <a:ext uri="{FF2B5EF4-FFF2-40B4-BE49-F238E27FC236}">
                <a16:creationId xmlns:a16="http://schemas.microsoft.com/office/drawing/2014/main" id="{06107FDC-F450-4426-9413-9FF2BD980DBC}"/>
              </a:ext>
            </a:extLst>
          </p:cNvPr>
          <p:cNvPicPr>
            <a:picLocks noGrp="1" noChangeAspect="1"/>
          </p:cNvPicPr>
          <p:nvPr>
            <p:ph idx="4294967295"/>
          </p:nvPr>
        </p:nvPicPr>
        <p:blipFill rotWithShape="1">
          <a:blip r:embed="rId2"/>
          <a:srcRect r="2" b="3062"/>
          <a:stretch/>
        </p:blipFill>
        <p:spPr>
          <a:xfrm>
            <a:off x="5167313" y="165100"/>
            <a:ext cx="7024687" cy="6554788"/>
          </a:xfrm>
          <a:prstGeom prst="rect">
            <a:avLst/>
          </a:prstGeom>
        </p:spPr>
      </p:pic>
      <p:sp>
        <p:nvSpPr>
          <p:cNvPr id="4" name="Text Placeholder 3">
            <a:extLst>
              <a:ext uri="{FF2B5EF4-FFF2-40B4-BE49-F238E27FC236}">
                <a16:creationId xmlns:a16="http://schemas.microsoft.com/office/drawing/2014/main" id="{F0C5C3F5-D5C4-4CA8-9B53-5C9546892F93}"/>
              </a:ext>
            </a:extLst>
          </p:cNvPr>
          <p:cNvSpPr>
            <a:spLocks noGrp="1"/>
          </p:cNvSpPr>
          <p:nvPr>
            <p:ph type="body" idx="4294967295"/>
          </p:nvPr>
        </p:nvSpPr>
        <p:spPr>
          <a:xfrm>
            <a:off x="1113182" y="2297928"/>
            <a:ext cx="3384550" cy="3940175"/>
          </a:xfrm>
        </p:spPr>
        <p:txBody>
          <a:bodyPr vert="horz" lIns="91440" tIns="45720" rIns="91440" bIns="45720" rtlCol="0">
            <a:normAutofit/>
          </a:bodyPr>
          <a:lstStyle/>
          <a:p>
            <a:endParaRPr lang="en-US" dirty="0"/>
          </a:p>
          <a:p>
            <a:endParaRPr lang="en-US" dirty="0"/>
          </a:p>
        </p:txBody>
      </p:sp>
      <p:sp>
        <p:nvSpPr>
          <p:cNvPr id="7" name="TextBox 6">
            <a:extLst>
              <a:ext uri="{FF2B5EF4-FFF2-40B4-BE49-F238E27FC236}">
                <a16:creationId xmlns:a16="http://schemas.microsoft.com/office/drawing/2014/main" id="{913B3A1D-0201-4C8D-AA23-396F81620790}"/>
              </a:ext>
            </a:extLst>
          </p:cNvPr>
          <p:cNvSpPr txBox="1"/>
          <p:nvPr/>
        </p:nvSpPr>
        <p:spPr>
          <a:xfrm>
            <a:off x="1476827" y="2144356"/>
            <a:ext cx="2934031" cy="4247317"/>
          </a:xfrm>
          <a:prstGeom prst="rect">
            <a:avLst/>
          </a:prstGeom>
          <a:noFill/>
        </p:spPr>
        <p:txBody>
          <a:bodyPr wrap="square" rtlCol="0">
            <a:spAutoFit/>
          </a:bodyPr>
          <a:lstStyle/>
          <a:p>
            <a:r>
              <a:rPr lang="de-AT" b="1" dirty="0"/>
              <a:t>Before the trip:</a:t>
            </a:r>
          </a:p>
          <a:p>
            <a:pPr lvl="1"/>
            <a:r>
              <a:rPr lang="de-AT" dirty="0"/>
              <a:t>Students draw cultural icebergs for</a:t>
            </a:r>
          </a:p>
          <a:p>
            <a:pPr lvl="1"/>
            <a:r>
              <a:rPr lang="de-AT" dirty="0"/>
              <a:t>AUSTRIA</a:t>
            </a:r>
          </a:p>
          <a:p>
            <a:pPr lvl="1"/>
            <a:r>
              <a:rPr lang="de-AT" dirty="0"/>
              <a:t>and for the country they are going to visit.</a:t>
            </a:r>
          </a:p>
          <a:p>
            <a:endParaRPr lang="de-AT" dirty="0"/>
          </a:p>
          <a:p>
            <a:r>
              <a:rPr lang="de-AT" b="1" dirty="0"/>
              <a:t>After the trip and the return visit of their exchange partner.</a:t>
            </a:r>
          </a:p>
          <a:p>
            <a:pPr lvl="1"/>
            <a:r>
              <a:rPr lang="de-AT" dirty="0"/>
              <a:t>Students add new findings to their icebergs.</a:t>
            </a:r>
          </a:p>
          <a:p>
            <a:endParaRPr lang="de-AT" dirty="0"/>
          </a:p>
          <a:p>
            <a:endParaRPr lang="en-US" dirty="0"/>
          </a:p>
        </p:txBody>
      </p:sp>
    </p:spTree>
    <p:extLst>
      <p:ext uri="{BB962C8B-B14F-4D97-AF65-F5344CB8AC3E}">
        <p14:creationId xmlns:p14="http://schemas.microsoft.com/office/powerpoint/2010/main" val="3949491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close up of text on a white background&#10;&#10;Description generated with high confidence">
            <a:extLst>
              <a:ext uri="{FF2B5EF4-FFF2-40B4-BE49-F238E27FC236}">
                <a16:creationId xmlns:a16="http://schemas.microsoft.com/office/drawing/2014/main" id="{E95A1A9F-8416-4102-8E2E-CF5845CCD2B9}"/>
              </a:ext>
            </a:extLst>
          </p:cNvPr>
          <p:cNvPicPr>
            <a:picLocks noChangeAspect="1"/>
          </p:cNvPicPr>
          <p:nvPr/>
        </p:nvPicPr>
        <p:blipFill rotWithShape="1">
          <a:blip r:embed="rId2"/>
          <a:srcRect t="4538" r="2" b="2"/>
          <a:stretch/>
        </p:blipFill>
        <p:spPr>
          <a:xfrm>
            <a:off x="6625715" y="643466"/>
            <a:ext cx="4639534" cy="557106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94F3144-3D7A-4F46-90ED-C59048D01629}"/>
              </a:ext>
            </a:extLst>
          </p:cNvPr>
          <p:cNvPicPr>
            <a:picLocks noChangeAspect="1"/>
          </p:cNvPicPr>
          <p:nvPr/>
        </p:nvPicPr>
        <p:blipFill>
          <a:blip r:embed="rId3"/>
          <a:stretch>
            <a:fillRect/>
          </a:stretch>
        </p:blipFill>
        <p:spPr>
          <a:xfrm>
            <a:off x="1502430" y="570963"/>
            <a:ext cx="4431475" cy="56435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253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72C27CB-0385-4FF0-94A4-E3ACE7D32E0C}"/>
              </a:ext>
            </a:extLst>
          </p:cNvPr>
          <p:cNvGraphicFramePr>
            <a:graphicFrameLocks noGrp="1"/>
          </p:cNvGraphicFramePr>
          <p:nvPr>
            <p:extLst>
              <p:ext uri="{D42A27DB-BD31-4B8C-83A1-F6EECF244321}">
                <p14:modId xmlns:p14="http://schemas.microsoft.com/office/powerpoint/2010/main" val="2218058498"/>
              </p:ext>
            </p:extLst>
          </p:nvPr>
        </p:nvGraphicFramePr>
        <p:xfrm>
          <a:off x="938745" y="544748"/>
          <a:ext cx="10809919" cy="5896485"/>
        </p:xfrm>
        <a:graphic>
          <a:graphicData uri="http://schemas.openxmlformats.org/drawingml/2006/table">
            <a:tbl>
              <a:tblPr firstRow="1" bandRow="1">
                <a:tableStyleId>{5C22544A-7EE6-4342-B048-85BDC9FD1C3A}</a:tableStyleId>
              </a:tblPr>
              <a:tblGrid>
                <a:gridCol w="5558376">
                  <a:extLst>
                    <a:ext uri="{9D8B030D-6E8A-4147-A177-3AD203B41FA5}">
                      <a16:colId xmlns:a16="http://schemas.microsoft.com/office/drawing/2014/main" val="3680808313"/>
                    </a:ext>
                  </a:extLst>
                </a:gridCol>
                <a:gridCol w="2464377">
                  <a:extLst>
                    <a:ext uri="{9D8B030D-6E8A-4147-A177-3AD203B41FA5}">
                      <a16:colId xmlns:a16="http://schemas.microsoft.com/office/drawing/2014/main" val="1239116423"/>
                    </a:ext>
                  </a:extLst>
                </a:gridCol>
                <a:gridCol w="2787166">
                  <a:extLst>
                    <a:ext uri="{9D8B030D-6E8A-4147-A177-3AD203B41FA5}">
                      <a16:colId xmlns:a16="http://schemas.microsoft.com/office/drawing/2014/main" val="2632805261"/>
                    </a:ext>
                  </a:extLst>
                </a:gridCol>
              </a:tblGrid>
              <a:tr h="354421">
                <a:tc gridSpan="3">
                  <a:txBody>
                    <a:bodyPr/>
                    <a:lstStyle/>
                    <a:p>
                      <a:r>
                        <a:rPr lang="de-AT" dirty="0"/>
                        <a:t>The Learners‘ Perceptions anld Expectations BEFORE the Trips.</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14165645"/>
                  </a:ext>
                </a:extLst>
              </a:tr>
              <a:tr h="354421">
                <a:tc>
                  <a:txBody>
                    <a:bodyPr/>
                    <a:lstStyle/>
                    <a:p>
                      <a:r>
                        <a:rPr lang="de-AT" b="1" dirty="0"/>
                        <a:t>Austria</a:t>
                      </a:r>
                      <a:endParaRPr lang="en-US" b="1" dirty="0"/>
                    </a:p>
                  </a:txBody>
                  <a:tcPr/>
                </a:tc>
                <a:tc>
                  <a:txBody>
                    <a:bodyPr/>
                    <a:lstStyle/>
                    <a:p>
                      <a:r>
                        <a:rPr lang="de-AT" b="1" dirty="0"/>
                        <a:t>France</a:t>
                      </a:r>
                      <a:endParaRPr lang="en-US" b="1" dirty="0"/>
                    </a:p>
                  </a:txBody>
                  <a:tcPr/>
                </a:tc>
                <a:tc>
                  <a:txBody>
                    <a:bodyPr/>
                    <a:lstStyle/>
                    <a:p>
                      <a:r>
                        <a:rPr lang="de-AT" b="1" dirty="0"/>
                        <a:t>Spain</a:t>
                      </a:r>
                      <a:endParaRPr lang="en-US" b="1" dirty="0"/>
                    </a:p>
                  </a:txBody>
                  <a:tcPr/>
                </a:tc>
                <a:extLst>
                  <a:ext uri="{0D108BD9-81ED-4DB2-BD59-A6C34878D82A}">
                    <a16:rowId xmlns:a16="http://schemas.microsoft.com/office/drawing/2014/main" val="4205233885"/>
                  </a:ext>
                </a:extLst>
              </a:tr>
              <a:tr h="354421">
                <a:tc>
                  <a:txBody>
                    <a:bodyPr/>
                    <a:lstStyle/>
                    <a:p>
                      <a:r>
                        <a:rPr lang="de-AT" b="1" i="1" dirty="0"/>
                        <a:t>Food</a:t>
                      </a:r>
                      <a:endParaRPr lang="en-US" b="1" i="1" dirty="0"/>
                    </a:p>
                  </a:txBody>
                  <a:tcPr/>
                </a:tc>
                <a:tc>
                  <a:txBody>
                    <a:bodyPr/>
                    <a:lstStyle/>
                    <a:p>
                      <a:r>
                        <a:rPr lang="de-AT" b="1" i="1" dirty="0"/>
                        <a:t>Food</a:t>
                      </a:r>
                      <a:endParaRPr lang="en-US" b="1" i="1" dirty="0"/>
                    </a:p>
                  </a:txBody>
                  <a:tcPr/>
                </a:tc>
                <a:tc>
                  <a:txBody>
                    <a:bodyPr/>
                    <a:lstStyle/>
                    <a:p>
                      <a:r>
                        <a:rPr lang="de-AT" b="1" i="1" dirty="0"/>
                        <a:t>Food</a:t>
                      </a:r>
                      <a:endParaRPr lang="en-US" b="1" i="1" dirty="0"/>
                    </a:p>
                  </a:txBody>
                  <a:tcPr/>
                </a:tc>
                <a:extLst>
                  <a:ext uri="{0D108BD9-81ED-4DB2-BD59-A6C34878D82A}">
                    <a16:rowId xmlns:a16="http://schemas.microsoft.com/office/drawing/2014/main" val="1352528378"/>
                  </a:ext>
                </a:extLst>
              </a:tr>
              <a:tr h="725767">
                <a:tc>
                  <a:txBody>
                    <a:bodyPr/>
                    <a:lstStyle/>
                    <a:p>
                      <a:r>
                        <a:rPr lang="de-AT" dirty="0"/>
                        <a:t>Kaiserschmarrn, Germknödel, Wienerschnitzel, Kernöl, Mozartkugeln, Sachertorte, apple strudel, beer</a:t>
                      </a:r>
                      <a:endParaRPr lang="en-US" dirty="0"/>
                    </a:p>
                  </a:txBody>
                  <a:tcPr/>
                </a:tc>
                <a:tc>
                  <a:txBody>
                    <a:bodyPr/>
                    <a:lstStyle/>
                    <a:p>
                      <a:r>
                        <a:rPr lang="de-AT" dirty="0"/>
                        <a:t>Baguette, cheese, snails, oysters, frogs</a:t>
                      </a:r>
                      <a:endParaRPr lang="en-US" dirty="0"/>
                    </a:p>
                  </a:txBody>
                  <a:tcPr/>
                </a:tc>
                <a:tc>
                  <a:txBody>
                    <a:bodyPr/>
                    <a:lstStyle/>
                    <a:p>
                      <a:r>
                        <a:rPr lang="de-AT" dirty="0"/>
                        <a:t>Tortillas, paella, potatoes, tapas, spicy food</a:t>
                      </a:r>
                      <a:endParaRPr lang="en-US" dirty="0"/>
                    </a:p>
                  </a:txBody>
                  <a:tcPr/>
                </a:tc>
                <a:extLst>
                  <a:ext uri="{0D108BD9-81ED-4DB2-BD59-A6C34878D82A}">
                    <a16:rowId xmlns:a16="http://schemas.microsoft.com/office/drawing/2014/main" val="2981290467"/>
                  </a:ext>
                </a:extLst>
              </a:tr>
              <a:tr h="354421">
                <a:tc>
                  <a:txBody>
                    <a:bodyPr/>
                    <a:lstStyle/>
                    <a:p>
                      <a:r>
                        <a:rPr lang="de-AT" b="1" i="1" dirty="0"/>
                        <a:t>Dress</a:t>
                      </a:r>
                      <a:endParaRPr lang="en-US" b="1" i="1" dirty="0"/>
                    </a:p>
                  </a:txBody>
                  <a:tcPr/>
                </a:tc>
                <a:tc>
                  <a:txBody>
                    <a:bodyPr/>
                    <a:lstStyle/>
                    <a:p>
                      <a:r>
                        <a:rPr lang="de-AT" b="1" i="1" dirty="0"/>
                        <a:t>Dress</a:t>
                      </a:r>
                      <a:endParaRPr lang="en-US" b="1" i="1" dirty="0"/>
                    </a:p>
                  </a:txBody>
                  <a:tcPr/>
                </a:tc>
                <a:tc>
                  <a:txBody>
                    <a:bodyPr/>
                    <a:lstStyle/>
                    <a:p>
                      <a:r>
                        <a:rPr lang="de-AT" b="1" i="1" dirty="0"/>
                        <a:t>Dress</a:t>
                      </a:r>
                      <a:endParaRPr lang="en-US" b="1" i="1" dirty="0"/>
                    </a:p>
                  </a:txBody>
                  <a:tcPr/>
                </a:tc>
                <a:extLst>
                  <a:ext uri="{0D108BD9-81ED-4DB2-BD59-A6C34878D82A}">
                    <a16:rowId xmlns:a16="http://schemas.microsoft.com/office/drawing/2014/main" val="1001865198"/>
                  </a:ext>
                </a:extLst>
              </a:tr>
              <a:tr h="620236">
                <a:tc>
                  <a:txBody>
                    <a:bodyPr/>
                    <a:lstStyle/>
                    <a:p>
                      <a:r>
                        <a:rPr lang="de-AT" dirty="0"/>
                        <a:t>Dirndl and Lederhosen  (even though they do not wear them!)</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45286081"/>
                  </a:ext>
                </a:extLst>
              </a:tr>
              <a:tr h="354421">
                <a:tc>
                  <a:txBody>
                    <a:bodyPr/>
                    <a:lstStyle/>
                    <a:p>
                      <a:r>
                        <a:rPr lang="de-AT" b="1" i="1" dirty="0">
                          <a:solidFill>
                            <a:schemeClr val="tx1"/>
                          </a:solidFill>
                        </a:rPr>
                        <a:t>Music and Arts</a:t>
                      </a:r>
                      <a:endParaRPr lang="en-US" b="1" i="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solidFill>
                            <a:schemeClr val="tx1"/>
                          </a:solidFill>
                        </a:rPr>
                        <a:t>Music and Arts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solidFill>
                            <a:schemeClr val="tx1"/>
                          </a:solidFill>
                        </a:rPr>
                        <a:t>Music and Arts</a:t>
                      </a:r>
                      <a:endParaRPr lang="en-US" dirty="0"/>
                    </a:p>
                  </a:txBody>
                  <a:tcPr/>
                </a:tc>
                <a:extLst>
                  <a:ext uri="{0D108BD9-81ED-4DB2-BD59-A6C34878D82A}">
                    <a16:rowId xmlns:a16="http://schemas.microsoft.com/office/drawing/2014/main" val="1991899490"/>
                  </a:ext>
                </a:extLst>
              </a:tr>
              <a:tr h="1060736">
                <a:tc>
                  <a:txBody>
                    <a:bodyPr/>
                    <a:lstStyle/>
                    <a:p>
                      <a:r>
                        <a:rPr lang="de-AT" dirty="0"/>
                        <a:t>Mozart and Beethoven (although he was actually German), folk music, yodeling, dancing the waltz, traditional Austrian folk dancing, accordion music, Klimt, Vienna Opera Ball</a:t>
                      </a:r>
                      <a:endParaRPr lang="en-US" dirty="0"/>
                    </a:p>
                  </a:txBody>
                  <a:tcPr/>
                </a:tc>
                <a:tc>
                  <a:txBody>
                    <a:bodyPr/>
                    <a:lstStyle/>
                    <a:p>
                      <a:endParaRPr lang="en-US" dirty="0"/>
                    </a:p>
                  </a:txBody>
                  <a:tcPr/>
                </a:tc>
                <a:tc>
                  <a:txBody>
                    <a:bodyPr/>
                    <a:lstStyle/>
                    <a:p>
                      <a:r>
                        <a:rPr lang="de-AT" dirty="0"/>
                        <a:t>Dance, Tango, Flamenco, bullfights</a:t>
                      </a:r>
                      <a:endParaRPr lang="en-US" dirty="0"/>
                    </a:p>
                  </a:txBody>
                  <a:tcPr/>
                </a:tc>
                <a:extLst>
                  <a:ext uri="{0D108BD9-81ED-4DB2-BD59-A6C34878D82A}">
                    <a16:rowId xmlns:a16="http://schemas.microsoft.com/office/drawing/2014/main" val="3644422277"/>
                  </a:ext>
                </a:extLst>
              </a:tr>
              <a:tr h="354421">
                <a:tc>
                  <a:txBody>
                    <a:bodyPr/>
                    <a:lstStyle/>
                    <a:p>
                      <a:r>
                        <a:rPr lang="de-AT" b="1" i="1" dirty="0"/>
                        <a:t>Sports and games</a:t>
                      </a:r>
                      <a:endParaRPr lang="en-US" b="1"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t>Sports and games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t>Sports and games</a:t>
                      </a:r>
                      <a:endParaRPr lang="en-US" dirty="0"/>
                    </a:p>
                  </a:txBody>
                  <a:tcPr/>
                </a:tc>
                <a:extLst>
                  <a:ext uri="{0D108BD9-81ED-4DB2-BD59-A6C34878D82A}">
                    <a16:rowId xmlns:a16="http://schemas.microsoft.com/office/drawing/2014/main" val="2605715432"/>
                  </a:ext>
                </a:extLst>
              </a:tr>
              <a:tr h="390799">
                <a:tc>
                  <a:txBody>
                    <a:bodyPr/>
                    <a:lstStyle/>
                    <a:p>
                      <a:r>
                        <a:rPr lang="de-AT" dirty="0"/>
                        <a:t>Skiing, soccer, card games (Schnapsen)</a:t>
                      </a:r>
                      <a:endParaRPr lang="en-US" dirty="0"/>
                    </a:p>
                  </a:txBody>
                  <a:tcPr/>
                </a:tc>
                <a:tc>
                  <a:txBody>
                    <a:bodyPr/>
                    <a:lstStyle/>
                    <a:p>
                      <a:endParaRPr lang="en-US" dirty="0"/>
                    </a:p>
                  </a:txBody>
                  <a:tcPr/>
                </a:tc>
                <a:tc>
                  <a:txBody>
                    <a:bodyPr/>
                    <a:lstStyle/>
                    <a:p>
                      <a:r>
                        <a:rPr lang="de-AT" dirty="0"/>
                        <a:t>Swimming, beaches</a:t>
                      </a:r>
                      <a:endParaRPr lang="en-US" dirty="0"/>
                    </a:p>
                  </a:txBody>
                  <a:tcPr/>
                </a:tc>
                <a:extLst>
                  <a:ext uri="{0D108BD9-81ED-4DB2-BD59-A6C34878D82A}">
                    <a16:rowId xmlns:a16="http://schemas.microsoft.com/office/drawing/2014/main" val="1699259244"/>
                  </a:ext>
                </a:extLst>
              </a:tr>
              <a:tr h="354421">
                <a:tc>
                  <a:txBody>
                    <a:bodyPr/>
                    <a:lstStyle/>
                    <a:p>
                      <a:r>
                        <a:rPr lang="de-AT" b="1" i="1" dirty="0"/>
                        <a:t>Celebrations</a:t>
                      </a:r>
                      <a:endParaRPr lang="en-US" b="1" i="1" dirty="0"/>
                    </a:p>
                  </a:txBody>
                  <a:tcPr/>
                </a:tc>
                <a:tc>
                  <a:txBody>
                    <a:bodyPr/>
                    <a:lstStyle/>
                    <a:p>
                      <a:r>
                        <a:rPr lang="de-AT" b="1" i="1" dirty="0"/>
                        <a:t>Celebrations</a:t>
                      </a:r>
                      <a:endParaRPr lang="en-US" b="1" i="1" dirty="0"/>
                    </a:p>
                  </a:txBody>
                  <a:tcPr/>
                </a:tc>
                <a:tc>
                  <a:txBody>
                    <a:bodyPr/>
                    <a:lstStyle/>
                    <a:p>
                      <a:r>
                        <a:rPr lang="de-AT" b="1" i="1" dirty="0"/>
                        <a:t>Celebrations</a:t>
                      </a:r>
                      <a:endParaRPr lang="en-US" b="1" i="1" dirty="0"/>
                    </a:p>
                  </a:txBody>
                  <a:tcPr/>
                </a:tc>
                <a:extLst>
                  <a:ext uri="{0D108BD9-81ED-4DB2-BD59-A6C34878D82A}">
                    <a16:rowId xmlns:a16="http://schemas.microsoft.com/office/drawing/2014/main" val="3394590970"/>
                  </a:ext>
                </a:extLst>
              </a:tr>
              <a:tr h="390799">
                <a:tc>
                  <a:txBody>
                    <a:bodyPr/>
                    <a:lstStyle/>
                    <a:p>
                      <a:r>
                        <a:rPr lang="de-AT" dirty="0"/>
                        <a:t>Christchild (rather than Santa), Bleigießen</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15716635"/>
                  </a:ext>
                </a:extLst>
              </a:tr>
            </a:tbl>
          </a:graphicData>
        </a:graphic>
      </p:graphicFrame>
      <p:sp>
        <p:nvSpPr>
          <p:cNvPr id="5" name="Thought Bubble: Cloud 4">
            <a:extLst>
              <a:ext uri="{FF2B5EF4-FFF2-40B4-BE49-F238E27FC236}">
                <a16:creationId xmlns:a16="http://schemas.microsoft.com/office/drawing/2014/main" id="{DF2C7B52-FC2F-40BF-BA86-D7C1806A9E12}"/>
              </a:ext>
            </a:extLst>
          </p:cNvPr>
          <p:cNvSpPr/>
          <p:nvPr/>
        </p:nvSpPr>
        <p:spPr>
          <a:xfrm>
            <a:off x="2353962" y="1513703"/>
            <a:ext cx="7587049" cy="3391929"/>
          </a:xfrm>
          <a:prstGeom prst="cloudCallout">
            <a:avLst>
              <a:gd name="adj1" fmla="val -40697"/>
              <a:gd name="adj2" fmla="val 7461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AT" sz="6000" dirty="0">
                <a:ln w="0"/>
                <a:solidFill>
                  <a:schemeClr val="tx1"/>
                </a:solidFill>
                <a:effectLst>
                  <a:outerShdw blurRad="38100" dist="19050" dir="2700000" algn="tl" rotWithShape="0">
                    <a:schemeClr val="dk1">
                      <a:alpha val="40000"/>
                    </a:schemeClr>
                  </a:outerShdw>
                </a:effectLst>
              </a:rPr>
              <a:t>Surface Culture</a:t>
            </a:r>
            <a:endParaRPr lang="en-US" sz="60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288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FAB580C-ACC2-48C4-9947-9EA3AEA65735}"/>
              </a:ext>
            </a:extLst>
          </p:cNvPr>
          <p:cNvGraphicFramePr>
            <a:graphicFrameLocks noGrp="1"/>
          </p:cNvGraphicFramePr>
          <p:nvPr>
            <p:extLst>
              <p:ext uri="{D42A27DB-BD31-4B8C-83A1-F6EECF244321}">
                <p14:modId xmlns:p14="http://schemas.microsoft.com/office/powerpoint/2010/main" val="2835056850"/>
              </p:ext>
            </p:extLst>
          </p:nvPr>
        </p:nvGraphicFramePr>
        <p:xfrm>
          <a:off x="1013253" y="261714"/>
          <a:ext cx="10855411" cy="6400800"/>
        </p:xfrm>
        <a:graphic>
          <a:graphicData uri="http://schemas.openxmlformats.org/drawingml/2006/table">
            <a:tbl>
              <a:tblPr firstRow="1" bandRow="1">
                <a:tableStyleId>{00A15C55-8517-42AA-B614-E9B94910E393}</a:tableStyleId>
              </a:tblPr>
              <a:tblGrid>
                <a:gridCol w="2461467">
                  <a:extLst>
                    <a:ext uri="{9D8B030D-6E8A-4147-A177-3AD203B41FA5}">
                      <a16:colId xmlns:a16="http://schemas.microsoft.com/office/drawing/2014/main" val="557327950"/>
                    </a:ext>
                  </a:extLst>
                </a:gridCol>
                <a:gridCol w="8393944">
                  <a:extLst>
                    <a:ext uri="{9D8B030D-6E8A-4147-A177-3AD203B41FA5}">
                      <a16:colId xmlns:a16="http://schemas.microsoft.com/office/drawing/2014/main" val="2791516309"/>
                    </a:ext>
                  </a:extLst>
                </a:gridCol>
              </a:tblGrid>
              <a:tr h="370840">
                <a:tc gridSpan="2">
                  <a:txBody>
                    <a:bodyPr/>
                    <a:lstStyle/>
                    <a:p>
                      <a:r>
                        <a:rPr lang="de-AT" sz="2400" dirty="0"/>
                        <a:t>Icebergs AFTER the Trips</a:t>
                      </a:r>
                      <a:endParaRPr lang="en-US" sz="2400" dirty="0"/>
                    </a:p>
                  </a:txBody>
                  <a:tcPr/>
                </a:tc>
                <a:tc hMerge="1">
                  <a:txBody>
                    <a:bodyPr/>
                    <a:lstStyle/>
                    <a:p>
                      <a:endParaRPr lang="en-US" sz="2000" dirty="0"/>
                    </a:p>
                  </a:txBody>
                  <a:tcPr/>
                </a:tc>
                <a:extLst>
                  <a:ext uri="{0D108BD9-81ED-4DB2-BD59-A6C34878D82A}">
                    <a16:rowId xmlns:a16="http://schemas.microsoft.com/office/drawing/2014/main" val="4150981270"/>
                  </a:ext>
                </a:extLst>
              </a:tr>
              <a:tr h="370840">
                <a:tc>
                  <a:txBody>
                    <a:bodyPr/>
                    <a:lstStyle/>
                    <a:p>
                      <a:r>
                        <a:rPr lang="de-AT" sz="2400" dirty="0"/>
                        <a:t>Greetings</a:t>
                      </a:r>
                      <a:endParaRPr lang="en-US" sz="2400" dirty="0"/>
                    </a:p>
                  </a:txBody>
                  <a:tcPr/>
                </a:tc>
                <a:tc>
                  <a:txBody>
                    <a:bodyPr/>
                    <a:lstStyle/>
                    <a:p>
                      <a:r>
                        <a:rPr lang="de-AT" sz="2400" dirty="0"/>
                        <a:t>Kissing, number of expected hugs…</a:t>
                      </a:r>
                      <a:endParaRPr lang="en-US" sz="2400" dirty="0"/>
                    </a:p>
                  </a:txBody>
                  <a:tcPr/>
                </a:tc>
                <a:extLst>
                  <a:ext uri="{0D108BD9-81ED-4DB2-BD59-A6C34878D82A}">
                    <a16:rowId xmlns:a16="http://schemas.microsoft.com/office/drawing/2014/main" val="1288440460"/>
                  </a:ext>
                </a:extLst>
              </a:tr>
              <a:tr h="370840">
                <a:tc>
                  <a:txBody>
                    <a:bodyPr/>
                    <a:lstStyle/>
                    <a:p>
                      <a:r>
                        <a:rPr lang="de-AT" sz="2400" dirty="0"/>
                        <a:t>At home</a:t>
                      </a:r>
                      <a:endParaRPr lang="en-US" sz="2400" dirty="0"/>
                    </a:p>
                  </a:txBody>
                  <a:tcPr/>
                </a:tc>
                <a:tc>
                  <a:txBody>
                    <a:bodyPr/>
                    <a:lstStyle/>
                    <a:p>
                      <a:r>
                        <a:rPr lang="de-AT" sz="2400" dirty="0"/>
                        <a:t>Taking off shoes, drinking tap water, </a:t>
                      </a:r>
                      <a:endParaRPr lang="en-US" sz="2400" dirty="0"/>
                    </a:p>
                  </a:txBody>
                  <a:tcPr/>
                </a:tc>
                <a:extLst>
                  <a:ext uri="{0D108BD9-81ED-4DB2-BD59-A6C34878D82A}">
                    <a16:rowId xmlns:a16="http://schemas.microsoft.com/office/drawing/2014/main" val="596863451"/>
                  </a:ext>
                </a:extLst>
              </a:tr>
              <a:tr h="370840">
                <a:tc>
                  <a:txBody>
                    <a:bodyPr/>
                    <a:lstStyle/>
                    <a:p>
                      <a:r>
                        <a:rPr lang="de-AT" sz="2400" dirty="0"/>
                        <a:t>Food</a:t>
                      </a:r>
                      <a:endParaRPr lang="en-US" sz="2400" dirty="0"/>
                    </a:p>
                  </a:txBody>
                  <a:tcPr/>
                </a:tc>
                <a:tc>
                  <a:txBody>
                    <a:bodyPr/>
                    <a:lstStyle/>
                    <a:p>
                      <a:r>
                        <a:rPr lang="de-AT" sz="2400" dirty="0"/>
                        <a:t>No dark bread</a:t>
                      </a:r>
                      <a:endParaRPr lang="en-US" sz="2400" dirty="0"/>
                    </a:p>
                  </a:txBody>
                  <a:tcPr/>
                </a:tc>
                <a:extLst>
                  <a:ext uri="{0D108BD9-81ED-4DB2-BD59-A6C34878D82A}">
                    <a16:rowId xmlns:a16="http://schemas.microsoft.com/office/drawing/2014/main" val="2640038669"/>
                  </a:ext>
                </a:extLst>
              </a:tr>
              <a:tr h="370840">
                <a:tc>
                  <a:txBody>
                    <a:bodyPr/>
                    <a:lstStyle/>
                    <a:p>
                      <a:r>
                        <a:rPr lang="de-AT" sz="2400" dirty="0"/>
                        <a:t>Table manners</a:t>
                      </a:r>
                      <a:endParaRPr lang="en-US" sz="2400" dirty="0"/>
                    </a:p>
                  </a:txBody>
                  <a:tcPr/>
                </a:tc>
                <a:tc>
                  <a:txBody>
                    <a:bodyPr/>
                    <a:lstStyle/>
                    <a:p>
                      <a:r>
                        <a:rPr lang="de-AT" sz="2400" dirty="0"/>
                        <a:t>How to use knife and fork in different cultures</a:t>
                      </a:r>
                    </a:p>
                    <a:p>
                      <a:r>
                        <a:rPr lang="de-AT" sz="2400" dirty="0"/>
                        <a:t>Bowls for tea, no plates for breakfast,</a:t>
                      </a:r>
                      <a:endParaRPr lang="en-US" sz="2400" dirty="0"/>
                    </a:p>
                  </a:txBody>
                  <a:tcPr/>
                </a:tc>
                <a:extLst>
                  <a:ext uri="{0D108BD9-81ED-4DB2-BD59-A6C34878D82A}">
                    <a16:rowId xmlns:a16="http://schemas.microsoft.com/office/drawing/2014/main" val="2751809594"/>
                  </a:ext>
                </a:extLst>
              </a:tr>
              <a:tr h="370840">
                <a:tc>
                  <a:txBody>
                    <a:bodyPr/>
                    <a:lstStyle/>
                    <a:p>
                      <a:r>
                        <a:rPr lang="de-AT" sz="2400" dirty="0"/>
                        <a:t>Time</a:t>
                      </a:r>
                      <a:endParaRPr lang="en-US" sz="2400" dirty="0"/>
                    </a:p>
                  </a:txBody>
                  <a:tcPr/>
                </a:tc>
                <a:tc>
                  <a:txBody>
                    <a:bodyPr/>
                    <a:lstStyle/>
                    <a:p>
                      <a:r>
                        <a:rPr lang="de-AT" sz="2400" dirty="0"/>
                        <a:t>Concept of time, being on time, being late, dinner times</a:t>
                      </a:r>
                      <a:endParaRPr lang="en-US" sz="2400" dirty="0"/>
                    </a:p>
                  </a:txBody>
                  <a:tcPr/>
                </a:tc>
                <a:extLst>
                  <a:ext uri="{0D108BD9-81ED-4DB2-BD59-A6C34878D82A}">
                    <a16:rowId xmlns:a16="http://schemas.microsoft.com/office/drawing/2014/main" val="1180938482"/>
                  </a:ext>
                </a:extLst>
              </a:tr>
              <a:tr h="370840">
                <a:tc>
                  <a:txBody>
                    <a:bodyPr/>
                    <a:lstStyle/>
                    <a:p>
                      <a:r>
                        <a:rPr lang="de-AT" sz="2400" dirty="0"/>
                        <a:t>Politeness</a:t>
                      </a:r>
                      <a:endParaRPr lang="en-US" sz="2400" dirty="0"/>
                    </a:p>
                  </a:txBody>
                  <a:tcPr/>
                </a:tc>
                <a:tc>
                  <a:txBody>
                    <a:bodyPr/>
                    <a:lstStyle/>
                    <a:p>
                      <a:r>
                        <a:rPr lang="de-AT" sz="2400" dirty="0"/>
                        <a:t>Respect towards teachers, use of firstnames, saying thank you not expected, </a:t>
                      </a:r>
                      <a:endParaRPr lang="en-US" sz="2400" dirty="0"/>
                    </a:p>
                  </a:txBody>
                  <a:tcPr/>
                </a:tc>
                <a:extLst>
                  <a:ext uri="{0D108BD9-81ED-4DB2-BD59-A6C34878D82A}">
                    <a16:rowId xmlns:a16="http://schemas.microsoft.com/office/drawing/2014/main" val="1956737396"/>
                  </a:ext>
                </a:extLst>
              </a:tr>
              <a:tr h="370840">
                <a:tc>
                  <a:txBody>
                    <a:bodyPr/>
                    <a:lstStyle/>
                    <a:p>
                      <a:r>
                        <a:rPr lang="de-AT" sz="2400" dirty="0"/>
                        <a:t>Showing emotions</a:t>
                      </a:r>
                      <a:endParaRPr lang="en-US" sz="2400" dirty="0"/>
                    </a:p>
                  </a:txBody>
                  <a:tcPr/>
                </a:tc>
                <a:tc>
                  <a:txBody>
                    <a:bodyPr/>
                    <a:lstStyle/>
                    <a:p>
                      <a:r>
                        <a:rPr lang="de-AT" sz="2400" dirty="0"/>
                        <a:t>Spanish people seemed to show their emotions (+/-) more openly</a:t>
                      </a:r>
                      <a:endParaRPr lang="en-US" sz="2400" dirty="0"/>
                    </a:p>
                  </a:txBody>
                  <a:tcPr/>
                </a:tc>
                <a:extLst>
                  <a:ext uri="{0D108BD9-81ED-4DB2-BD59-A6C34878D82A}">
                    <a16:rowId xmlns:a16="http://schemas.microsoft.com/office/drawing/2014/main" val="3744761061"/>
                  </a:ext>
                </a:extLst>
              </a:tr>
              <a:tr h="370840">
                <a:tc>
                  <a:txBody>
                    <a:bodyPr/>
                    <a:lstStyle/>
                    <a:p>
                      <a:r>
                        <a:rPr lang="de-AT" sz="2400" dirty="0"/>
                        <a:t>Volume, Speed and Tone of Voice</a:t>
                      </a:r>
                      <a:endParaRPr lang="en-US" sz="2400" dirty="0"/>
                    </a:p>
                  </a:txBody>
                  <a:tcPr/>
                </a:tc>
                <a:tc>
                  <a:txBody>
                    <a:bodyPr/>
                    <a:lstStyle/>
                    <a:p>
                      <a:r>
                        <a:rPr lang="de-AT" sz="2400" dirty="0"/>
                        <a:t>Higher volume and speed as well as more emotional modulation amng Spanish peers</a:t>
                      </a:r>
                      <a:endParaRPr lang="en-US" sz="2400" dirty="0"/>
                    </a:p>
                  </a:txBody>
                  <a:tcPr/>
                </a:tc>
                <a:extLst>
                  <a:ext uri="{0D108BD9-81ED-4DB2-BD59-A6C34878D82A}">
                    <a16:rowId xmlns:a16="http://schemas.microsoft.com/office/drawing/2014/main" val="2096464633"/>
                  </a:ext>
                </a:extLst>
              </a:tr>
              <a:tr h="370840">
                <a:tc>
                  <a:txBody>
                    <a:bodyPr/>
                    <a:lstStyle/>
                    <a:p>
                      <a:r>
                        <a:rPr lang="de-AT" sz="2400" dirty="0"/>
                        <a:t>Religion</a:t>
                      </a:r>
                      <a:endParaRPr lang="en-US" sz="2400" dirty="0"/>
                    </a:p>
                  </a:txBody>
                  <a:tcPr/>
                </a:tc>
                <a:tc>
                  <a:txBody>
                    <a:bodyPr/>
                    <a:lstStyle/>
                    <a:p>
                      <a:r>
                        <a:rPr lang="de-AT" sz="2400" dirty="0"/>
                        <a:t>Not visible in France, crosses forbidden in school.</a:t>
                      </a:r>
                    </a:p>
                    <a:p>
                      <a:r>
                        <a:rPr lang="de-AT" sz="2400" dirty="0"/>
                        <a:t>Spanish students wearing crosses and practicing their Catholic religion very visibly.</a:t>
                      </a:r>
                      <a:endParaRPr lang="en-US" sz="2400" dirty="0"/>
                    </a:p>
                  </a:txBody>
                  <a:tcPr/>
                </a:tc>
                <a:extLst>
                  <a:ext uri="{0D108BD9-81ED-4DB2-BD59-A6C34878D82A}">
                    <a16:rowId xmlns:a16="http://schemas.microsoft.com/office/drawing/2014/main" val="1809038469"/>
                  </a:ext>
                </a:extLst>
              </a:tr>
            </a:tbl>
          </a:graphicData>
        </a:graphic>
      </p:graphicFrame>
      <p:pic>
        <p:nvPicPr>
          <p:cNvPr id="3" name="Picture 2">
            <a:extLst>
              <a:ext uri="{FF2B5EF4-FFF2-40B4-BE49-F238E27FC236}">
                <a16:creationId xmlns:a16="http://schemas.microsoft.com/office/drawing/2014/main" id="{AEB81260-05E6-4595-8ACB-A9E48CBE7DCB}"/>
              </a:ext>
            </a:extLst>
          </p:cNvPr>
          <p:cNvPicPr>
            <a:picLocks noChangeAspect="1"/>
          </p:cNvPicPr>
          <p:nvPr/>
        </p:nvPicPr>
        <p:blipFill>
          <a:blip r:embed="rId2"/>
          <a:stretch>
            <a:fillRect/>
          </a:stretch>
        </p:blipFill>
        <p:spPr>
          <a:xfrm>
            <a:off x="9851667" y="413509"/>
            <a:ext cx="1881934" cy="2330014"/>
          </a:xfrm>
          <a:prstGeom prst="rect">
            <a:avLst/>
          </a:prstGeom>
        </p:spPr>
      </p:pic>
    </p:spTree>
    <p:extLst>
      <p:ext uri="{BB962C8B-B14F-4D97-AF65-F5344CB8AC3E}">
        <p14:creationId xmlns:p14="http://schemas.microsoft.com/office/powerpoint/2010/main" val="3250995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1939A0-74A3-45BE-9973-87728CB04982}"/>
              </a:ext>
            </a:extLst>
          </p:cNvPr>
          <p:cNvSpPr>
            <a:spLocks noGrp="1"/>
          </p:cNvSpPr>
          <p:nvPr>
            <p:ph idx="1"/>
          </p:nvPr>
        </p:nvSpPr>
        <p:spPr>
          <a:xfrm>
            <a:off x="740337" y="457199"/>
            <a:ext cx="6158418" cy="4985124"/>
          </a:xfrm>
        </p:spPr>
        <p:txBody>
          <a:bodyPr/>
          <a:lstStyle/>
          <a:p>
            <a:pPr marL="0" indent="0">
              <a:buNone/>
            </a:pPr>
            <a:endParaRPr lang="en-US" dirty="0"/>
          </a:p>
        </p:txBody>
      </p:sp>
      <p:sp>
        <p:nvSpPr>
          <p:cNvPr id="4" name="Text Placeholder 3">
            <a:extLst>
              <a:ext uri="{FF2B5EF4-FFF2-40B4-BE49-F238E27FC236}">
                <a16:creationId xmlns:a16="http://schemas.microsoft.com/office/drawing/2014/main" id="{8D4A8CEF-7914-4AFD-B4F7-268B50CB6F6E}"/>
              </a:ext>
            </a:extLst>
          </p:cNvPr>
          <p:cNvSpPr>
            <a:spLocks noGrp="1"/>
          </p:cNvSpPr>
          <p:nvPr>
            <p:ph type="body" sz="half" idx="2"/>
          </p:nvPr>
        </p:nvSpPr>
        <p:spPr>
          <a:xfrm>
            <a:off x="8337885" y="381000"/>
            <a:ext cx="3092115" cy="5524500"/>
          </a:xfrm>
        </p:spPr>
        <p:txBody>
          <a:bodyPr>
            <a:normAutofit/>
          </a:bodyPr>
          <a:lstStyle/>
          <a:p>
            <a:r>
              <a:rPr lang="de-AT" sz="2400" b="1" dirty="0">
                <a:solidFill>
                  <a:schemeClr val="tx2">
                    <a:lumMod val="50000"/>
                    <a:lumOff val="50000"/>
                  </a:schemeClr>
                </a:solidFill>
              </a:rPr>
              <a:t>The host family explains Eric‘s strange behavior by saying: </a:t>
            </a:r>
            <a:endParaRPr lang="en-US" sz="2400" b="1" dirty="0">
              <a:solidFill>
                <a:schemeClr val="tx2">
                  <a:lumMod val="50000"/>
                  <a:lumOff val="50000"/>
                </a:schemeClr>
              </a:solidFill>
            </a:endParaRPr>
          </a:p>
        </p:txBody>
      </p:sp>
      <p:sp>
        <p:nvSpPr>
          <p:cNvPr id="6" name="Speech Bubble: Oval 5">
            <a:extLst>
              <a:ext uri="{FF2B5EF4-FFF2-40B4-BE49-F238E27FC236}">
                <a16:creationId xmlns:a16="http://schemas.microsoft.com/office/drawing/2014/main" id="{F938E8D1-F9B4-4364-A935-91D5AF848336}"/>
              </a:ext>
            </a:extLst>
          </p:cNvPr>
          <p:cNvSpPr/>
          <p:nvPr/>
        </p:nvSpPr>
        <p:spPr>
          <a:xfrm>
            <a:off x="8651355" y="2438971"/>
            <a:ext cx="3447535" cy="1686697"/>
          </a:xfrm>
          <a:prstGeom prst="wedgeEllipseCallout">
            <a:avLst>
              <a:gd name="adj1" fmla="val -25892"/>
              <a:gd name="adj2" fmla="val -876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dirty="0">
                <a:ln w="0"/>
                <a:solidFill>
                  <a:schemeClr val="tx1"/>
                </a:solidFill>
                <a:effectLst>
                  <a:outerShdw blurRad="38100" dist="19050" dir="2700000" algn="tl" rotWithShape="0">
                    <a:schemeClr val="dk1">
                      <a:alpha val="40000"/>
                    </a:schemeClr>
                  </a:outerShdw>
                </a:effectLst>
              </a:rPr>
              <a:t>„It must be a cultural thing.“</a:t>
            </a:r>
            <a:endParaRPr lang="en-US" sz="2800" dirty="0">
              <a:ln w="0"/>
              <a:solidFill>
                <a:schemeClr val="tx1"/>
              </a:solidFill>
              <a:effectLst>
                <a:outerShdw blurRad="38100" dist="19050" dir="2700000" algn="tl" rotWithShape="0">
                  <a:schemeClr val="dk1">
                    <a:alpha val="40000"/>
                  </a:schemeClr>
                </a:outerShdw>
              </a:effectLst>
            </a:endParaRPr>
          </a:p>
        </p:txBody>
      </p:sp>
      <p:graphicFrame>
        <p:nvGraphicFramePr>
          <p:cNvPr id="7" name="Diagram 6">
            <a:extLst>
              <a:ext uri="{FF2B5EF4-FFF2-40B4-BE49-F238E27FC236}">
                <a16:creationId xmlns:a16="http://schemas.microsoft.com/office/drawing/2014/main" id="{71D11FE5-F010-4A90-813A-F36215BD9F93}"/>
              </a:ext>
            </a:extLst>
          </p:cNvPr>
          <p:cNvGraphicFramePr/>
          <p:nvPr>
            <p:extLst>
              <p:ext uri="{D42A27DB-BD31-4B8C-83A1-F6EECF244321}">
                <p14:modId xmlns:p14="http://schemas.microsoft.com/office/powerpoint/2010/main" val="2112588417"/>
              </p:ext>
            </p:extLst>
          </p:nvPr>
        </p:nvGraphicFramePr>
        <p:xfrm>
          <a:off x="534548" y="1583767"/>
          <a:ext cx="6755714" cy="4303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peech Bubble: Oval 7">
            <a:extLst>
              <a:ext uri="{FF2B5EF4-FFF2-40B4-BE49-F238E27FC236}">
                <a16:creationId xmlns:a16="http://schemas.microsoft.com/office/drawing/2014/main" id="{F04D8E39-7281-4F06-9062-295CC0D12E37}"/>
              </a:ext>
            </a:extLst>
          </p:cNvPr>
          <p:cNvSpPr/>
          <p:nvPr/>
        </p:nvSpPr>
        <p:spPr>
          <a:xfrm>
            <a:off x="8093677" y="4601597"/>
            <a:ext cx="3856933" cy="1982045"/>
          </a:xfrm>
          <a:prstGeom prst="wedgeEllipseCallout">
            <a:avLst>
              <a:gd name="adj1" fmla="val -46579"/>
              <a:gd name="adj2" fmla="val -99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b="1" dirty="0">
                <a:solidFill>
                  <a:schemeClr val="tx1"/>
                </a:solidFill>
              </a:rPr>
              <a:t>Look at the pictures in </a:t>
            </a:r>
            <a:r>
              <a:rPr lang="de-AT" sz="2000" b="1" i="1" dirty="0">
                <a:solidFill>
                  <a:schemeClr val="tx1"/>
                </a:solidFill>
              </a:rPr>
              <a:t>Eric</a:t>
            </a:r>
            <a:r>
              <a:rPr lang="de-AT" sz="2000" b="1" dirty="0">
                <a:solidFill>
                  <a:schemeClr val="tx1"/>
                </a:solidFill>
              </a:rPr>
              <a:t> and consider his behavoir. Do you think everything he does is cultural?</a:t>
            </a:r>
            <a:endParaRPr lang="en-US" sz="2000" b="1" dirty="0">
              <a:solidFill>
                <a:schemeClr val="tx1"/>
              </a:solidFill>
            </a:endParaRPr>
          </a:p>
        </p:txBody>
      </p:sp>
      <p:sp>
        <p:nvSpPr>
          <p:cNvPr id="10" name="Speech Bubble: Oval 9">
            <a:extLst>
              <a:ext uri="{FF2B5EF4-FFF2-40B4-BE49-F238E27FC236}">
                <a16:creationId xmlns:a16="http://schemas.microsoft.com/office/drawing/2014/main" id="{837A086E-BA91-4EB0-9C81-690C35D5CF8D}"/>
              </a:ext>
            </a:extLst>
          </p:cNvPr>
          <p:cNvSpPr/>
          <p:nvPr/>
        </p:nvSpPr>
        <p:spPr>
          <a:xfrm>
            <a:off x="8138550" y="4726459"/>
            <a:ext cx="3812060" cy="1773195"/>
          </a:xfrm>
          <a:prstGeom prst="wedgeEllipseCallout">
            <a:avLst>
              <a:gd name="adj1" fmla="val -41417"/>
              <a:gd name="adj2" fmla="val -10031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AT" sz="2000" b="1" dirty="0"/>
              <a:t>Now do the same for your host families and friends abroad.</a:t>
            </a:r>
            <a:endParaRPr lang="en-US" sz="2000" b="1" dirty="0"/>
          </a:p>
        </p:txBody>
      </p:sp>
      <p:sp>
        <p:nvSpPr>
          <p:cNvPr id="11" name="Speech Bubble: Oval 10">
            <a:extLst>
              <a:ext uri="{FF2B5EF4-FFF2-40B4-BE49-F238E27FC236}">
                <a16:creationId xmlns:a16="http://schemas.microsoft.com/office/drawing/2014/main" id="{E36B479E-4E3D-4DDD-B471-F615DCA2D247}"/>
              </a:ext>
            </a:extLst>
          </p:cNvPr>
          <p:cNvSpPr/>
          <p:nvPr/>
        </p:nvSpPr>
        <p:spPr>
          <a:xfrm>
            <a:off x="4719722" y="624016"/>
            <a:ext cx="3107725" cy="1946191"/>
          </a:xfrm>
          <a:prstGeom prst="wedgeEllipseCallout">
            <a:avLst>
              <a:gd name="adj1" fmla="val -44249"/>
              <a:gd name="adj2" fmla="val 683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Not all French people wear designer clothes, they actually go to school in jogging pants.</a:t>
            </a:r>
            <a:endParaRPr lang="en-US" b="1" dirty="0">
              <a:solidFill>
                <a:schemeClr val="tx1"/>
              </a:solidFill>
            </a:endParaRPr>
          </a:p>
        </p:txBody>
      </p:sp>
      <p:sp>
        <p:nvSpPr>
          <p:cNvPr id="12" name="Speech Bubble: Oval 11">
            <a:extLst>
              <a:ext uri="{FF2B5EF4-FFF2-40B4-BE49-F238E27FC236}">
                <a16:creationId xmlns:a16="http://schemas.microsoft.com/office/drawing/2014/main" id="{2BF0AE77-C943-479C-93E9-C7AD90BF1EDD}"/>
              </a:ext>
            </a:extLst>
          </p:cNvPr>
          <p:cNvSpPr/>
          <p:nvPr/>
        </p:nvSpPr>
        <p:spPr>
          <a:xfrm>
            <a:off x="219727" y="348049"/>
            <a:ext cx="2718830" cy="1951337"/>
          </a:xfrm>
          <a:prstGeom prst="wedgeEllipseCallout">
            <a:avLst>
              <a:gd name="adj1" fmla="val 56018"/>
              <a:gd name="adj2" fmla="val 656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Not all Spanish children eat junk-food and drink juice-boxes on a daily basis.</a:t>
            </a:r>
            <a:endParaRPr lang="en-US" b="1" dirty="0">
              <a:solidFill>
                <a:schemeClr val="tx1"/>
              </a:solidFill>
            </a:endParaRPr>
          </a:p>
        </p:txBody>
      </p:sp>
      <p:sp>
        <p:nvSpPr>
          <p:cNvPr id="13" name="Speech Bubble: Oval 12">
            <a:extLst>
              <a:ext uri="{FF2B5EF4-FFF2-40B4-BE49-F238E27FC236}">
                <a16:creationId xmlns:a16="http://schemas.microsoft.com/office/drawing/2014/main" id="{2C458AD1-36D5-47E0-A4D7-8333EAE1E463}"/>
              </a:ext>
            </a:extLst>
          </p:cNvPr>
          <p:cNvSpPr/>
          <p:nvPr/>
        </p:nvSpPr>
        <p:spPr>
          <a:xfrm>
            <a:off x="271849" y="381000"/>
            <a:ext cx="2723717" cy="1918386"/>
          </a:xfrm>
          <a:prstGeom prst="wedgeEllipseCallout">
            <a:avLst>
              <a:gd name="adj1" fmla="val 51965"/>
              <a:gd name="adj2" fmla="val 5973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AT" b="1" dirty="0" err="1"/>
              <a:t>Awareness</a:t>
            </a:r>
            <a:r>
              <a:rPr lang="de-AT" b="1" dirty="0"/>
              <a:t> of </a:t>
            </a:r>
            <a:r>
              <a:rPr lang="de-AT" b="1" dirty="0" err="1"/>
              <a:t>health</a:t>
            </a:r>
            <a:r>
              <a:rPr lang="de-AT" b="1" dirty="0"/>
              <a:t> </a:t>
            </a:r>
            <a:r>
              <a:rPr lang="de-AT" b="1" dirty="0" err="1"/>
              <a:t>issues</a:t>
            </a:r>
            <a:r>
              <a:rPr lang="de-AT" b="1" dirty="0"/>
              <a:t> and </a:t>
            </a:r>
            <a:r>
              <a:rPr lang="de-AT" b="1" dirty="0" err="1"/>
              <a:t>socio-economic</a:t>
            </a:r>
            <a:r>
              <a:rPr lang="de-AT" b="1" dirty="0"/>
              <a:t> </a:t>
            </a:r>
            <a:r>
              <a:rPr lang="de-AT" b="1" dirty="0" err="1"/>
              <a:t>status</a:t>
            </a:r>
            <a:endParaRPr lang="en-US" b="1" dirty="0"/>
          </a:p>
        </p:txBody>
      </p:sp>
      <p:sp>
        <p:nvSpPr>
          <p:cNvPr id="2" name="TextBox 1">
            <a:extLst>
              <a:ext uri="{FF2B5EF4-FFF2-40B4-BE49-F238E27FC236}">
                <a16:creationId xmlns:a16="http://schemas.microsoft.com/office/drawing/2014/main" id="{3D36E452-3EC4-43D1-9C87-BDABBF1C0C22}"/>
              </a:ext>
            </a:extLst>
          </p:cNvPr>
          <p:cNvSpPr txBox="1"/>
          <p:nvPr/>
        </p:nvSpPr>
        <p:spPr>
          <a:xfrm>
            <a:off x="812457" y="5887122"/>
            <a:ext cx="2126100" cy="369332"/>
          </a:xfrm>
          <a:prstGeom prst="rect">
            <a:avLst/>
          </a:prstGeom>
          <a:noFill/>
        </p:spPr>
        <p:txBody>
          <a:bodyPr wrap="square" rtlCol="0">
            <a:spAutoFit/>
          </a:bodyPr>
          <a:lstStyle/>
          <a:p>
            <a:r>
              <a:rPr lang="de-AT" dirty="0"/>
              <a:t>(Hofstede,1997)</a:t>
            </a:r>
            <a:endParaRPr lang="en-US" dirty="0"/>
          </a:p>
        </p:txBody>
      </p:sp>
    </p:spTree>
    <p:extLst>
      <p:ext uri="{BB962C8B-B14F-4D97-AF65-F5344CB8AC3E}">
        <p14:creationId xmlns:p14="http://schemas.microsoft.com/office/powerpoint/2010/main" val="296325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26E425-8B6C-44CD-8006-F378930A805B}"/>
              </a:ext>
            </a:extLst>
          </p:cNvPr>
          <p:cNvPicPr>
            <a:picLocks noChangeAspect="1"/>
          </p:cNvPicPr>
          <p:nvPr/>
        </p:nvPicPr>
        <p:blipFill rotWithShape="1">
          <a:blip r:embed="rId2"/>
          <a:srcRect t="9028" b="299"/>
          <a:stretch/>
        </p:blipFill>
        <p:spPr>
          <a:xfrm>
            <a:off x="972442" y="173567"/>
            <a:ext cx="10851258" cy="6536265"/>
          </a:xfrm>
          <a:prstGeom prst="rect">
            <a:avLst/>
          </a:prstGeom>
        </p:spPr>
      </p:pic>
      <p:sp>
        <p:nvSpPr>
          <p:cNvPr id="8" name="TextBox 7">
            <a:extLst>
              <a:ext uri="{FF2B5EF4-FFF2-40B4-BE49-F238E27FC236}">
                <a16:creationId xmlns:a16="http://schemas.microsoft.com/office/drawing/2014/main" id="{2DEC61BC-B64C-46F0-9DF9-918FF574B9D8}"/>
              </a:ext>
            </a:extLst>
          </p:cNvPr>
          <p:cNvSpPr txBox="1"/>
          <p:nvPr/>
        </p:nvSpPr>
        <p:spPr>
          <a:xfrm>
            <a:off x="1404810" y="3315712"/>
            <a:ext cx="9110790" cy="3046988"/>
          </a:xfrm>
          <a:prstGeom prst="rect">
            <a:avLst/>
          </a:prstGeom>
          <a:solidFill>
            <a:schemeClr val="accent1">
              <a:lumMod val="40000"/>
              <a:lumOff val="60000"/>
              <a:alpha val="60000"/>
            </a:schemeClr>
          </a:solidFill>
        </p:spPr>
        <p:txBody>
          <a:bodyPr wrap="square" rtlCol="0">
            <a:spAutoFit/>
          </a:bodyPr>
          <a:lstStyle/>
          <a:p>
            <a:r>
              <a:rPr lang="de-AT" sz="2400" b="1" dirty="0"/>
              <a:t>After Eric leaves, the family isn‘t really sure whether he enjoyed his stay or not. However, when they open the cupboard where he had slept and studied, they got their answer.</a:t>
            </a:r>
          </a:p>
          <a:p>
            <a:pPr marL="342900" indent="-342900">
              <a:buFont typeface="Arial" panose="020B0604020202020204" pitchFamily="34" charset="0"/>
              <a:buChar char="•"/>
            </a:pPr>
            <a:r>
              <a:rPr lang="de-AT" sz="2400" b="1" dirty="0"/>
              <a:t>How did Eric say  „thank you“ to his host family?</a:t>
            </a:r>
          </a:p>
          <a:p>
            <a:pPr marL="342900" indent="-342900">
              <a:buFont typeface="Arial" panose="020B0604020202020204" pitchFamily="34" charset="0"/>
              <a:buChar char="•"/>
            </a:pPr>
            <a:r>
              <a:rPr lang="de-AT" sz="2400" b="1" dirty="0"/>
              <a:t>Why do you think this page is in color?</a:t>
            </a:r>
          </a:p>
          <a:p>
            <a:pPr marL="342900" indent="-342900">
              <a:buFont typeface="Arial" panose="020B0604020202020204" pitchFamily="34" charset="0"/>
              <a:buChar char="•"/>
            </a:pPr>
            <a:r>
              <a:rPr lang="de-AT" sz="2400" b="1" dirty="0"/>
              <a:t>How do people show their gratitude in Austria/ your culture?</a:t>
            </a:r>
          </a:p>
          <a:p>
            <a:pPr marL="342900" indent="-342900">
              <a:buFont typeface="Arial" panose="020B0604020202020204" pitchFamily="34" charset="0"/>
              <a:buChar char="•"/>
            </a:pPr>
            <a:r>
              <a:rPr lang="de-AT" sz="2400" b="1" dirty="0"/>
              <a:t>How do people say „thank you“ in France/Spain?</a:t>
            </a:r>
            <a:endParaRPr lang="en-US" b="1" dirty="0">
              <a:solidFill>
                <a:schemeClr val="tx2">
                  <a:lumMod val="50000"/>
                  <a:lumOff val="50000"/>
                </a:schemeClr>
              </a:solidFill>
            </a:endParaRPr>
          </a:p>
        </p:txBody>
      </p:sp>
    </p:spTree>
    <p:extLst>
      <p:ext uri="{BB962C8B-B14F-4D97-AF65-F5344CB8AC3E}">
        <p14:creationId xmlns:p14="http://schemas.microsoft.com/office/powerpoint/2010/main" val="2416084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0ED9-2407-40C0-817E-D909BF429B40}"/>
              </a:ext>
            </a:extLst>
          </p:cNvPr>
          <p:cNvSpPr>
            <a:spLocks noGrp="1"/>
          </p:cNvSpPr>
          <p:nvPr>
            <p:ph type="title"/>
          </p:nvPr>
        </p:nvSpPr>
        <p:spPr/>
        <p:txBody>
          <a:bodyPr>
            <a:normAutofit/>
          </a:bodyPr>
          <a:lstStyle/>
          <a:p>
            <a:r>
              <a:rPr lang="de-AT" sz="4000" dirty="0"/>
              <a:t>Writing a Thank you card</a:t>
            </a:r>
            <a:endParaRPr lang="en-US" sz="4000" dirty="0"/>
          </a:p>
        </p:txBody>
      </p:sp>
      <p:pic>
        <p:nvPicPr>
          <p:cNvPr id="4" name="Content Placeholder 3">
            <a:extLst>
              <a:ext uri="{FF2B5EF4-FFF2-40B4-BE49-F238E27FC236}">
                <a16:creationId xmlns:a16="http://schemas.microsoft.com/office/drawing/2014/main" id="{9089E047-82CD-41EC-B30E-9028E5BCF66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557984" y="2447304"/>
            <a:ext cx="5714994" cy="3844258"/>
          </a:xfrm>
          <a:prstGeom prst="rect">
            <a:avLst/>
          </a:prstGeom>
        </p:spPr>
      </p:pic>
      <p:pic>
        <p:nvPicPr>
          <p:cNvPr id="5" name="Picture 4">
            <a:extLst>
              <a:ext uri="{FF2B5EF4-FFF2-40B4-BE49-F238E27FC236}">
                <a16:creationId xmlns:a16="http://schemas.microsoft.com/office/drawing/2014/main" id="{B09774F7-073C-4A0D-BC28-D57FFFCFE0A7}"/>
              </a:ext>
            </a:extLst>
          </p:cNvPr>
          <p:cNvPicPr>
            <a:picLocks noChangeAspect="1"/>
          </p:cNvPicPr>
          <p:nvPr/>
        </p:nvPicPr>
        <p:blipFill>
          <a:blip r:embed="rId4"/>
          <a:stretch>
            <a:fillRect/>
          </a:stretch>
        </p:blipFill>
        <p:spPr>
          <a:xfrm>
            <a:off x="8723434" y="354980"/>
            <a:ext cx="1996052" cy="2000052"/>
          </a:xfrm>
          <a:prstGeom prst="rect">
            <a:avLst/>
          </a:prstGeom>
        </p:spPr>
      </p:pic>
      <p:sp>
        <p:nvSpPr>
          <p:cNvPr id="6" name="Rectangle 5">
            <a:extLst>
              <a:ext uri="{FF2B5EF4-FFF2-40B4-BE49-F238E27FC236}">
                <a16:creationId xmlns:a16="http://schemas.microsoft.com/office/drawing/2014/main" id="{961C97C0-0B68-4AE2-9D3A-E1155B2632B1}"/>
              </a:ext>
            </a:extLst>
          </p:cNvPr>
          <p:cNvSpPr/>
          <p:nvPr/>
        </p:nvSpPr>
        <p:spPr>
          <a:xfrm>
            <a:off x="1367481" y="1063979"/>
            <a:ext cx="6096000" cy="701731"/>
          </a:xfrm>
          <a:prstGeom prst="rect">
            <a:avLst/>
          </a:prstGeom>
        </p:spPr>
        <p:txBody>
          <a:bodyPr>
            <a:spAutoFit/>
          </a:bodyPr>
          <a:lstStyle/>
          <a:p>
            <a:pPr indent="-228600">
              <a:lnSpc>
                <a:spcPct val="110000"/>
              </a:lnSpc>
              <a:spcBef>
                <a:spcPts val="700"/>
              </a:spcBef>
            </a:pPr>
            <a:r>
              <a:rPr lang="de-AT" b="1" dirty="0"/>
              <a:t>Say THANKS for 2-3 specific things that your host family has done for you.</a:t>
            </a:r>
            <a:endParaRPr lang="en-US" b="1" dirty="0"/>
          </a:p>
        </p:txBody>
      </p:sp>
    </p:spTree>
    <p:extLst>
      <p:ext uri="{BB962C8B-B14F-4D97-AF65-F5344CB8AC3E}">
        <p14:creationId xmlns:p14="http://schemas.microsoft.com/office/powerpoint/2010/main" val="3862092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E2C868-C4C8-4F30-AE27-BA0AC07F289E}"/>
              </a:ext>
            </a:extLst>
          </p:cNvPr>
          <p:cNvSpPr>
            <a:spLocks noGrp="1"/>
          </p:cNvSpPr>
          <p:nvPr>
            <p:ph type="title"/>
          </p:nvPr>
        </p:nvSpPr>
        <p:spPr>
          <a:xfrm>
            <a:off x="1251678" y="382385"/>
            <a:ext cx="10178322" cy="637047"/>
          </a:xfrm>
        </p:spPr>
        <p:txBody>
          <a:bodyPr>
            <a:normAutofit fontScale="90000"/>
          </a:bodyPr>
          <a:lstStyle/>
          <a:p>
            <a:r>
              <a:rPr lang="de-AT" sz="4400" dirty="0"/>
              <a:t>Story writing </a:t>
            </a:r>
            <a:br>
              <a:rPr lang="de-AT" sz="4000" dirty="0"/>
            </a:br>
            <a:endParaRPr lang="en-US" sz="4000" dirty="0">
              <a:latin typeface="+mn-lt"/>
            </a:endParaRPr>
          </a:p>
        </p:txBody>
      </p:sp>
      <p:sp>
        <p:nvSpPr>
          <p:cNvPr id="6" name="TextBox 5">
            <a:extLst>
              <a:ext uri="{FF2B5EF4-FFF2-40B4-BE49-F238E27FC236}">
                <a16:creationId xmlns:a16="http://schemas.microsoft.com/office/drawing/2014/main" id="{60D204E9-088E-4D5A-A5F3-80453180A2C6}"/>
              </a:ext>
            </a:extLst>
          </p:cNvPr>
          <p:cNvSpPr txBox="1"/>
          <p:nvPr/>
        </p:nvSpPr>
        <p:spPr>
          <a:xfrm>
            <a:off x="1300549" y="1019432"/>
            <a:ext cx="10172700" cy="523220"/>
          </a:xfrm>
          <a:prstGeom prst="rect">
            <a:avLst/>
          </a:prstGeom>
          <a:noFill/>
        </p:spPr>
        <p:txBody>
          <a:bodyPr wrap="square" rtlCol="0">
            <a:spAutoFit/>
          </a:bodyPr>
          <a:lstStyle/>
          <a:p>
            <a:r>
              <a:rPr lang="de-AT" sz="2800" b="1" dirty="0"/>
              <a:t>Slipping into Eric‘s Mind and Walking in his Shoes</a:t>
            </a:r>
            <a:endParaRPr lang="en-US" sz="2800" b="1" dirty="0"/>
          </a:p>
        </p:txBody>
      </p:sp>
      <p:pic>
        <p:nvPicPr>
          <p:cNvPr id="8" name="Picture 7" descr="A close up of a sign&#10;&#10;Description generated with very high confidence">
            <a:extLst>
              <a:ext uri="{FF2B5EF4-FFF2-40B4-BE49-F238E27FC236}">
                <a16:creationId xmlns:a16="http://schemas.microsoft.com/office/drawing/2014/main" id="{1F9F070F-FC97-47D2-9A74-CBEECF1AB595}"/>
              </a:ext>
            </a:extLst>
          </p:cNvPr>
          <p:cNvPicPr>
            <a:picLocks noChangeAspect="1"/>
          </p:cNvPicPr>
          <p:nvPr/>
        </p:nvPicPr>
        <p:blipFill>
          <a:blip r:embed="rId2"/>
          <a:stretch>
            <a:fillRect/>
          </a:stretch>
        </p:blipFill>
        <p:spPr>
          <a:xfrm>
            <a:off x="1154348" y="4336194"/>
            <a:ext cx="2843822" cy="2043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close up of a bottle&#10;&#10;Description generated with very high confidence">
            <a:extLst>
              <a:ext uri="{FF2B5EF4-FFF2-40B4-BE49-F238E27FC236}">
                <a16:creationId xmlns:a16="http://schemas.microsoft.com/office/drawing/2014/main" id="{50B01AB4-BA80-4B5E-BB19-B3E4921AE6E5}"/>
              </a:ext>
            </a:extLst>
          </p:cNvPr>
          <p:cNvPicPr>
            <a:picLocks noChangeAspect="1"/>
          </p:cNvPicPr>
          <p:nvPr/>
        </p:nvPicPr>
        <p:blipFill>
          <a:blip r:embed="rId3"/>
          <a:stretch>
            <a:fillRect/>
          </a:stretch>
        </p:blipFill>
        <p:spPr>
          <a:xfrm>
            <a:off x="5291377" y="4277127"/>
            <a:ext cx="1699750" cy="2268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close up of a logo&#10;&#10;Description generated with high confidence">
            <a:extLst>
              <a:ext uri="{FF2B5EF4-FFF2-40B4-BE49-F238E27FC236}">
                <a16:creationId xmlns:a16="http://schemas.microsoft.com/office/drawing/2014/main" id="{C0ED2B34-CDDE-4422-B033-08D29870BA50}"/>
              </a:ext>
            </a:extLst>
          </p:cNvPr>
          <p:cNvPicPr>
            <a:picLocks noChangeAspect="1"/>
          </p:cNvPicPr>
          <p:nvPr/>
        </p:nvPicPr>
        <p:blipFill>
          <a:blip r:embed="rId4"/>
          <a:stretch>
            <a:fillRect/>
          </a:stretch>
        </p:blipFill>
        <p:spPr>
          <a:xfrm rot="5400000">
            <a:off x="9265542" y="4589507"/>
            <a:ext cx="2026506" cy="1519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AA747390-45B9-4F9A-8803-06D8894DB79A}"/>
              </a:ext>
            </a:extLst>
          </p:cNvPr>
          <p:cNvPicPr>
            <a:picLocks noChangeAspect="1"/>
          </p:cNvPicPr>
          <p:nvPr/>
        </p:nvPicPr>
        <p:blipFill rotWithShape="1">
          <a:blip r:embed="rId5"/>
          <a:srcRect l="14088" r="23226"/>
          <a:stretch/>
        </p:blipFill>
        <p:spPr>
          <a:xfrm>
            <a:off x="8273789" y="1551198"/>
            <a:ext cx="2764946" cy="2481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pair of shoes&#10;&#10;Description generated with very high confidence">
            <a:extLst>
              <a:ext uri="{FF2B5EF4-FFF2-40B4-BE49-F238E27FC236}">
                <a16:creationId xmlns:a16="http://schemas.microsoft.com/office/drawing/2014/main" id="{5F06AF3A-EF6D-4A2B-9540-CFC093131DBF}"/>
              </a:ext>
            </a:extLst>
          </p:cNvPr>
          <p:cNvPicPr>
            <a:picLocks noChangeAspect="1"/>
          </p:cNvPicPr>
          <p:nvPr/>
        </p:nvPicPr>
        <p:blipFill>
          <a:blip r:embed="rId6"/>
          <a:stretch>
            <a:fillRect/>
          </a:stretch>
        </p:blipFill>
        <p:spPr>
          <a:xfrm>
            <a:off x="5709538" y="2794612"/>
            <a:ext cx="1741606" cy="979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48B24AAD-A955-4FA2-BFEC-49D1BE4E86A5}"/>
              </a:ext>
            </a:extLst>
          </p:cNvPr>
          <p:cNvPicPr>
            <a:picLocks noChangeAspect="1"/>
          </p:cNvPicPr>
          <p:nvPr/>
        </p:nvPicPr>
        <p:blipFill>
          <a:blip r:embed="rId7"/>
          <a:stretch>
            <a:fillRect/>
          </a:stretch>
        </p:blipFill>
        <p:spPr>
          <a:xfrm>
            <a:off x="7634206" y="3774265"/>
            <a:ext cx="1520728" cy="2695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0F0F5511-8842-4149-B549-7F8A9B194006}"/>
              </a:ext>
            </a:extLst>
          </p:cNvPr>
          <p:cNvPicPr>
            <a:picLocks noChangeAspect="1"/>
          </p:cNvPicPr>
          <p:nvPr/>
        </p:nvPicPr>
        <p:blipFill>
          <a:blip r:embed="rId8"/>
          <a:stretch>
            <a:fillRect/>
          </a:stretch>
        </p:blipFill>
        <p:spPr>
          <a:xfrm>
            <a:off x="1567543" y="1712135"/>
            <a:ext cx="3644594" cy="2395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0417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41D9C6DA-4710-4258-ADA0-B0ED70C93D81}"/>
              </a:ext>
            </a:extLst>
          </p:cNvPr>
          <p:cNvPicPr>
            <a:picLocks noChangeAspect="1"/>
          </p:cNvPicPr>
          <p:nvPr/>
        </p:nvPicPr>
        <p:blipFill>
          <a:blip r:embed="rId3"/>
          <a:stretch>
            <a:fillRect/>
          </a:stretch>
        </p:blipFill>
        <p:spPr>
          <a:xfrm>
            <a:off x="1032078" y="2428462"/>
            <a:ext cx="5374899" cy="4206794"/>
          </a:xfrm>
          <a:prstGeom prst="rect">
            <a:avLst/>
          </a:prstGeom>
          <a:ln>
            <a:noFill/>
          </a:ln>
          <a:effectLst>
            <a:softEdge rad="112500"/>
          </a:effectLst>
        </p:spPr>
      </p:pic>
      <p:pic>
        <p:nvPicPr>
          <p:cNvPr id="3" name="Picture 2">
            <a:extLst>
              <a:ext uri="{FF2B5EF4-FFF2-40B4-BE49-F238E27FC236}">
                <a16:creationId xmlns:a16="http://schemas.microsoft.com/office/drawing/2014/main" id="{51C3CCA2-2A9B-4AC5-A42C-BA8987E151BC}"/>
              </a:ext>
            </a:extLst>
          </p:cNvPr>
          <p:cNvPicPr>
            <a:picLocks noChangeAspect="1"/>
          </p:cNvPicPr>
          <p:nvPr/>
        </p:nvPicPr>
        <p:blipFill>
          <a:blip r:embed="rId4"/>
          <a:stretch>
            <a:fillRect/>
          </a:stretch>
        </p:blipFill>
        <p:spPr>
          <a:xfrm>
            <a:off x="6966857" y="943209"/>
            <a:ext cx="4401960" cy="5655519"/>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57808606-38ED-46E1-B339-A67751F91363}"/>
              </a:ext>
            </a:extLst>
          </p:cNvPr>
          <p:cNvSpPr txBox="1"/>
          <p:nvPr/>
        </p:nvSpPr>
        <p:spPr>
          <a:xfrm>
            <a:off x="1173892" y="1085671"/>
            <a:ext cx="4182762" cy="1200329"/>
          </a:xfrm>
          <a:prstGeom prst="rect">
            <a:avLst/>
          </a:prstGeom>
          <a:noFill/>
        </p:spPr>
        <p:txBody>
          <a:bodyPr wrap="square" rtlCol="0">
            <a:spAutoFit/>
          </a:bodyPr>
          <a:lstStyle/>
          <a:p>
            <a:r>
              <a:rPr lang="de-AT" dirty="0"/>
              <a:t>Find all the project details, materials and student products on</a:t>
            </a:r>
          </a:p>
          <a:p>
            <a:r>
              <a:rPr lang="de-AT" dirty="0">
                <a:hlinkClick r:id="rId5"/>
              </a:rPr>
              <a:t>www.epep.at</a:t>
            </a:r>
            <a:endParaRPr lang="de-AT" dirty="0"/>
          </a:p>
          <a:p>
            <a:r>
              <a:rPr lang="de-AT" dirty="0"/>
              <a:t>Seach for: eric</a:t>
            </a:r>
            <a:endParaRPr lang="en-US" dirty="0"/>
          </a:p>
        </p:txBody>
      </p:sp>
      <p:sp>
        <p:nvSpPr>
          <p:cNvPr id="5" name="Arrow: Down 4">
            <a:extLst>
              <a:ext uri="{FF2B5EF4-FFF2-40B4-BE49-F238E27FC236}">
                <a16:creationId xmlns:a16="http://schemas.microsoft.com/office/drawing/2014/main" id="{1776CD0C-1FAF-4D9F-B78F-5604A4260BFC}"/>
              </a:ext>
            </a:extLst>
          </p:cNvPr>
          <p:cNvSpPr/>
          <p:nvPr/>
        </p:nvSpPr>
        <p:spPr>
          <a:xfrm rot="1074566">
            <a:off x="5624019" y="2947085"/>
            <a:ext cx="345990" cy="7970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E53C54-EE18-412B-B9F9-72C16FC838F9}"/>
              </a:ext>
            </a:extLst>
          </p:cNvPr>
          <p:cNvSpPr txBox="1"/>
          <p:nvPr/>
        </p:nvSpPr>
        <p:spPr>
          <a:xfrm>
            <a:off x="1173892" y="296878"/>
            <a:ext cx="6359022" cy="646331"/>
          </a:xfrm>
          <a:prstGeom prst="rect">
            <a:avLst/>
          </a:prstGeom>
          <a:noFill/>
        </p:spPr>
        <p:txBody>
          <a:bodyPr wrap="square" rtlCol="0">
            <a:spAutoFit/>
          </a:bodyPr>
          <a:lstStyle/>
          <a:p>
            <a:r>
              <a:rPr lang="de-AT" sz="3600" dirty="0">
                <a:latin typeface="+mj-lt"/>
              </a:rPr>
              <a:t>Find the students‘ stories here</a:t>
            </a:r>
            <a:endParaRPr lang="en-US" sz="3600" dirty="0">
              <a:latin typeface="+mj-lt"/>
            </a:endParaRPr>
          </a:p>
        </p:txBody>
      </p:sp>
      <p:sp>
        <p:nvSpPr>
          <p:cNvPr id="7" name="Explosion: 8 Points 6">
            <a:extLst>
              <a:ext uri="{FF2B5EF4-FFF2-40B4-BE49-F238E27FC236}">
                <a16:creationId xmlns:a16="http://schemas.microsoft.com/office/drawing/2014/main" id="{11FCA7DC-5B49-475D-AD38-C66B4FC6F58C}"/>
              </a:ext>
            </a:extLst>
          </p:cNvPr>
          <p:cNvSpPr/>
          <p:nvPr/>
        </p:nvSpPr>
        <p:spPr>
          <a:xfrm>
            <a:off x="7872549" y="2098766"/>
            <a:ext cx="2508069" cy="199426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000" b="1" dirty="0">
                <a:solidFill>
                  <a:schemeClr val="tx1"/>
                </a:solidFill>
              </a:rPr>
              <a:t>FIP</a:t>
            </a:r>
            <a:endParaRPr lang="en-US" sz="2800" b="1" dirty="0">
              <a:solidFill>
                <a:schemeClr val="tx1"/>
              </a:solidFill>
            </a:endParaRPr>
          </a:p>
        </p:txBody>
      </p:sp>
    </p:spTree>
    <p:extLst>
      <p:ext uri="{BB962C8B-B14F-4D97-AF65-F5344CB8AC3E}">
        <p14:creationId xmlns:p14="http://schemas.microsoft.com/office/powerpoint/2010/main" val="2234172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E014F-FEA7-4034-9EC3-78284BF4E077}"/>
              </a:ext>
            </a:extLst>
          </p:cNvPr>
          <p:cNvSpPr>
            <a:spLocks noGrp="1"/>
          </p:cNvSpPr>
          <p:nvPr>
            <p:ph type="title"/>
          </p:nvPr>
        </p:nvSpPr>
        <p:spPr/>
        <p:txBody>
          <a:bodyPr>
            <a:normAutofit/>
          </a:bodyPr>
          <a:lstStyle/>
          <a:p>
            <a:br>
              <a:rPr lang="de-AT" sz="4000" dirty="0"/>
            </a:br>
            <a:r>
              <a:rPr lang="de-AT" sz="4000" dirty="0"/>
              <a:t>The final stories show that…</a:t>
            </a:r>
            <a:endParaRPr lang="en-US" sz="4000" dirty="0"/>
          </a:p>
        </p:txBody>
      </p:sp>
      <p:sp>
        <p:nvSpPr>
          <p:cNvPr id="3" name="Content Placeholder 2">
            <a:extLst>
              <a:ext uri="{FF2B5EF4-FFF2-40B4-BE49-F238E27FC236}">
                <a16:creationId xmlns:a16="http://schemas.microsoft.com/office/drawing/2014/main" id="{BFCFD718-0AF1-4DEA-86A4-4F593BCE908F}"/>
              </a:ext>
            </a:extLst>
          </p:cNvPr>
          <p:cNvSpPr>
            <a:spLocks noGrp="1"/>
          </p:cNvSpPr>
          <p:nvPr>
            <p:ph idx="1"/>
          </p:nvPr>
        </p:nvSpPr>
        <p:spPr>
          <a:xfrm>
            <a:off x="1251678" y="1972492"/>
            <a:ext cx="10178322" cy="455893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lnSpcReduction="10000"/>
          </a:bodyPr>
          <a:lstStyle/>
          <a:p>
            <a:r>
              <a:rPr lang="de-AT" sz="2400" b="1" dirty="0" err="1"/>
              <a:t>Learners</a:t>
            </a:r>
            <a:r>
              <a:rPr lang="de-AT" sz="2400" b="1" dirty="0"/>
              <a:t> have shown curiosity about their hosts‘ cultures. </a:t>
            </a:r>
          </a:p>
          <a:p>
            <a:r>
              <a:rPr lang="de-AT" sz="2400" b="1" dirty="0" err="1"/>
              <a:t>They</a:t>
            </a:r>
            <a:r>
              <a:rPr lang="de-AT" sz="2400" b="1" dirty="0"/>
              <a:t> have noticed many small cultural details.</a:t>
            </a:r>
          </a:p>
          <a:p>
            <a:r>
              <a:rPr lang="de-AT" sz="2400" b="1" dirty="0"/>
              <a:t>They have discussed cultural differences with their host families and exchange partners and clarified misunderstandings.</a:t>
            </a:r>
          </a:p>
          <a:p>
            <a:r>
              <a:rPr lang="de-AT" sz="2400" b="1" dirty="0"/>
              <a:t>They have actively questioned their stereotypes and deverified some of them.</a:t>
            </a:r>
          </a:p>
          <a:p>
            <a:r>
              <a:rPr lang="de-AT" sz="2400" b="1" dirty="0"/>
              <a:t>They have noticed cultural aspects of their own country.</a:t>
            </a:r>
          </a:p>
          <a:p>
            <a:pPr marL="0" indent="0">
              <a:buNone/>
            </a:pPr>
            <a:r>
              <a:rPr lang="de-AT" sz="2400" b="1" dirty="0"/>
              <a:t>…and last, but not least</a:t>
            </a:r>
          </a:p>
          <a:p>
            <a:r>
              <a:rPr lang="de-AT" sz="2400" b="1" dirty="0"/>
              <a:t>They have produced final products that they are proud of and have published their stories online. </a:t>
            </a:r>
          </a:p>
          <a:p>
            <a:endParaRPr lang="en-US" dirty="0"/>
          </a:p>
        </p:txBody>
      </p:sp>
      <p:sp>
        <p:nvSpPr>
          <p:cNvPr id="4" name="Explosion: 8 Points 3">
            <a:extLst>
              <a:ext uri="{FF2B5EF4-FFF2-40B4-BE49-F238E27FC236}">
                <a16:creationId xmlns:a16="http://schemas.microsoft.com/office/drawing/2014/main" id="{480E189A-9A74-4CBC-93C9-A387FC4C7316}"/>
              </a:ext>
            </a:extLst>
          </p:cNvPr>
          <p:cNvSpPr/>
          <p:nvPr/>
        </p:nvSpPr>
        <p:spPr>
          <a:xfrm>
            <a:off x="10820400" y="5025934"/>
            <a:ext cx="1219200" cy="87956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ln w="0"/>
                <a:solidFill>
                  <a:schemeClr val="tx1"/>
                </a:solidFill>
                <a:effectLst>
                  <a:outerShdw blurRad="38100" dist="19050" dir="2700000" algn="tl" rotWithShape="0">
                    <a:schemeClr val="dk1">
                      <a:alpha val="40000"/>
                    </a:schemeClr>
                  </a:outerShdw>
                </a:effectLst>
              </a:rPr>
              <a:t>FIP</a:t>
            </a:r>
            <a:endParaRPr lang="en-US" b="1" dirty="0"/>
          </a:p>
        </p:txBody>
      </p:sp>
      <p:pic>
        <p:nvPicPr>
          <p:cNvPr id="5" name="Picture 4">
            <a:extLst>
              <a:ext uri="{FF2B5EF4-FFF2-40B4-BE49-F238E27FC236}">
                <a16:creationId xmlns:a16="http://schemas.microsoft.com/office/drawing/2014/main" id="{72C5C63B-8057-4334-8476-C1CE58C55877}"/>
              </a:ext>
            </a:extLst>
          </p:cNvPr>
          <p:cNvPicPr>
            <a:picLocks noChangeAspect="1"/>
          </p:cNvPicPr>
          <p:nvPr/>
        </p:nvPicPr>
        <p:blipFill>
          <a:blip r:embed="rId2"/>
          <a:stretch>
            <a:fillRect/>
          </a:stretch>
        </p:blipFill>
        <p:spPr>
          <a:xfrm>
            <a:off x="8870427" y="381000"/>
            <a:ext cx="2431335" cy="2431335"/>
          </a:xfrm>
          <a:prstGeom prst="rect">
            <a:avLst/>
          </a:prstGeom>
        </p:spPr>
      </p:pic>
    </p:spTree>
    <p:extLst>
      <p:ext uri="{BB962C8B-B14F-4D97-AF65-F5344CB8AC3E}">
        <p14:creationId xmlns:p14="http://schemas.microsoft.com/office/powerpoint/2010/main" val="258832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fltVal val="0"/>
                                          </p:val>
                                        </p:tav>
                                        <p:tav tm="100000">
                                          <p:val>
                                            <p:strVal val="#ppt_w"/>
                                          </p:val>
                                        </p:tav>
                                      </p:tavLst>
                                    </p:anim>
                                    <p:anim calcmode="lin" valueType="num">
                                      <p:cBhvr>
                                        <p:cTn id="64" dur="1000" fill="hold"/>
                                        <p:tgtEl>
                                          <p:spTgt spid="4"/>
                                        </p:tgtEl>
                                        <p:attrNameLst>
                                          <p:attrName>ppt_h</p:attrName>
                                        </p:attrNameLst>
                                      </p:cBhvr>
                                      <p:tavLst>
                                        <p:tav tm="0">
                                          <p:val>
                                            <p:fltVal val="0"/>
                                          </p:val>
                                        </p:tav>
                                        <p:tav tm="100000">
                                          <p:val>
                                            <p:strVal val="#ppt_h"/>
                                          </p:val>
                                        </p:tav>
                                      </p:tavLst>
                                    </p:anim>
                                    <p:anim calcmode="lin" valueType="num">
                                      <p:cBhvr>
                                        <p:cTn id="65" dur="1000" fill="hold"/>
                                        <p:tgtEl>
                                          <p:spTgt spid="4"/>
                                        </p:tgtEl>
                                        <p:attrNameLst>
                                          <p:attrName>style.rotation</p:attrName>
                                        </p:attrNameLst>
                                      </p:cBhvr>
                                      <p:tavLst>
                                        <p:tav tm="0">
                                          <p:val>
                                            <p:fltVal val="90"/>
                                          </p:val>
                                        </p:tav>
                                        <p:tav tm="100000">
                                          <p:val>
                                            <p:fltVal val="0"/>
                                          </p:val>
                                        </p:tav>
                                      </p:tavLst>
                                    </p:anim>
                                    <p:animEffect transition="in" filter="fade">
                                      <p:cBhvr>
                                        <p:cTn id="6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752148"/>
          </a:xfrm>
        </p:spPr>
        <p:txBody>
          <a:bodyPr>
            <a:normAutofit fontScale="90000"/>
          </a:bodyPr>
          <a:lstStyle/>
          <a:p>
            <a:pPr algn="ctr"/>
            <a:r>
              <a:rPr lang="en-US" cap="none" dirty="0"/>
              <a:t>Language Teaching</a:t>
            </a:r>
          </a:p>
        </p:txBody>
      </p:sp>
      <p:sp>
        <p:nvSpPr>
          <p:cNvPr id="3" name="Inhaltsplatzhalter 2"/>
          <p:cNvSpPr>
            <a:spLocks noGrp="1"/>
          </p:cNvSpPr>
          <p:nvPr>
            <p:ph idx="1"/>
          </p:nvPr>
        </p:nvSpPr>
        <p:spPr>
          <a:xfrm>
            <a:off x="1251678" y="1693333"/>
            <a:ext cx="10178322" cy="4186259"/>
          </a:xfrm>
        </p:spPr>
        <p:txBody>
          <a:bodyPr>
            <a:normAutofit fontScale="92500" lnSpcReduction="10000"/>
          </a:bodyPr>
          <a:lstStyle/>
          <a:p>
            <a:pPr marL="0" indent="0" algn="just">
              <a:buNone/>
            </a:pPr>
            <a:r>
              <a:rPr lang="en-GB" altLang="en-US" sz="2800" dirty="0">
                <a:solidFill>
                  <a:schemeClr val="tx1"/>
                </a:solidFill>
                <a:cs typeface="Times New Roman" pitchFamily="18" charset="0"/>
              </a:rPr>
              <a:t>“Thus, developing the intercultural dimension in language teaching involves recognising that the aims are: </a:t>
            </a:r>
          </a:p>
          <a:p>
            <a:pPr marL="0" indent="0" algn="just"/>
            <a:r>
              <a:rPr lang="en-GB" altLang="en-US" sz="2800" dirty="0">
                <a:solidFill>
                  <a:schemeClr val="tx1"/>
                </a:solidFill>
                <a:cs typeface="Times New Roman" pitchFamily="18" charset="0"/>
              </a:rPr>
              <a:t>  to give learners intercultural competence as well as linguistic competence; </a:t>
            </a:r>
          </a:p>
          <a:p>
            <a:pPr marL="0" indent="0" algn="just"/>
            <a:r>
              <a:rPr lang="en-GB" altLang="en-US" sz="2800" dirty="0">
                <a:solidFill>
                  <a:schemeClr val="tx1"/>
                </a:solidFill>
                <a:cs typeface="Times New Roman" pitchFamily="18" charset="0"/>
              </a:rPr>
              <a:t>  to prepare them for interaction with people of other cultures; </a:t>
            </a:r>
          </a:p>
          <a:p>
            <a:pPr marL="0" indent="0" algn="just"/>
            <a:r>
              <a:rPr lang="en-GB" altLang="en-US" sz="2800" dirty="0">
                <a:solidFill>
                  <a:schemeClr val="tx1"/>
                </a:solidFill>
                <a:cs typeface="Times New Roman" pitchFamily="18" charset="0"/>
              </a:rPr>
              <a:t>  to enable them to understand and accept people from other cultures as individuals with other distinctive perspectives, values and behaviours; and</a:t>
            </a:r>
          </a:p>
          <a:p>
            <a:pPr marL="0" indent="0" algn="just"/>
            <a:r>
              <a:rPr lang="en-GB" altLang="en-US" sz="2800" dirty="0">
                <a:solidFill>
                  <a:schemeClr val="tx1"/>
                </a:solidFill>
                <a:cs typeface="Times New Roman" pitchFamily="18" charset="0"/>
              </a:rPr>
              <a:t>   to help them to see that such interaction is an enriching experience.”   </a:t>
            </a:r>
          </a:p>
          <a:p>
            <a:pPr>
              <a:buNone/>
            </a:pPr>
            <a:r>
              <a:rPr lang="en-GB" altLang="en-US" sz="2800" b="1" i="1" dirty="0">
                <a:solidFill>
                  <a:schemeClr val="tx1"/>
                </a:solidFill>
                <a:cs typeface="Times New Roman" pitchFamily="18" charset="0"/>
              </a:rPr>
              <a:t>                                                                 </a:t>
            </a:r>
            <a:r>
              <a:rPr lang="en-GB" altLang="en-US" sz="2200" b="1" dirty="0">
                <a:solidFill>
                  <a:schemeClr val="tx1"/>
                </a:solidFill>
                <a:cs typeface="Times New Roman" pitchFamily="18" charset="0"/>
              </a:rPr>
              <a:t>(</a:t>
            </a:r>
            <a:r>
              <a:rPr lang="en-GB" altLang="en-US" sz="2200" dirty="0" err="1">
                <a:solidFill>
                  <a:schemeClr val="tx1"/>
                </a:solidFill>
                <a:cs typeface="Times New Roman" pitchFamily="18" charset="0"/>
              </a:rPr>
              <a:t>Byram</a:t>
            </a:r>
            <a:r>
              <a:rPr lang="en-GB" altLang="en-US" sz="2200" dirty="0">
                <a:solidFill>
                  <a:schemeClr val="tx1"/>
                </a:solidFill>
                <a:cs typeface="Times New Roman" pitchFamily="18" charset="0"/>
              </a:rPr>
              <a:t>, </a:t>
            </a:r>
            <a:r>
              <a:rPr lang="en-GB" altLang="en-US" sz="2200" dirty="0" err="1">
                <a:solidFill>
                  <a:schemeClr val="tx1"/>
                </a:solidFill>
                <a:cs typeface="Times New Roman" pitchFamily="18" charset="0"/>
              </a:rPr>
              <a:t>Gribkova</a:t>
            </a:r>
            <a:r>
              <a:rPr lang="en-GB" altLang="en-US" sz="2200" dirty="0">
                <a:solidFill>
                  <a:schemeClr val="tx1"/>
                </a:solidFill>
                <a:cs typeface="Times New Roman" pitchFamily="18" charset="0"/>
              </a:rPr>
              <a:t> &amp; Starkey, 2002, p.6)</a:t>
            </a:r>
            <a:endParaRPr lang="en-GB" altLang="en-US" sz="2200" b="1" i="1" dirty="0">
              <a:solidFill>
                <a:schemeClr val="tx1"/>
              </a:solidFill>
              <a:cs typeface="Times New Roman" pitchFamily="18" charset="0"/>
            </a:endParaRPr>
          </a:p>
          <a:p>
            <a:endParaRPr lang="en-US" dirty="0"/>
          </a:p>
        </p:txBody>
      </p:sp>
      <p:pic>
        <p:nvPicPr>
          <p:cNvPr id="5" name="Picture 2" descr="C:\Users\user\Desktop\SCC SS 15\culture.jpg"/>
          <p:cNvPicPr>
            <a:picLocks noChangeAspect="1" noChangeArrowheads="1"/>
          </p:cNvPicPr>
          <p:nvPr/>
        </p:nvPicPr>
        <p:blipFill>
          <a:blip r:embed="rId2" cstate="print"/>
          <a:srcRect/>
          <a:stretch>
            <a:fillRect/>
          </a:stretch>
        </p:blipFill>
        <p:spPr bwMode="auto">
          <a:xfrm>
            <a:off x="9979414" y="283343"/>
            <a:ext cx="1224136" cy="1221693"/>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938415"/>
          </a:xfrm>
        </p:spPr>
        <p:txBody>
          <a:bodyPr/>
          <a:lstStyle/>
          <a:p>
            <a:r>
              <a:rPr lang="en-US" dirty="0"/>
              <a:t>Conclusions</a:t>
            </a:r>
          </a:p>
        </p:txBody>
      </p:sp>
      <p:sp>
        <p:nvSpPr>
          <p:cNvPr id="3" name="Inhaltsplatzhalter 2"/>
          <p:cNvSpPr>
            <a:spLocks noGrp="1"/>
          </p:cNvSpPr>
          <p:nvPr>
            <p:ph idx="1"/>
          </p:nvPr>
        </p:nvSpPr>
        <p:spPr>
          <a:xfrm>
            <a:off x="1251678" y="1286933"/>
            <a:ext cx="10178322" cy="4592659"/>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a:solidFill>
                  <a:schemeClr val="tx1">
                    <a:lumMod val="65000"/>
                    <a:lumOff val="35000"/>
                  </a:schemeClr>
                </a:solidFill>
              </a:rPr>
              <a:t>Reading Eric combined with discussion and writing tasks seemed to help to mediate learners’ intercultural competence, especially concerning attitudes, knowledge and skills of interpreting and relating. </a:t>
            </a:r>
          </a:p>
          <a:p>
            <a:r>
              <a:rPr lang="en-US" sz="2400" b="1" dirty="0">
                <a:solidFill>
                  <a:schemeClr val="tx1">
                    <a:lumMod val="65000"/>
                    <a:lumOff val="35000"/>
                  </a:schemeClr>
                </a:solidFill>
              </a:rPr>
              <a:t>This project seems to show the importance of preparing learners for class-trips abroad in every stage of the experience </a:t>
            </a:r>
          </a:p>
          <a:p>
            <a:r>
              <a:rPr lang="en-US" sz="2400" b="1" dirty="0">
                <a:solidFill>
                  <a:schemeClr val="tx1">
                    <a:lumMod val="65000"/>
                    <a:lumOff val="35000"/>
                  </a:schemeClr>
                </a:solidFill>
              </a:rPr>
              <a:t>This project also seems to show the important role that teachers have in ensuring that learners are given the support and space they need to profit from the intercultural experience. </a:t>
            </a:r>
          </a:p>
          <a:p>
            <a:pPr>
              <a:buNone/>
            </a:pPr>
            <a:endParaRPr lang="en-US" sz="2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251678" y="382385"/>
            <a:ext cx="10178322" cy="836815"/>
          </a:xfrm>
        </p:spPr>
        <p:txBody>
          <a:bodyPr>
            <a:normAutofit/>
          </a:bodyPr>
          <a:lstStyle/>
          <a:p>
            <a:r>
              <a:rPr lang="en-US" sz="3600" dirty="0"/>
              <a:t>REFERENCES</a:t>
            </a:r>
          </a:p>
        </p:txBody>
      </p:sp>
      <p:sp>
        <p:nvSpPr>
          <p:cNvPr id="3" name="Inhaltsplatzhalter 2"/>
          <p:cNvSpPr>
            <a:spLocks noGrp="1"/>
          </p:cNvSpPr>
          <p:nvPr>
            <p:ph idx="1"/>
          </p:nvPr>
        </p:nvSpPr>
        <p:spPr>
          <a:xfrm>
            <a:off x="1251678" y="1261533"/>
            <a:ext cx="10178322" cy="4618060"/>
          </a:xfrm>
          <a:solidFill>
            <a:schemeClr val="accent1">
              <a:lumMod val="40000"/>
              <a:lumOff val="60000"/>
            </a:schemeClr>
          </a:solidFill>
        </p:spPr>
        <p:txBody>
          <a:bodyPr>
            <a:normAutofit fontScale="25000" lnSpcReduction="20000"/>
          </a:bodyPr>
          <a:lstStyle/>
          <a:p>
            <a:pPr marL="355600" indent="-355600">
              <a:buNone/>
            </a:pPr>
            <a:r>
              <a:rPr lang="en-US" sz="7200" dirty="0" err="1">
                <a:solidFill>
                  <a:schemeClr val="tx1"/>
                </a:solidFill>
              </a:rPr>
              <a:t>Byram</a:t>
            </a:r>
            <a:r>
              <a:rPr lang="en-US" sz="7200" dirty="0">
                <a:solidFill>
                  <a:schemeClr val="tx1"/>
                </a:solidFill>
              </a:rPr>
              <a:t>, M. (1997). </a:t>
            </a:r>
            <a:r>
              <a:rPr lang="en-US" sz="7200" i="1" dirty="0">
                <a:solidFill>
                  <a:schemeClr val="tx1"/>
                </a:solidFill>
              </a:rPr>
              <a:t>Teaching and Assessing Intercultural Communicative Competence</a:t>
            </a:r>
            <a:r>
              <a:rPr lang="en-US" sz="7200" dirty="0">
                <a:solidFill>
                  <a:schemeClr val="tx1"/>
                </a:solidFill>
              </a:rPr>
              <a:t>. </a:t>
            </a:r>
            <a:r>
              <a:rPr lang="en-US" sz="7200" dirty="0" err="1">
                <a:solidFill>
                  <a:schemeClr val="tx1"/>
                </a:solidFill>
              </a:rPr>
              <a:t>Clevedon</a:t>
            </a:r>
            <a:r>
              <a:rPr lang="en-US" sz="7200" dirty="0">
                <a:solidFill>
                  <a:schemeClr val="tx1"/>
                </a:solidFill>
              </a:rPr>
              <a:t>:  Multilingual Matters. </a:t>
            </a:r>
            <a:endParaRPr lang="de-AT" sz="7200" dirty="0">
              <a:solidFill>
                <a:schemeClr val="tx1"/>
              </a:solidFill>
            </a:endParaRPr>
          </a:p>
          <a:p>
            <a:pPr marL="355600" indent="-355600">
              <a:buNone/>
            </a:pPr>
            <a:r>
              <a:rPr lang="en-US" sz="7200" dirty="0" err="1">
                <a:solidFill>
                  <a:schemeClr val="tx1"/>
                </a:solidFill>
              </a:rPr>
              <a:t>Byram</a:t>
            </a:r>
            <a:r>
              <a:rPr lang="en-US" sz="7200" dirty="0">
                <a:solidFill>
                  <a:schemeClr val="tx1"/>
                </a:solidFill>
              </a:rPr>
              <a:t>, M. (2000). Assessing Intercultural Competence in Language Teaching. </a:t>
            </a:r>
            <a:r>
              <a:rPr lang="en-US" sz="7200" i="1" dirty="0" err="1">
                <a:solidFill>
                  <a:schemeClr val="tx1"/>
                </a:solidFill>
              </a:rPr>
              <a:t>Sprogforum</a:t>
            </a:r>
            <a:r>
              <a:rPr lang="en-US" sz="7200" dirty="0">
                <a:solidFill>
                  <a:schemeClr val="tx1"/>
                </a:solidFill>
              </a:rPr>
              <a:t>, </a:t>
            </a:r>
            <a:r>
              <a:rPr lang="en-US" sz="7200" i="1" dirty="0">
                <a:solidFill>
                  <a:schemeClr val="tx1"/>
                </a:solidFill>
              </a:rPr>
              <a:t>18 (6),</a:t>
            </a:r>
            <a:r>
              <a:rPr lang="en-US" sz="7200" dirty="0">
                <a:solidFill>
                  <a:schemeClr val="tx1"/>
                </a:solidFill>
              </a:rPr>
              <a:t> 8–13. Retrieved from: http://library.au.dk/fileadmin/www.bibliotek.au.dk/ </a:t>
            </a:r>
            <a:r>
              <a:rPr lang="en-US" sz="7200" dirty="0" err="1">
                <a:solidFill>
                  <a:schemeClr val="tx1"/>
                </a:solidFill>
              </a:rPr>
              <a:t>Campus_Emdrup</a:t>
            </a:r>
            <a:r>
              <a:rPr lang="en-US" sz="7200" dirty="0">
                <a:solidFill>
                  <a:schemeClr val="tx1"/>
                </a:solidFill>
              </a:rPr>
              <a:t>/</a:t>
            </a:r>
            <a:r>
              <a:rPr lang="en-US" sz="7200" dirty="0" err="1">
                <a:solidFill>
                  <a:schemeClr val="tx1"/>
                </a:solidFill>
              </a:rPr>
              <a:t>Sprogforum_arkiv</a:t>
            </a:r>
            <a:r>
              <a:rPr lang="en-US" sz="7200" dirty="0">
                <a:solidFill>
                  <a:schemeClr val="tx1"/>
                </a:solidFill>
              </a:rPr>
              <a:t>/ SPROGFORUM_ NO._18_Interkulturel_kompetence.pdf [04.13.2011].</a:t>
            </a:r>
            <a:endParaRPr lang="de-AT" sz="7200" dirty="0">
              <a:solidFill>
                <a:schemeClr val="tx1"/>
              </a:solidFill>
            </a:endParaRPr>
          </a:p>
          <a:p>
            <a:pPr marL="355600" indent="-355600">
              <a:buNone/>
            </a:pPr>
            <a:r>
              <a:rPr lang="en-US" sz="7200" dirty="0" err="1">
                <a:solidFill>
                  <a:schemeClr val="tx1"/>
                </a:solidFill>
              </a:rPr>
              <a:t>Byram</a:t>
            </a:r>
            <a:r>
              <a:rPr lang="en-US" sz="7200" dirty="0">
                <a:solidFill>
                  <a:schemeClr val="tx1"/>
                </a:solidFill>
              </a:rPr>
              <a:t>, M., </a:t>
            </a:r>
            <a:r>
              <a:rPr lang="en-US" sz="7200" dirty="0" err="1">
                <a:solidFill>
                  <a:schemeClr val="tx1"/>
                </a:solidFill>
              </a:rPr>
              <a:t>Gribkova</a:t>
            </a:r>
            <a:r>
              <a:rPr lang="en-US" sz="7200" dirty="0">
                <a:solidFill>
                  <a:schemeClr val="tx1"/>
                </a:solidFill>
              </a:rPr>
              <a:t>, B., &amp; Starkey, H. (2002). </a:t>
            </a:r>
            <a:r>
              <a:rPr lang="en-US" sz="7200" i="1" dirty="0">
                <a:solidFill>
                  <a:schemeClr val="tx1"/>
                </a:solidFill>
              </a:rPr>
              <a:t>Developing the Intercultural Dimension in Language Teaching: A Practical Introduction for Teachers. </a:t>
            </a:r>
            <a:r>
              <a:rPr lang="en-US" sz="7200" dirty="0">
                <a:solidFill>
                  <a:schemeClr val="tx1"/>
                </a:solidFill>
              </a:rPr>
              <a:t>Strasbourg: Council of Europe. </a:t>
            </a:r>
            <a:endParaRPr lang="de-AT" sz="7200" dirty="0">
              <a:solidFill>
                <a:schemeClr val="tx1"/>
              </a:solidFill>
            </a:endParaRPr>
          </a:p>
          <a:p>
            <a:pPr marL="355600" indent="-355600">
              <a:buNone/>
            </a:pPr>
            <a:r>
              <a:rPr lang="en-US" sz="7200" dirty="0">
                <a:solidFill>
                  <a:schemeClr val="tx1"/>
                </a:solidFill>
              </a:rPr>
              <a:t>Council of Europe. (2001). </a:t>
            </a:r>
            <a:r>
              <a:rPr lang="en-US" sz="7200" i="1" dirty="0">
                <a:solidFill>
                  <a:schemeClr val="tx1"/>
                </a:solidFill>
              </a:rPr>
              <a:t>Common European Framework of Reference for Languages</a:t>
            </a:r>
            <a:r>
              <a:rPr lang="en-US" sz="7200" dirty="0">
                <a:solidFill>
                  <a:schemeClr val="tx1"/>
                </a:solidFill>
              </a:rPr>
              <a:t>. Retrieved from: https:// www.coe.int/t/dg4/linguistic/Source/Framework_EN.pdf [21.07.2016].</a:t>
            </a:r>
            <a:endParaRPr lang="de-AT" sz="7200" dirty="0">
              <a:solidFill>
                <a:schemeClr val="tx1"/>
              </a:solidFill>
            </a:endParaRPr>
          </a:p>
          <a:p>
            <a:pPr>
              <a:buNone/>
            </a:pPr>
            <a:r>
              <a:rPr lang="en-US" sz="7200" dirty="0" err="1">
                <a:solidFill>
                  <a:schemeClr val="tx1"/>
                </a:solidFill>
              </a:rPr>
              <a:t>Ghosn</a:t>
            </a:r>
            <a:r>
              <a:rPr lang="en-US" sz="7200" dirty="0">
                <a:solidFill>
                  <a:schemeClr val="tx1"/>
                </a:solidFill>
              </a:rPr>
              <a:t>, I. (2002). Four good reasons to use literature in primary school ELT. </a:t>
            </a:r>
            <a:r>
              <a:rPr lang="en-US" sz="7200" i="1" dirty="0">
                <a:solidFill>
                  <a:schemeClr val="tx1"/>
                </a:solidFill>
              </a:rPr>
              <a:t>ELT Journal, 56(2)</a:t>
            </a:r>
            <a:r>
              <a:rPr lang="en-US" sz="7200" dirty="0">
                <a:solidFill>
                  <a:schemeClr val="tx1"/>
                </a:solidFill>
              </a:rPr>
              <a:t>, 172–179. </a:t>
            </a:r>
            <a:endParaRPr lang="de-AT" sz="7200" dirty="0">
              <a:solidFill>
                <a:schemeClr val="tx1"/>
              </a:solidFill>
            </a:endParaRPr>
          </a:p>
          <a:p>
            <a:pPr>
              <a:buNone/>
            </a:pPr>
            <a:r>
              <a:rPr lang="en-US" sz="7200" dirty="0" err="1">
                <a:solidFill>
                  <a:schemeClr val="tx1"/>
                </a:solidFill>
              </a:rPr>
              <a:t>Hofstede</a:t>
            </a:r>
            <a:r>
              <a:rPr lang="en-US" sz="7200" dirty="0">
                <a:solidFill>
                  <a:schemeClr val="tx1"/>
                </a:solidFill>
              </a:rPr>
              <a:t>, G. (1997). </a:t>
            </a:r>
            <a:r>
              <a:rPr lang="en-US" sz="7200" i="1" dirty="0">
                <a:solidFill>
                  <a:schemeClr val="tx1"/>
                </a:solidFill>
              </a:rPr>
              <a:t>Cultures and Organizations. Software of the Mind</a:t>
            </a:r>
            <a:r>
              <a:rPr lang="en-US" sz="7200" dirty="0">
                <a:solidFill>
                  <a:schemeClr val="tx1"/>
                </a:solidFill>
              </a:rPr>
              <a:t>. New York, NY: McGraw-Hill.</a:t>
            </a:r>
            <a:endParaRPr lang="de-AT" sz="7200" dirty="0">
              <a:solidFill>
                <a:schemeClr val="tx1"/>
              </a:solidFill>
            </a:endParaRPr>
          </a:p>
          <a:p>
            <a:pPr>
              <a:buNone/>
            </a:pPr>
            <a:r>
              <a:rPr lang="en-US" sz="7200" dirty="0" err="1">
                <a:solidFill>
                  <a:schemeClr val="tx1"/>
                </a:solidFill>
              </a:rPr>
              <a:t>Hua</a:t>
            </a:r>
            <a:r>
              <a:rPr lang="en-US" sz="7200" dirty="0">
                <a:solidFill>
                  <a:schemeClr val="tx1"/>
                </a:solidFill>
              </a:rPr>
              <a:t>, Z. (2014). </a:t>
            </a:r>
            <a:r>
              <a:rPr lang="en-US" sz="7200" i="1" dirty="0">
                <a:solidFill>
                  <a:schemeClr val="tx1"/>
                </a:solidFill>
              </a:rPr>
              <a:t>Exploring Intercultural Communication. Language in Action</a:t>
            </a:r>
            <a:r>
              <a:rPr lang="en-US" sz="7200" dirty="0">
                <a:solidFill>
                  <a:schemeClr val="tx1"/>
                </a:solidFill>
              </a:rPr>
              <a:t>. London: </a:t>
            </a:r>
            <a:r>
              <a:rPr lang="en-US" sz="7200" dirty="0" err="1">
                <a:solidFill>
                  <a:schemeClr val="tx1"/>
                </a:solidFill>
              </a:rPr>
              <a:t>Routledge</a:t>
            </a:r>
            <a:r>
              <a:rPr lang="en-US" sz="7200" dirty="0">
                <a:solidFill>
                  <a:schemeClr val="tx1"/>
                </a:solidFill>
              </a:rPr>
              <a:t>.</a:t>
            </a:r>
            <a:endParaRPr lang="de-AT" sz="7200" dirty="0">
              <a:solidFill>
                <a:schemeClr val="tx1"/>
              </a:solidFill>
            </a:endParaRPr>
          </a:p>
          <a:p>
            <a:pPr>
              <a:buNone/>
            </a:pPr>
            <a:r>
              <a:rPr lang="en-US" sz="7200" dirty="0">
                <a:solidFill>
                  <a:schemeClr val="tx1"/>
                </a:solidFill>
              </a:rPr>
              <a:t>Kearney, E. (2016). Intercultural Learning in Modern Language Education. Bristol: Multilingual Matters. </a:t>
            </a:r>
            <a:endParaRPr lang="de-AT" sz="7200" dirty="0">
              <a:solidFill>
                <a:schemeClr val="tx1"/>
              </a:solidFill>
            </a:endParaRPr>
          </a:p>
          <a:p>
            <a:pPr marL="355600" indent="-355600">
              <a:buNone/>
            </a:pPr>
            <a:r>
              <a:rPr lang="en-US" sz="7200" dirty="0" err="1">
                <a:solidFill>
                  <a:schemeClr val="tx1"/>
                </a:solidFill>
              </a:rPr>
              <a:t>Kramsch</a:t>
            </a:r>
            <a:r>
              <a:rPr lang="en-US" sz="7200" dirty="0">
                <a:solidFill>
                  <a:schemeClr val="tx1"/>
                </a:solidFill>
              </a:rPr>
              <a:t>, C. (2009). Cultural Perspectives on language learning and teaching. In K. Knapp &amp; B. </a:t>
            </a:r>
            <a:r>
              <a:rPr lang="en-US" sz="7200" dirty="0" err="1">
                <a:solidFill>
                  <a:schemeClr val="tx1"/>
                </a:solidFill>
              </a:rPr>
              <a:t>Seidlhofer</a:t>
            </a:r>
            <a:r>
              <a:rPr lang="en-US" sz="7200" dirty="0">
                <a:solidFill>
                  <a:schemeClr val="tx1"/>
                </a:solidFill>
              </a:rPr>
              <a:t> (eds.), </a:t>
            </a:r>
            <a:r>
              <a:rPr lang="en-US" sz="7200" i="1" dirty="0">
                <a:solidFill>
                  <a:schemeClr val="tx1"/>
                </a:solidFill>
              </a:rPr>
              <a:t>Handbook of Foreign Language Communication and Learning</a:t>
            </a:r>
            <a:r>
              <a:rPr lang="en-US" sz="7200" dirty="0">
                <a:solidFill>
                  <a:schemeClr val="tx1"/>
                </a:solidFill>
              </a:rPr>
              <a:t> (pp. 219–246). </a:t>
            </a:r>
            <a:r>
              <a:rPr lang="de-DE" sz="7200" dirty="0">
                <a:solidFill>
                  <a:schemeClr val="tx1"/>
                </a:solidFill>
              </a:rPr>
              <a:t>Berlin: Mouton de </a:t>
            </a:r>
            <a:r>
              <a:rPr lang="de-DE" sz="7200" dirty="0" err="1">
                <a:solidFill>
                  <a:schemeClr val="tx1"/>
                </a:solidFill>
              </a:rPr>
              <a:t>Gruyter</a:t>
            </a:r>
            <a:r>
              <a:rPr lang="de-DE" sz="7200" dirty="0">
                <a:solidFill>
                  <a:schemeClr val="tx1"/>
                </a:solidFill>
              </a:rPr>
              <a:t>.</a:t>
            </a:r>
            <a:endParaRPr lang="de-AT" sz="7200"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532466" y="270933"/>
            <a:ext cx="9033934" cy="6463308"/>
          </a:xfrm>
          <a:prstGeom prst="rect">
            <a:avLst/>
          </a:prstGeom>
          <a:solidFill>
            <a:schemeClr val="accent1">
              <a:lumMod val="40000"/>
              <a:lumOff val="60000"/>
            </a:schemeClr>
          </a:solidFill>
        </p:spPr>
        <p:txBody>
          <a:bodyPr wrap="square">
            <a:spAutoFit/>
          </a:bodyPr>
          <a:lstStyle/>
          <a:p>
            <a:pPr marL="355600" indent="-355600">
              <a:buNone/>
            </a:pPr>
            <a:endParaRPr lang="de-DE" dirty="0"/>
          </a:p>
          <a:p>
            <a:pPr marL="355600" indent="-355600"/>
            <a:r>
              <a:rPr lang="de-DE" dirty="0"/>
              <a:t>Miller, M. (2014). Interkulturelles Lernen ohne Worte! </a:t>
            </a:r>
            <a:r>
              <a:rPr lang="en-US" dirty="0"/>
              <a:t>Shaun Tan’s Graphic Novel “The Arrival.” </a:t>
            </a:r>
            <a:r>
              <a:rPr lang="de-DE" i="1" dirty="0"/>
              <a:t>Unterrichtpraxis, 2</a:t>
            </a:r>
            <a:r>
              <a:rPr lang="de-DE" dirty="0"/>
              <a:t>, 7–11. </a:t>
            </a:r>
            <a:r>
              <a:rPr lang="de-DE" dirty="0" err="1"/>
              <a:t>Retrieved</a:t>
            </a:r>
            <a:r>
              <a:rPr lang="de-DE" dirty="0"/>
              <a:t> </a:t>
            </a:r>
            <a:r>
              <a:rPr lang="de-DE" dirty="0" err="1"/>
              <a:t>from</a:t>
            </a:r>
            <a:r>
              <a:rPr lang="de-DE" dirty="0"/>
              <a:t>: www.praxis-fremdsprachen unterricht.de [10.2.2014].</a:t>
            </a:r>
            <a:endParaRPr lang="de-AT" dirty="0"/>
          </a:p>
          <a:p>
            <a:pPr marL="355600" indent="-355600">
              <a:buNone/>
            </a:pPr>
            <a:r>
              <a:rPr lang="de-DE" dirty="0"/>
              <a:t>Moeller, A. J., &amp; </a:t>
            </a:r>
            <a:r>
              <a:rPr lang="de-DE" dirty="0" err="1"/>
              <a:t>Nugent</a:t>
            </a:r>
            <a:r>
              <a:rPr lang="de-DE" dirty="0"/>
              <a:t>, K. (2014). </a:t>
            </a:r>
            <a:r>
              <a:rPr lang="en-US" dirty="0"/>
              <a:t>Building intercultural competence in the language classroom. In S. </a:t>
            </a:r>
            <a:r>
              <a:rPr lang="en-US" dirty="0" err="1"/>
              <a:t>Dhonau</a:t>
            </a:r>
            <a:r>
              <a:rPr lang="en-US" dirty="0"/>
              <a:t> (ed.), </a:t>
            </a:r>
            <a:r>
              <a:rPr lang="en-US" i="1" dirty="0"/>
              <a:t>Unlock the Gateway to Communication. Central States Conference Report</a:t>
            </a:r>
            <a:r>
              <a:rPr lang="en-US" dirty="0"/>
              <a:t> (pp. 1–18). Eau Claire, WI: Crown Prints.</a:t>
            </a:r>
            <a:endParaRPr lang="de-AT" dirty="0"/>
          </a:p>
          <a:p>
            <a:pPr marL="355600" indent="-355600">
              <a:buNone/>
            </a:pPr>
            <a:r>
              <a:rPr lang="de-AT" dirty="0"/>
              <a:t>Müller-Hartmann, A., &amp; Schocker-v. </a:t>
            </a:r>
            <a:r>
              <a:rPr lang="en-US" dirty="0" err="1"/>
              <a:t>Ditfurth</a:t>
            </a:r>
            <a:r>
              <a:rPr lang="en-US" dirty="0"/>
              <a:t>, M. (2009). </a:t>
            </a:r>
            <a:r>
              <a:rPr lang="en-US" i="1" dirty="0"/>
              <a:t>Introduction to English Language Teaching</a:t>
            </a:r>
            <a:r>
              <a:rPr lang="en-US" dirty="0"/>
              <a:t>. Stuttgart: </a:t>
            </a:r>
            <a:r>
              <a:rPr lang="en-US" dirty="0" err="1"/>
              <a:t>Klett</a:t>
            </a:r>
            <a:r>
              <a:rPr lang="en-US" dirty="0"/>
              <a:t> </a:t>
            </a:r>
            <a:r>
              <a:rPr lang="en-US" dirty="0" err="1"/>
              <a:t>Lerntraining</a:t>
            </a:r>
            <a:r>
              <a:rPr lang="en-US" dirty="0"/>
              <a:t>. </a:t>
            </a:r>
            <a:endParaRPr lang="de-AT" dirty="0"/>
          </a:p>
          <a:p>
            <a:pPr marL="355600" indent="-355600">
              <a:buNone/>
            </a:pPr>
            <a:r>
              <a:rPr lang="de-AT" dirty="0"/>
              <a:t>Spitzberg, B. H., &amp; </a:t>
            </a:r>
            <a:r>
              <a:rPr lang="de-AT" dirty="0" err="1"/>
              <a:t>Changnon</a:t>
            </a:r>
            <a:r>
              <a:rPr lang="de-AT" dirty="0"/>
              <a:t>, G. (2009). </a:t>
            </a:r>
            <a:r>
              <a:rPr lang="en-US" dirty="0"/>
              <a:t>Conceptualizing Intercultural Competence. In D.K. </a:t>
            </a:r>
            <a:r>
              <a:rPr lang="en-US" dirty="0" err="1"/>
              <a:t>Deardorff</a:t>
            </a:r>
            <a:r>
              <a:rPr lang="en-US" dirty="0"/>
              <a:t> (ed.), </a:t>
            </a:r>
            <a:r>
              <a:rPr lang="en-US" i="1" dirty="0"/>
              <a:t>The Sage handbook of intercultural competence</a:t>
            </a:r>
            <a:r>
              <a:rPr lang="en-US" dirty="0"/>
              <a:t>. 2</a:t>
            </a:r>
            <a:r>
              <a:rPr lang="en-US" baseline="30000" dirty="0"/>
              <a:t>nd</a:t>
            </a:r>
            <a:r>
              <a:rPr lang="en-US" dirty="0"/>
              <a:t> ed. (pp. 2–52). Thousand Oaks, CA: Sage. </a:t>
            </a:r>
            <a:endParaRPr lang="de-AT" dirty="0"/>
          </a:p>
          <a:p>
            <a:pPr marL="355600" indent="-355600">
              <a:buNone/>
            </a:pPr>
            <a:r>
              <a:rPr lang="en-US" dirty="0"/>
              <a:t>Tan, S. (2001). </a:t>
            </a:r>
            <a:r>
              <a:rPr lang="en-US" i="1" dirty="0"/>
              <a:t>Picture Books: Who Are They For?</a:t>
            </a:r>
            <a:r>
              <a:rPr lang="en-US" dirty="0"/>
              <a:t> Retrieved from shauntan.net: http://shauntan.net/images/whypicbooks.pdf [20.06.2016]</a:t>
            </a:r>
            <a:endParaRPr lang="de-AT" dirty="0"/>
          </a:p>
          <a:p>
            <a:pPr>
              <a:buNone/>
            </a:pPr>
            <a:r>
              <a:rPr lang="en-US" dirty="0"/>
              <a:t>Tan, S. (2008). Eric. In S. Tan, </a:t>
            </a:r>
            <a:r>
              <a:rPr lang="en-US" i="1" dirty="0"/>
              <a:t>Tales from Outer Suburbia</a:t>
            </a:r>
            <a:r>
              <a:rPr lang="en-US" dirty="0"/>
              <a:t> (pp. 8–18). New York: Scholastic.</a:t>
            </a:r>
            <a:endParaRPr lang="de-AT" dirty="0"/>
          </a:p>
          <a:p>
            <a:pPr>
              <a:buNone/>
            </a:pPr>
            <a:r>
              <a:rPr lang="en-US" dirty="0" err="1"/>
              <a:t>Tomalin</a:t>
            </a:r>
            <a:r>
              <a:rPr lang="en-US" dirty="0"/>
              <a:t>, B.,  &amp; </a:t>
            </a:r>
            <a:r>
              <a:rPr lang="en-US" dirty="0" err="1"/>
              <a:t>Stempelski,S</a:t>
            </a:r>
            <a:r>
              <a:rPr lang="en-US" dirty="0"/>
              <a:t>. (1993). </a:t>
            </a:r>
            <a:r>
              <a:rPr lang="en-US" i="1" dirty="0"/>
              <a:t>Cultural Awareness</a:t>
            </a:r>
            <a:r>
              <a:rPr lang="en-US" dirty="0"/>
              <a:t>. Oxford: Oxford University Press. </a:t>
            </a:r>
            <a:endParaRPr lang="de-AT" dirty="0"/>
          </a:p>
          <a:p>
            <a:pPr marL="355600" indent="-355600">
              <a:buNone/>
            </a:pPr>
            <a:r>
              <a:rPr lang="en-US" dirty="0"/>
              <a:t>Utley, D. (2004). </a:t>
            </a:r>
            <a:r>
              <a:rPr lang="en-US" i="1" dirty="0"/>
              <a:t>Intercultural Resource Pack. Intercultural communication resources for language teachers. </a:t>
            </a:r>
            <a:r>
              <a:rPr lang="en-US" dirty="0"/>
              <a:t>Cambridge: Cambridge University Press. </a:t>
            </a:r>
            <a:endParaRPr lang="de-AT" dirty="0"/>
          </a:p>
          <a:p>
            <a:pPr marL="355600" indent="-355600">
              <a:buNone/>
            </a:pPr>
            <a:r>
              <a:rPr lang="en-US" dirty="0" err="1"/>
              <a:t>Vande</a:t>
            </a:r>
            <a:r>
              <a:rPr lang="en-US" dirty="0"/>
              <a:t> Berg, M., Connor-Linton, J., &amp; Paige, M. R. (2009). The Georgetown Consortium Project: Interventions for student learning abroad. </a:t>
            </a:r>
            <a:r>
              <a:rPr lang="en-US" i="1" dirty="0"/>
              <a:t>Frontiers: The Interdisciplinary Journal of Study Abroad</a:t>
            </a:r>
            <a:r>
              <a:rPr lang="en-US" dirty="0"/>
              <a:t>, </a:t>
            </a:r>
            <a:r>
              <a:rPr lang="en-US" i="1" dirty="0"/>
              <a:t>18</a:t>
            </a:r>
            <a:r>
              <a:rPr lang="en-US" dirty="0"/>
              <a:t>, 1-75.</a:t>
            </a:r>
            <a:endParaRPr lang="de-AT" dirty="0"/>
          </a:p>
          <a:p>
            <a:pPr>
              <a:buNone/>
            </a:pPr>
            <a:r>
              <a:rPr lang="en-US" dirty="0"/>
              <a:t> </a:t>
            </a:r>
            <a:r>
              <a:rPr lang="en-US" dirty="0" err="1"/>
              <a:t>Zull</a:t>
            </a:r>
            <a:r>
              <a:rPr lang="en-US" dirty="0"/>
              <a:t>, J. (2002). The Art of Changing the Brain. Sterling, Virginia: Stylus Publishing.</a:t>
            </a:r>
            <a:endParaRPr lang="de-AT" dirty="0"/>
          </a:p>
          <a:p>
            <a:pPr>
              <a:buNone/>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256B5F-EF9B-4CE9-A5E4-3795FC1F4655}"/>
              </a:ext>
            </a:extLst>
          </p:cNvPr>
          <p:cNvSpPr>
            <a:spLocks noGrp="1"/>
          </p:cNvSpPr>
          <p:nvPr>
            <p:ph type="subTitle" idx="4294967295"/>
          </p:nvPr>
        </p:nvSpPr>
        <p:spPr>
          <a:xfrm>
            <a:off x="2179638" y="744897"/>
            <a:ext cx="9250362" cy="1290637"/>
          </a:xfrm>
        </p:spPr>
        <p:txBody>
          <a:bodyPr>
            <a:normAutofit/>
          </a:bodyPr>
          <a:lstStyle/>
          <a:p>
            <a:pPr marL="0" indent="0">
              <a:buNone/>
            </a:pPr>
            <a:r>
              <a:rPr lang="de-AT" sz="4400" dirty="0">
                <a:latin typeface="+mj-lt"/>
              </a:rPr>
              <a:t>Have a look at the students‘ stories</a:t>
            </a:r>
            <a:endParaRPr lang="en-US" sz="4400" dirty="0">
              <a:latin typeface="+mj-lt"/>
            </a:endParaRPr>
          </a:p>
        </p:txBody>
      </p:sp>
      <p:pic>
        <p:nvPicPr>
          <p:cNvPr id="5" name="Picture 4" descr="A picture containing clipart&#10;&#10;Description generated with very high confidence">
            <a:extLst>
              <a:ext uri="{FF2B5EF4-FFF2-40B4-BE49-F238E27FC236}">
                <a16:creationId xmlns:a16="http://schemas.microsoft.com/office/drawing/2014/main" id="{3B7D5C8B-8448-4275-A85D-A2C47229A312}"/>
              </a:ext>
            </a:extLst>
          </p:cNvPr>
          <p:cNvPicPr>
            <a:picLocks noChangeAspect="1"/>
          </p:cNvPicPr>
          <p:nvPr/>
        </p:nvPicPr>
        <p:blipFill>
          <a:blip r:embed="rId2"/>
          <a:stretch>
            <a:fillRect/>
          </a:stretch>
        </p:blipFill>
        <p:spPr>
          <a:xfrm>
            <a:off x="4686631" y="2035534"/>
            <a:ext cx="2652423" cy="2652423"/>
          </a:xfrm>
          <a:prstGeom prst="rect">
            <a:avLst/>
          </a:prstGeom>
        </p:spPr>
      </p:pic>
      <p:sp>
        <p:nvSpPr>
          <p:cNvPr id="7" name="Subtitle 2">
            <a:extLst>
              <a:ext uri="{FF2B5EF4-FFF2-40B4-BE49-F238E27FC236}">
                <a16:creationId xmlns:a16="http://schemas.microsoft.com/office/drawing/2014/main" id="{9DD75D49-A261-4D6B-B44F-AE42BC0A718B}"/>
              </a:ext>
            </a:extLst>
          </p:cNvPr>
          <p:cNvSpPr txBox="1">
            <a:spLocks/>
          </p:cNvSpPr>
          <p:nvPr/>
        </p:nvSpPr>
        <p:spPr>
          <a:xfrm>
            <a:off x="2987357" y="5072063"/>
            <a:ext cx="6868947" cy="129063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de-AT" sz="4400" dirty="0">
                <a:latin typeface="+mj-lt"/>
              </a:rPr>
              <a:t>Do you have any questions?</a:t>
            </a:r>
            <a:endParaRPr lang="en-US" sz="4400" dirty="0">
              <a:latin typeface="+mj-lt"/>
            </a:endParaRPr>
          </a:p>
        </p:txBody>
      </p:sp>
    </p:spTree>
    <p:extLst>
      <p:ext uri="{BB962C8B-B14F-4D97-AF65-F5344CB8AC3E}">
        <p14:creationId xmlns:p14="http://schemas.microsoft.com/office/powerpoint/2010/main" val="564601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904548"/>
          </a:xfrm>
        </p:spPr>
        <p:txBody>
          <a:bodyPr>
            <a:normAutofit/>
          </a:bodyPr>
          <a:lstStyle/>
          <a:p>
            <a:r>
              <a:rPr lang="en-US" sz="3600" cap="none" dirty="0"/>
              <a:t>Intercultural Competence Model</a:t>
            </a:r>
          </a:p>
        </p:txBody>
      </p:sp>
      <p:sp>
        <p:nvSpPr>
          <p:cNvPr id="3" name="Inhaltsplatzhalter 2"/>
          <p:cNvSpPr>
            <a:spLocks noGrp="1"/>
          </p:cNvSpPr>
          <p:nvPr>
            <p:ph idx="1"/>
          </p:nvPr>
        </p:nvSpPr>
        <p:spPr>
          <a:xfrm>
            <a:off x="1251678" y="1346199"/>
            <a:ext cx="10178322" cy="4533393"/>
          </a:xfrm>
        </p:spPr>
        <p:txBody>
          <a:bodyPr>
            <a:normAutofit fontScale="40000" lnSpcReduction="20000"/>
          </a:bodyPr>
          <a:lstStyle/>
          <a:p>
            <a:pPr>
              <a:lnSpc>
                <a:spcPts val="2200"/>
              </a:lnSpc>
              <a:spcBef>
                <a:spcPts val="0"/>
              </a:spcBef>
            </a:pPr>
            <a:r>
              <a:rPr lang="en-GB" altLang="en-US" sz="5500" b="1" dirty="0">
                <a:solidFill>
                  <a:schemeClr val="tx1"/>
                </a:solidFill>
                <a:cs typeface="Times New Roman" pitchFamily="18" charset="0"/>
              </a:rPr>
              <a:t>Attitudes: </a:t>
            </a:r>
            <a:r>
              <a:rPr lang="en-GB" altLang="en-US" sz="5500" dirty="0">
                <a:solidFill>
                  <a:schemeClr val="tx1"/>
                </a:solidFill>
                <a:cs typeface="Times New Roman" pitchFamily="18" charset="0"/>
              </a:rPr>
              <a:t>curiosity, openness, </a:t>
            </a:r>
            <a:r>
              <a:rPr lang="en-GB" altLang="en-US" sz="5500" dirty="0" err="1">
                <a:solidFill>
                  <a:schemeClr val="tx1"/>
                </a:solidFill>
                <a:cs typeface="Times New Roman" pitchFamily="18" charset="0"/>
              </a:rPr>
              <a:t>decentering</a:t>
            </a:r>
            <a:endParaRPr lang="en-GB" altLang="en-US" sz="5500" dirty="0">
              <a:solidFill>
                <a:schemeClr val="tx1"/>
              </a:solidFill>
              <a:cs typeface="Times New Roman" pitchFamily="18" charset="0"/>
            </a:endParaRPr>
          </a:p>
          <a:p>
            <a:pPr>
              <a:lnSpc>
                <a:spcPts val="2200"/>
              </a:lnSpc>
              <a:spcBef>
                <a:spcPts val="0"/>
              </a:spcBef>
              <a:buNone/>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Knowledge: </a:t>
            </a:r>
            <a:r>
              <a:rPr lang="en-GB" altLang="en-US" sz="5500" dirty="0">
                <a:solidFill>
                  <a:schemeClr val="tx1"/>
                </a:solidFill>
                <a:cs typeface="Times New Roman" pitchFamily="18" charset="0"/>
              </a:rPr>
              <a:t>of social groups and their products and practices in one’s own and in one’s interlocutor’s country</a:t>
            </a:r>
          </a:p>
          <a:p>
            <a:pPr>
              <a:lnSpc>
                <a:spcPts val="2200"/>
              </a:lnSpc>
              <a:spcBef>
                <a:spcPts val="0"/>
              </a:spcBef>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Skills of interpreting and relating: </a:t>
            </a:r>
            <a:r>
              <a:rPr lang="en-GB" altLang="en-US" sz="5500" dirty="0">
                <a:solidFill>
                  <a:schemeClr val="tx1"/>
                </a:solidFill>
                <a:cs typeface="Times New Roman" pitchFamily="18" charset="0"/>
              </a:rPr>
              <a:t>ability to interpret a document /event from another culture, to explain it and relate it to those in one’s own</a:t>
            </a:r>
          </a:p>
          <a:p>
            <a:pPr>
              <a:lnSpc>
                <a:spcPts val="2200"/>
              </a:lnSpc>
              <a:spcBef>
                <a:spcPts val="0"/>
              </a:spcBef>
              <a:buNone/>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Skills of discovery and interaction: </a:t>
            </a:r>
            <a:r>
              <a:rPr lang="en-GB" altLang="en-US" sz="5500" dirty="0">
                <a:solidFill>
                  <a:schemeClr val="tx1"/>
                </a:solidFill>
                <a:cs typeface="Times New Roman" pitchFamily="18" charset="0"/>
              </a:rPr>
              <a:t>ability to acquire new knowledge of cultural practices; ability to operate under the constraints of real-time communication </a:t>
            </a:r>
          </a:p>
          <a:p>
            <a:pPr>
              <a:lnSpc>
                <a:spcPts val="2200"/>
              </a:lnSpc>
              <a:spcBef>
                <a:spcPts val="0"/>
              </a:spcBef>
              <a:buNone/>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Critical cultural awareness: </a:t>
            </a:r>
            <a:r>
              <a:rPr lang="en-GB" altLang="en-US" sz="5500" dirty="0">
                <a:solidFill>
                  <a:schemeClr val="tx1"/>
                </a:solidFill>
                <a:cs typeface="Times New Roman" pitchFamily="18" charset="0"/>
              </a:rPr>
              <a:t>ability to evaluate critically perspectives, practices and products in one’s own and other cultures </a:t>
            </a:r>
          </a:p>
          <a:p>
            <a:pPr>
              <a:buNone/>
            </a:pPr>
            <a:r>
              <a:rPr lang="en-US" sz="5500" dirty="0">
                <a:solidFill>
                  <a:schemeClr val="tx1"/>
                </a:solidFill>
                <a:cs typeface="Times New Roman" pitchFamily="18" charset="0"/>
              </a:rPr>
              <a:t>                                                                                                           (</a:t>
            </a:r>
            <a:r>
              <a:rPr lang="en-US" sz="5500" dirty="0" err="1">
                <a:solidFill>
                  <a:schemeClr val="tx1"/>
                </a:solidFill>
                <a:cs typeface="Times New Roman" pitchFamily="18" charset="0"/>
              </a:rPr>
              <a:t>Byram</a:t>
            </a:r>
            <a:r>
              <a:rPr lang="en-US" sz="5500" dirty="0">
                <a:solidFill>
                  <a:schemeClr val="tx1"/>
                </a:solidFill>
                <a:cs typeface="Times New Roman" pitchFamily="18" charset="0"/>
              </a:rPr>
              <a:t>, 1997)</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847386" y="5318223"/>
            <a:ext cx="1296144" cy="1224738"/>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cap="none" dirty="0"/>
              <a:t>Intercultural learning during a stay abroad</a:t>
            </a:r>
          </a:p>
        </p:txBody>
      </p:sp>
      <p:sp>
        <p:nvSpPr>
          <p:cNvPr id="3" name="Inhaltsplatzhalter 2"/>
          <p:cNvSpPr>
            <a:spLocks noGrp="1"/>
          </p:cNvSpPr>
          <p:nvPr>
            <p:ph idx="1"/>
          </p:nvPr>
        </p:nvSpPr>
        <p:spPr>
          <a:xfrm>
            <a:off x="1251678" y="1583267"/>
            <a:ext cx="10178322" cy="4296325"/>
          </a:xfrm>
        </p:spPr>
        <p:txBody>
          <a:bodyPr/>
          <a:lstStyle/>
          <a:p>
            <a:pPr>
              <a:buNone/>
            </a:pPr>
            <a:r>
              <a:rPr lang="en-US" dirty="0"/>
              <a:t>“</a:t>
            </a:r>
            <a:r>
              <a:rPr lang="en-US" sz="2800" dirty="0">
                <a:solidFill>
                  <a:schemeClr val="tx1"/>
                </a:solidFill>
              </a:rPr>
              <a:t>While intercultural experience is likely to enhance participants’ intercultural learning and personal development in many ways, immersion itself does not guarantee success” (</a:t>
            </a:r>
            <a:r>
              <a:rPr lang="en-US" sz="2800" dirty="0" err="1">
                <a:solidFill>
                  <a:schemeClr val="tx1"/>
                </a:solidFill>
              </a:rPr>
              <a:t>Hua</a:t>
            </a:r>
            <a:r>
              <a:rPr lang="en-US" sz="2800" dirty="0">
                <a:solidFill>
                  <a:schemeClr val="tx1"/>
                </a:solidFill>
              </a:rPr>
              <a:t>, 2014, p. 159). </a:t>
            </a:r>
          </a:p>
          <a:p>
            <a:pPr>
              <a:buNone/>
            </a:pPr>
            <a:endParaRPr lang="en-US" sz="2800" dirty="0">
              <a:solidFill>
                <a:schemeClr val="tx1"/>
              </a:solidFill>
            </a:endParaRPr>
          </a:p>
          <a:p>
            <a:pPr>
              <a:buNone/>
            </a:pPr>
            <a:endParaRPr lang="en-US" sz="2800" dirty="0">
              <a:solidFill>
                <a:schemeClr val="tx1"/>
              </a:solidFill>
            </a:endParaRPr>
          </a:p>
          <a:p>
            <a:pPr>
              <a:buNone/>
            </a:pPr>
            <a:endParaRPr lang="en-US" sz="2800" dirty="0">
              <a:solidFill>
                <a:schemeClr val="tx1"/>
              </a:solidFill>
            </a:endParaRPr>
          </a:p>
          <a:p>
            <a:pPr marL="93663" indent="-93663">
              <a:buNone/>
            </a:pPr>
            <a:r>
              <a:rPr lang="en-US" sz="2800" dirty="0">
                <a:solidFill>
                  <a:schemeClr val="tx1"/>
                </a:solidFill>
              </a:rPr>
              <a:t>Recommendation:  “well-trained cultural mentor” (</a:t>
            </a:r>
            <a:r>
              <a:rPr lang="en-US" sz="2800" dirty="0" err="1">
                <a:solidFill>
                  <a:schemeClr val="tx1"/>
                </a:solidFill>
              </a:rPr>
              <a:t>Vande</a:t>
            </a:r>
            <a:r>
              <a:rPr lang="en-US" sz="2800" dirty="0">
                <a:solidFill>
                  <a:schemeClr val="tx1"/>
                </a:solidFill>
              </a:rPr>
              <a:t> Berg et al., 2009, p. 32)</a:t>
            </a:r>
          </a:p>
        </p:txBody>
      </p:sp>
      <p:pic>
        <p:nvPicPr>
          <p:cNvPr id="4" name="Picture 2" descr="C:\Users\user\Desktop\SCC SS 15\culture.jpg"/>
          <p:cNvPicPr>
            <a:picLocks noChangeAspect="1" noChangeArrowheads="1"/>
          </p:cNvPicPr>
          <p:nvPr/>
        </p:nvPicPr>
        <p:blipFill>
          <a:blip r:embed="rId2" cstate="print"/>
          <a:srcRect/>
          <a:stretch>
            <a:fillRect/>
          </a:stretch>
        </p:blipFill>
        <p:spPr bwMode="auto">
          <a:xfrm>
            <a:off x="5873080" y="3331343"/>
            <a:ext cx="1224136" cy="122169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1319415"/>
          </a:xfrm>
        </p:spPr>
        <p:txBody>
          <a:bodyPr>
            <a:normAutofit fontScale="90000"/>
          </a:bodyPr>
          <a:lstStyle/>
          <a:p>
            <a:r>
              <a:rPr lang="en-US" cap="none" dirty="0"/>
              <a:t>3 phases of preparing learners for class trips  </a:t>
            </a:r>
            <a:r>
              <a:rPr lang="en-US" sz="2700" cap="none" dirty="0"/>
              <a:t>(</a:t>
            </a:r>
            <a:r>
              <a:rPr lang="en-US" sz="2700" cap="none" dirty="0" err="1"/>
              <a:t>Byram</a:t>
            </a:r>
            <a:r>
              <a:rPr lang="en-US" sz="2700" cap="none" dirty="0"/>
              <a:t> et al., 2002)</a:t>
            </a:r>
          </a:p>
        </p:txBody>
      </p:sp>
      <p:sp>
        <p:nvSpPr>
          <p:cNvPr id="5" name="Inhaltsplatzhalter 4"/>
          <p:cNvSpPr>
            <a:spLocks noGrp="1"/>
          </p:cNvSpPr>
          <p:nvPr>
            <p:ph idx="1"/>
          </p:nvPr>
        </p:nvSpPr>
        <p:spPr>
          <a:xfrm>
            <a:off x="1251678" y="1964267"/>
            <a:ext cx="10178322" cy="4148666"/>
          </a:xfrm>
        </p:spPr>
        <p:txBody>
          <a:bodyPr>
            <a:normAutofit lnSpcReduction="10000"/>
          </a:bodyPr>
          <a:lstStyle/>
          <a:p>
            <a:pPr marL="271463" indent="-271463">
              <a:buFont typeface="+mj-lt"/>
              <a:buAutoNum type="arabicPeriod"/>
            </a:pPr>
            <a:r>
              <a:rPr lang="en-US" sz="2400" b="1" dirty="0">
                <a:solidFill>
                  <a:schemeClr val="tx1"/>
                </a:solidFill>
              </a:rPr>
              <a:t>Preparatory Phase </a:t>
            </a:r>
            <a:r>
              <a:rPr lang="en-US" sz="2400" dirty="0">
                <a:solidFill>
                  <a:schemeClr val="tx1"/>
                </a:solidFill>
              </a:rPr>
              <a:t>- learners “</a:t>
            </a:r>
            <a:r>
              <a:rPr lang="en-US" sz="2400" dirty="0" err="1">
                <a:solidFill>
                  <a:schemeClr val="tx1"/>
                </a:solidFill>
              </a:rPr>
              <a:t>externalise</a:t>
            </a:r>
            <a:r>
              <a:rPr lang="en-US" sz="2400" dirty="0">
                <a:solidFill>
                  <a:schemeClr val="tx1"/>
                </a:solidFill>
              </a:rPr>
              <a:t> their thoughts, anxieties and excitements about their visit” (p. 14).</a:t>
            </a:r>
          </a:p>
          <a:p>
            <a:pPr marL="271463" indent="-271463">
              <a:buFont typeface="+mj-lt"/>
              <a:buAutoNum type="arabicPeriod"/>
            </a:pPr>
            <a:r>
              <a:rPr lang="en-US" sz="2400" b="1" dirty="0">
                <a:solidFill>
                  <a:schemeClr val="tx1"/>
                </a:solidFill>
              </a:rPr>
              <a:t>Fieldwork Phase - </a:t>
            </a:r>
            <a:r>
              <a:rPr lang="en-US" sz="2400" dirty="0">
                <a:solidFill>
                  <a:schemeClr val="tx1"/>
                </a:solidFill>
              </a:rPr>
              <a:t>“opportunity for withdrawal from the demands of being in a new environment, an opportunity for reflection alone and together with others” (p. 14). </a:t>
            </a:r>
          </a:p>
          <a:p>
            <a:pPr marL="271463" indent="-271463">
              <a:buFont typeface="+mj-lt"/>
              <a:buAutoNum type="arabicPeriod"/>
            </a:pPr>
            <a:r>
              <a:rPr lang="en-US" sz="2400" b="1" dirty="0">
                <a:solidFill>
                  <a:schemeClr val="tx1"/>
                </a:solidFill>
              </a:rPr>
              <a:t>Follow-up Phase – </a:t>
            </a:r>
            <a:r>
              <a:rPr lang="en-US" sz="2400" dirty="0">
                <a:solidFill>
                  <a:schemeClr val="tx1"/>
                </a:solidFill>
              </a:rPr>
              <a:t>“the emphasis should be on further reflection on individuals’ experience during the visit and, by sharing and comparing,  on an attempt to </a:t>
            </a:r>
            <a:r>
              <a:rPr lang="en-US" sz="2400" dirty="0" err="1">
                <a:solidFill>
                  <a:schemeClr val="tx1"/>
                </a:solidFill>
              </a:rPr>
              <a:t>analyse</a:t>
            </a:r>
            <a:r>
              <a:rPr lang="en-US" sz="2400" dirty="0">
                <a:solidFill>
                  <a:schemeClr val="tx1"/>
                </a:solidFill>
              </a:rPr>
              <a:t> and </a:t>
            </a:r>
            <a:r>
              <a:rPr lang="en-US" sz="2400" dirty="0" err="1">
                <a:solidFill>
                  <a:schemeClr val="tx1"/>
                </a:solidFill>
              </a:rPr>
              <a:t>conceptualise</a:t>
            </a:r>
            <a:r>
              <a:rPr lang="en-US" sz="2400" dirty="0">
                <a:solidFill>
                  <a:schemeClr val="tx1"/>
                </a:solidFill>
              </a:rPr>
              <a:t> what has been experienced as a basis for understanding (some aspects of) the other environment and the people who live there” (p. 15).</a:t>
            </a:r>
            <a:endParaRPr lang="de-AT" sz="2400" dirty="0">
              <a:solidFill>
                <a:schemeClr val="tx1"/>
              </a:solidFill>
            </a:endParaRPr>
          </a:p>
          <a:p>
            <a:pPr marL="457200" indent="-457200">
              <a:buFont typeface="+mj-lt"/>
              <a:buAutoNum type="arabicPeriod"/>
            </a:pPr>
            <a:endParaRPr lang="en-US" dirty="0"/>
          </a:p>
          <a:p>
            <a:endParaRPr lang="en-US" dirty="0"/>
          </a:p>
        </p:txBody>
      </p:sp>
      <p:pic>
        <p:nvPicPr>
          <p:cNvPr id="6" name="Picture 2" descr="C:\Users\user\Desktop\SCC SS 15\culture.jpg"/>
          <p:cNvPicPr>
            <a:picLocks noChangeAspect="1" noChangeArrowheads="1"/>
          </p:cNvPicPr>
          <p:nvPr/>
        </p:nvPicPr>
        <p:blipFill>
          <a:blip r:embed="rId2" cstate="print"/>
          <a:srcRect/>
          <a:stretch>
            <a:fillRect/>
          </a:stretch>
        </p:blipFill>
        <p:spPr bwMode="auto">
          <a:xfrm>
            <a:off x="10766814" y="867543"/>
            <a:ext cx="1137319" cy="113504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6"/>
            <a:ext cx="10178322" cy="777548"/>
          </a:xfrm>
        </p:spPr>
        <p:txBody>
          <a:bodyPr>
            <a:normAutofit/>
          </a:bodyPr>
          <a:lstStyle/>
          <a:p>
            <a:r>
              <a:rPr lang="en-US" sz="3600" cap="none" dirty="0"/>
              <a:t>Input: ‘Eric’ by Shaun Tan (2008)</a:t>
            </a:r>
          </a:p>
        </p:txBody>
      </p:sp>
      <p:sp>
        <p:nvSpPr>
          <p:cNvPr id="3" name="Inhaltsplatzhalter 2"/>
          <p:cNvSpPr>
            <a:spLocks noGrp="1"/>
          </p:cNvSpPr>
          <p:nvPr>
            <p:ph idx="1"/>
          </p:nvPr>
        </p:nvSpPr>
        <p:spPr>
          <a:xfrm>
            <a:off x="1251678" y="1270001"/>
            <a:ext cx="10178322" cy="4609592"/>
          </a:xfrm>
        </p:spPr>
        <p:txBody>
          <a:bodyPr>
            <a:normAutofit fontScale="85000" lnSpcReduction="10000"/>
          </a:bodyPr>
          <a:lstStyle/>
          <a:p>
            <a:pPr>
              <a:buNone/>
            </a:pPr>
            <a:r>
              <a:rPr lang="en-US" sz="4000" dirty="0">
                <a:solidFill>
                  <a:schemeClr val="tx1"/>
                </a:solidFill>
              </a:rPr>
              <a:t>Why a picture book?</a:t>
            </a:r>
          </a:p>
          <a:p>
            <a:pPr marL="93663" indent="-93663">
              <a:buNone/>
            </a:pPr>
            <a:r>
              <a:rPr lang="en-US" sz="4000" dirty="0">
                <a:solidFill>
                  <a:schemeClr val="tx1"/>
                </a:solidFill>
              </a:rPr>
              <a:t>Pictures and minimal words create more questions than answers</a:t>
            </a:r>
          </a:p>
          <a:p>
            <a:pPr marL="93663" indent="-93663">
              <a:buNone/>
            </a:pPr>
            <a:endParaRPr lang="en-US" sz="4000" dirty="0">
              <a:solidFill>
                <a:schemeClr val="tx1"/>
              </a:solidFill>
            </a:endParaRPr>
          </a:p>
          <a:p>
            <a:pPr marL="93663" indent="-93663">
              <a:buNone/>
            </a:pPr>
            <a:r>
              <a:rPr lang="en-US" sz="4000" dirty="0">
                <a:solidFill>
                  <a:schemeClr val="tx1"/>
                </a:solidFill>
              </a:rPr>
              <a:t>“[A] successful picture book is one in which everything is presented to the reader as a speculative proposition, wrapped in invisible quotation marks, as if to say `what do you make of this?´”(Tan, 2001).</a:t>
            </a:r>
          </a:p>
        </p:txBody>
      </p:sp>
      <p:pic>
        <p:nvPicPr>
          <p:cNvPr id="4" name="Content Placeholder 5">
            <a:extLst>
              <a:ext uri="{FF2B5EF4-FFF2-40B4-BE49-F238E27FC236}">
                <a16:creationId xmlns:a16="http://schemas.microsoft.com/office/drawing/2014/main" id="{90D592C9-08A9-4569-9FB0-AB18CFA124FC}"/>
              </a:ext>
            </a:extLst>
          </p:cNvPr>
          <p:cNvPicPr>
            <a:picLocks noChangeAspect="1"/>
          </p:cNvPicPr>
          <p:nvPr/>
        </p:nvPicPr>
        <p:blipFill>
          <a:blip r:embed="rId2"/>
          <a:stretch>
            <a:fillRect/>
          </a:stretch>
        </p:blipFill>
        <p:spPr>
          <a:xfrm>
            <a:off x="9863667" y="128387"/>
            <a:ext cx="1168400" cy="142101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4C409-8067-4776-A825-4D47A6B5974B}"/>
              </a:ext>
            </a:extLst>
          </p:cNvPr>
          <p:cNvSpPr>
            <a:spLocks noGrp="1"/>
          </p:cNvSpPr>
          <p:nvPr>
            <p:ph type="title"/>
          </p:nvPr>
        </p:nvSpPr>
        <p:spPr>
          <a:xfrm>
            <a:off x="6330878" y="382385"/>
            <a:ext cx="5200186" cy="1492132"/>
          </a:xfrm>
        </p:spPr>
        <p:txBody>
          <a:bodyPr vert="horz" lIns="91440" tIns="45720" rIns="91440" bIns="45720" rtlCol="0" anchor="t">
            <a:normAutofit/>
          </a:bodyPr>
          <a:lstStyle/>
          <a:p>
            <a:r>
              <a:rPr lang="de-AT" sz="4000" dirty="0">
                <a:latin typeface="Impact" panose="020B0806030902050204" pitchFamily="34" charset="0"/>
              </a:rPr>
              <a:t>The story</a:t>
            </a:r>
            <a:endParaRPr lang="en-US" sz="4000" dirty="0">
              <a:latin typeface="Impact" panose="020B0806030902050204" pitchFamily="34" charset="0"/>
            </a:endParaRPr>
          </a:p>
        </p:txBody>
      </p:sp>
      <p:pic>
        <p:nvPicPr>
          <p:cNvPr id="9" name="Content Placeholder 8" descr="A close up of an animal&#10;&#10;Description generated with very high confidence">
            <a:hlinkClick r:id="rId2"/>
            <a:extLst>
              <a:ext uri="{FF2B5EF4-FFF2-40B4-BE49-F238E27FC236}">
                <a16:creationId xmlns:a16="http://schemas.microsoft.com/office/drawing/2014/main" id="{CD0709B1-99E2-4AEB-BF4D-536011FB0A2B}"/>
              </a:ext>
            </a:extLst>
          </p:cNvPr>
          <p:cNvPicPr>
            <a:picLocks noGrp="1" noChangeAspect="1"/>
          </p:cNvPicPr>
          <p:nvPr>
            <p:ph sz="half" idx="2"/>
          </p:nvPr>
        </p:nvPicPr>
        <p:blipFill>
          <a:blip r:embed="rId3"/>
          <a:stretch>
            <a:fillRect/>
          </a:stretch>
        </p:blipFill>
        <p:spPr>
          <a:xfrm>
            <a:off x="6330878" y="2492734"/>
            <a:ext cx="3290454" cy="3619500"/>
          </a:xfrm>
        </p:spPr>
      </p:pic>
      <p:pic>
        <p:nvPicPr>
          <p:cNvPr id="6" name="Content Placeholder 5">
            <a:extLst>
              <a:ext uri="{FF2B5EF4-FFF2-40B4-BE49-F238E27FC236}">
                <a16:creationId xmlns:a16="http://schemas.microsoft.com/office/drawing/2014/main" id="{90D592C9-08A9-4569-9FB0-AB18CFA124FC}"/>
              </a:ext>
            </a:extLst>
          </p:cNvPr>
          <p:cNvPicPr>
            <a:picLocks noGrp="1" noChangeAspect="1"/>
          </p:cNvPicPr>
          <p:nvPr>
            <p:ph sz="half" idx="1"/>
          </p:nvPr>
        </p:nvPicPr>
        <p:blipFill>
          <a:blip r:embed="rId4"/>
          <a:stretch>
            <a:fillRect/>
          </a:stretch>
        </p:blipFill>
        <p:spPr>
          <a:xfrm>
            <a:off x="1143000" y="382385"/>
            <a:ext cx="4382522" cy="59803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9554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7BD512F-4C79-42D5-A43F-6C63BCF061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CB879C6-5743-4A11-97B6-1507DF4D59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FCCC6A4C-D0C4-4C23-8284-55DEB33311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2050" name="Picture 3" descr="~AUT0011"/>
          <p:cNvPicPr>
            <a:picLocks noChangeAspect="1" noChangeArrowheads="1"/>
          </p:cNvPicPr>
          <p:nvPr/>
        </p:nvPicPr>
        <p:blipFill>
          <a:blip r:embed="rId2">
            <a:extLst>
              <a:ext uri="{28A0092B-C50C-407E-A947-70E740481C1C}">
                <a14:useLocalDpi xmlns:a14="http://schemas.microsoft.com/office/drawing/2010/main" val="0"/>
              </a:ext>
            </a:extLst>
          </a:blip>
          <a:srcRect t="7205"/>
          <a:stretch>
            <a:fillRect/>
          </a:stretch>
        </p:blipFill>
        <p:spPr bwMode="auto">
          <a:xfrm>
            <a:off x="1934936" y="648121"/>
            <a:ext cx="3290208" cy="545205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AUT0003">
            <a:extLst>
              <a:ext uri="{FF2B5EF4-FFF2-40B4-BE49-F238E27FC236}">
                <a16:creationId xmlns:a16="http://schemas.microsoft.com/office/drawing/2014/main" id="{31364503-299F-4845-8C12-9F39F9119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57"/>
          <a:stretch>
            <a:fillRect/>
          </a:stretch>
        </p:blipFill>
        <p:spPr bwMode="auto">
          <a:xfrm>
            <a:off x="7192735" y="720928"/>
            <a:ext cx="3502477" cy="534130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5038"/>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3</TotalTime>
  <Words>2346</Words>
  <Application>Microsoft Office PowerPoint</Application>
  <PresentationFormat>Widescreen</PresentationFormat>
  <Paragraphs>209</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Gill Sans MT</vt:lpstr>
      <vt:lpstr>Impact</vt:lpstr>
      <vt:lpstr>Times New Roman</vt:lpstr>
      <vt:lpstr>Badge</vt:lpstr>
      <vt:lpstr>PowerPoint Presentation</vt:lpstr>
      <vt:lpstr>Overview</vt:lpstr>
      <vt:lpstr>Language Teaching</vt:lpstr>
      <vt:lpstr>Intercultural Competence Model</vt:lpstr>
      <vt:lpstr>Intercultural learning during a stay abroad</vt:lpstr>
      <vt:lpstr>3 phases of preparing learners for class trips  (Byram et al., 2002)</vt:lpstr>
      <vt:lpstr>Input: ‘Eric’ by Shaun Tan (2008)</vt:lpstr>
      <vt:lpstr>The story</vt:lpstr>
      <vt:lpstr>PowerPoint Presentation</vt:lpstr>
      <vt:lpstr>PowerPoint Presentation</vt:lpstr>
      <vt:lpstr>PowerPoint Presentation</vt:lpstr>
      <vt:lpstr>PowerPoint Presentation</vt:lpstr>
      <vt:lpstr>PowerPoint Presentation</vt:lpstr>
      <vt:lpstr>PowerPoint Presentation</vt:lpstr>
      <vt:lpstr>Eric’s Intercultural Experiences A reading-writing project to prepare language learners for an exchange trip abroad </vt:lpstr>
      <vt:lpstr>The Main Teaching Goals of  Project </vt:lpstr>
      <vt:lpstr>The Project Tasks </vt:lpstr>
      <vt:lpstr>Teacher‘s observations for task 1</vt:lpstr>
      <vt:lpstr> </vt:lpstr>
      <vt:lpstr>The Cultural Iceberg</vt:lpstr>
      <vt:lpstr>PowerPoint Presentation</vt:lpstr>
      <vt:lpstr>PowerPoint Presentation</vt:lpstr>
      <vt:lpstr>PowerPoint Presentation</vt:lpstr>
      <vt:lpstr>PowerPoint Presentation</vt:lpstr>
      <vt:lpstr>PowerPoint Presentation</vt:lpstr>
      <vt:lpstr>Writing a Thank you card</vt:lpstr>
      <vt:lpstr>Story writing  </vt:lpstr>
      <vt:lpstr>PowerPoint Presentation</vt:lpstr>
      <vt:lpstr> The final stories show that…</vt:lpstr>
      <vt:lpstr>Conclusions</vt:lpstr>
      <vt:lpstr>REFERENCES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Elisabeth Poelzleitner</dc:creator>
  <cp:lastModifiedBy>Elisabeth Poelzleitner</cp:lastModifiedBy>
  <cp:revision>78</cp:revision>
  <dcterms:created xsi:type="dcterms:W3CDTF">2017-11-02T08:12:20Z</dcterms:created>
  <dcterms:modified xsi:type="dcterms:W3CDTF">2018-04-26T17:09:15Z</dcterms:modified>
</cp:coreProperties>
</file>