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7CQUj1efqqf2cC6Pbyoc"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75" r:id="rId12"/>
    <p:sldId id="276" r:id="rId13"/>
    <p:sldId id="267" r:id="rId14"/>
    <p:sldId id="273" r:id="rId15"/>
    <p:sldId id="268" r:id="rId16"/>
    <p:sldId id="269" r:id="rId17"/>
    <p:sldId id="270" r:id="rId18"/>
    <p:sldId id="271" r:id="rId19"/>
    <p:sldId id="272"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showGuides="1">
      <p:cViewPr varScale="1">
        <p:scale>
          <a:sx n="71" d="100"/>
          <a:sy n="71" d="100"/>
        </p:scale>
        <p:origin x="115" y="2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FF50A-1D2E-4761-A1AF-B7BEA14AA550}" type="datetimeFigureOut">
              <a:rPr lang="en-US" smtClean="0"/>
              <a:t>23-Oct-17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E360D-4D2D-4B43-9CCE-B950FBFBC5A4}" type="slidenum">
              <a:rPr lang="en-US" smtClean="0"/>
              <a:t>‹#›</a:t>
            </a:fld>
            <a:endParaRPr lang="en-US"/>
          </a:p>
        </p:txBody>
      </p:sp>
    </p:spTree>
    <p:extLst>
      <p:ext uri="{BB962C8B-B14F-4D97-AF65-F5344CB8AC3E}">
        <p14:creationId xmlns:p14="http://schemas.microsoft.com/office/powerpoint/2010/main" val="39964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is BIOLOGY – not PSYCHOLOGY</a:t>
            </a:r>
          </a:p>
          <a:p>
            <a:endParaRPr lang="en-US" dirty="0"/>
          </a:p>
          <a:p>
            <a:r>
              <a:rPr lang="en-US" dirty="0" err="1"/>
              <a:t>Wir</a:t>
            </a:r>
            <a:r>
              <a:rPr lang="en-US" dirty="0"/>
              <a:t> </a:t>
            </a:r>
            <a:r>
              <a:rPr lang="en-US" dirty="0" err="1"/>
              <a:t>wolle</a:t>
            </a:r>
            <a:r>
              <a:rPr lang="en-US" baseline="0" dirty="0" err="1"/>
              <a:t>n</a:t>
            </a:r>
            <a:r>
              <a:rPr lang="en-US" baseline="0" dirty="0"/>
              <a:t> </a:t>
            </a:r>
            <a:r>
              <a:rPr lang="en-US" baseline="0" dirty="0" err="1"/>
              <a:t>uns</a:t>
            </a:r>
            <a:r>
              <a:rPr lang="en-US" baseline="0" dirty="0"/>
              <a:t> </a:t>
            </a:r>
            <a:r>
              <a:rPr lang="en-US" baseline="0" dirty="0" err="1"/>
              <a:t>heute</a:t>
            </a:r>
            <a:r>
              <a:rPr lang="en-US" baseline="0" dirty="0"/>
              <a:t> </a:t>
            </a:r>
            <a:r>
              <a:rPr lang="en-US" baseline="0" dirty="0" err="1"/>
              <a:t>anschauen</a:t>
            </a:r>
            <a:r>
              <a:rPr lang="en-US" baseline="0" dirty="0"/>
              <a:t> was das </a:t>
            </a:r>
            <a:r>
              <a:rPr lang="en-US" baseline="0" dirty="0" err="1"/>
              <a:t>bedeutet</a:t>
            </a:r>
            <a:r>
              <a:rPr lang="en-US" baseline="0" dirty="0"/>
              <a:t> und WIE </a:t>
            </a:r>
            <a:r>
              <a:rPr lang="en-US" baseline="0" dirty="0" err="1"/>
              <a:t>wir</a:t>
            </a:r>
            <a:r>
              <a:rPr lang="en-US" baseline="0" dirty="0"/>
              <a:t> das </a:t>
            </a:r>
            <a:r>
              <a:rPr lang="en-US" baseline="0" dirty="0" err="1"/>
              <a:t>als</a:t>
            </a:r>
            <a:r>
              <a:rPr lang="en-US" baseline="0" dirty="0"/>
              <a:t> </a:t>
            </a:r>
            <a:r>
              <a:rPr lang="en-US" baseline="0" dirty="0" err="1"/>
              <a:t>LehrererInnen</a:t>
            </a:r>
            <a:r>
              <a:rPr lang="en-US" baseline="0" dirty="0"/>
              <a:t> </a:t>
            </a:r>
            <a:r>
              <a:rPr lang="en-US" baseline="0" dirty="0" err="1"/>
              <a:t>tun</a:t>
            </a:r>
            <a:r>
              <a:rPr lang="en-US" baseline="0" dirty="0"/>
              <a:t> </a:t>
            </a:r>
            <a:r>
              <a:rPr lang="en-US" baseline="0" dirty="0" err="1"/>
              <a:t>können</a:t>
            </a:r>
            <a:r>
              <a:rPr lang="en-US" baseline="0" dirty="0"/>
              <a:t>.</a:t>
            </a:r>
          </a:p>
          <a:p>
            <a:r>
              <a:rPr lang="en-US" baseline="0" dirty="0" err="1"/>
              <a:t>Wir</a:t>
            </a:r>
            <a:r>
              <a:rPr lang="en-US" baseline="0" dirty="0"/>
              <a:t> </a:t>
            </a:r>
            <a:r>
              <a:rPr lang="en-US" baseline="0" dirty="0" err="1"/>
              <a:t>wollen</a:t>
            </a:r>
            <a:r>
              <a:rPr lang="en-US" baseline="0" dirty="0"/>
              <a:t> </a:t>
            </a:r>
            <a:r>
              <a:rPr lang="en-US" baseline="0" dirty="0" err="1"/>
              <a:t>uns</a:t>
            </a:r>
            <a:r>
              <a:rPr lang="en-US" baseline="0" dirty="0"/>
              <a:t> </a:t>
            </a:r>
            <a:r>
              <a:rPr lang="en-US" baseline="0" dirty="0" err="1"/>
              <a:t>anschauen</a:t>
            </a:r>
            <a:r>
              <a:rPr lang="en-US" baseline="0" dirty="0"/>
              <a:t> </a:t>
            </a:r>
            <a:r>
              <a:rPr lang="en-US" baseline="0" dirty="0" err="1"/>
              <a:t>warum</a:t>
            </a:r>
            <a:r>
              <a:rPr lang="en-US" baseline="0" dirty="0"/>
              <a:t> </a:t>
            </a:r>
            <a:r>
              <a:rPr lang="en-US" baseline="0" dirty="0" err="1"/>
              <a:t>gewisse</a:t>
            </a:r>
            <a:r>
              <a:rPr lang="en-US" baseline="0" dirty="0"/>
              <a:t> </a:t>
            </a:r>
            <a:r>
              <a:rPr lang="en-US" baseline="0" dirty="0" err="1"/>
              <a:t>Methoden</a:t>
            </a:r>
            <a:r>
              <a:rPr lang="en-US" baseline="0" dirty="0"/>
              <a:t> und </a:t>
            </a:r>
            <a:r>
              <a:rPr lang="en-US" baseline="0" dirty="0" err="1"/>
              <a:t>Übungstypen</a:t>
            </a:r>
            <a:r>
              <a:rPr lang="en-US" baseline="0" dirty="0"/>
              <a:t> </a:t>
            </a:r>
            <a:r>
              <a:rPr lang="en-US" baseline="0" dirty="0" err="1"/>
              <a:t>wirksamer</a:t>
            </a:r>
            <a:r>
              <a:rPr lang="en-US" baseline="0" dirty="0"/>
              <a:t> </a:t>
            </a:r>
            <a:r>
              <a:rPr lang="en-US" baseline="0" dirty="0" err="1"/>
              <a:t>sind</a:t>
            </a:r>
            <a:r>
              <a:rPr lang="en-US" baseline="0" dirty="0"/>
              <a:t> </a:t>
            </a:r>
            <a:r>
              <a:rPr lang="en-US" baseline="0" dirty="0" err="1"/>
              <a:t>als</a:t>
            </a:r>
            <a:r>
              <a:rPr lang="en-US" baseline="0" dirty="0"/>
              <a:t> </a:t>
            </a:r>
            <a:r>
              <a:rPr lang="en-US" baseline="0" dirty="0" err="1"/>
              <a:t>andere</a:t>
            </a:r>
            <a:r>
              <a:rPr lang="en-US" baseline="0" dirty="0"/>
              <a:t>.</a:t>
            </a:r>
          </a:p>
          <a:p>
            <a:r>
              <a:rPr lang="en-US" baseline="0" dirty="0" err="1"/>
              <a:t>Wir</a:t>
            </a:r>
            <a:r>
              <a:rPr lang="en-US" baseline="0" dirty="0"/>
              <a:t> </a:t>
            </a:r>
            <a:r>
              <a:rPr lang="en-US" baseline="0" dirty="0" err="1"/>
              <a:t>haben</a:t>
            </a:r>
            <a:r>
              <a:rPr lang="en-US" baseline="0" dirty="0"/>
              <a:t> </a:t>
            </a:r>
            <a:r>
              <a:rPr lang="en-US" baseline="0" dirty="0" err="1"/>
              <a:t>wenig</a:t>
            </a:r>
            <a:r>
              <a:rPr lang="en-US" baseline="0" dirty="0"/>
              <a:t> </a:t>
            </a:r>
            <a:r>
              <a:rPr lang="en-US" baseline="0" dirty="0" err="1"/>
              <a:t>Zeit</a:t>
            </a:r>
            <a:r>
              <a:rPr lang="en-US" baseline="0" dirty="0"/>
              <a:t> – </a:t>
            </a:r>
            <a:r>
              <a:rPr lang="en-US" baseline="0" dirty="0" err="1"/>
              <a:t>Kompetenzen</a:t>
            </a:r>
            <a:r>
              <a:rPr lang="en-US" baseline="0" dirty="0"/>
              <a:t> – Matura – </a:t>
            </a:r>
            <a:r>
              <a:rPr lang="en-US" baseline="0" dirty="0" err="1"/>
              <a:t>wir</a:t>
            </a:r>
            <a:r>
              <a:rPr lang="en-US" baseline="0" dirty="0"/>
              <a:t> </a:t>
            </a:r>
            <a:r>
              <a:rPr lang="en-US" baseline="0" dirty="0" err="1"/>
              <a:t>wollen</a:t>
            </a:r>
            <a:r>
              <a:rPr lang="en-US" baseline="0" dirty="0"/>
              <a:t> die </a:t>
            </a:r>
            <a:r>
              <a:rPr lang="en-US" baseline="0" dirty="0" err="1"/>
              <a:t>wenige</a:t>
            </a:r>
            <a:r>
              <a:rPr lang="en-US" baseline="0" dirty="0"/>
              <a:t> </a:t>
            </a:r>
            <a:r>
              <a:rPr lang="en-US" baseline="0" dirty="0" err="1"/>
              <a:t>Zeit</a:t>
            </a:r>
            <a:r>
              <a:rPr lang="en-US" baseline="0" dirty="0"/>
              <a:t> </a:t>
            </a:r>
            <a:r>
              <a:rPr lang="en-US" baseline="0" dirty="0" err="1"/>
              <a:t>im</a:t>
            </a:r>
            <a:r>
              <a:rPr lang="en-US" baseline="0" dirty="0"/>
              <a:t> </a:t>
            </a:r>
            <a:r>
              <a:rPr lang="en-US" baseline="0" dirty="0" err="1"/>
              <a:t>Unterricht</a:t>
            </a:r>
            <a:r>
              <a:rPr lang="en-US" baseline="0" dirty="0"/>
              <a:t> EFFIZIENT </a:t>
            </a:r>
            <a:r>
              <a:rPr lang="en-US" baseline="0" dirty="0" err="1"/>
              <a:t>nützen</a:t>
            </a:r>
            <a:r>
              <a:rPr lang="en-US" baseline="0" dirty="0"/>
              <a:t> und das  </a:t>
            </a:r>
            <a:r>
              <a:rPr lang="en-US" baseline="0" dirty="0" err="1"/>
              <a:t>lernen</a:t>
            </a:r>
            <a:r>
              <a:rPr lang="en-US" baseline="0" dirty="0"/>
              <a:t> </a:t>
            </a:r>
            <a:r>
              <a:rPr lang="en-US" baseline="0" dirty="0" err="1"/>
              <a:t>nicht</a:t>
            </a:r>
            <a:r>
              <a:rPr lang="en-US" baseline="0" dirty="0"/>
              <a:t> </a:t>
            </a:r>
            <a:r>
              <a:rPr lang="en-US" baseline="0" dirty="0" err="1"/>
              <a:t>nach</a:t>
            </a:r>
            <a:r>
              <a:rPr lang="en-US" baseline="0" dirty="0"/>
              <a:t> </a:t>
            </a:r>
            <a:r>
              <a:rPr lang="en-US" baseline="0" dirty="0" err="1"/>
              <a:t>Hause</a:t>
            </a:r>
            <a:r>
              <a:rPr lang="en-US" baseline="0" dirty="0"/>
              <a:t>  </a:t>
            </a:r>
            <a:r>
              <a:rPr lang="en-US" baseline="0" dirty="0" err="1"/>
              <a:t>auslagern</a:t>
            </a:r>
            <a:r>
              <a:rPr lang="en-US" baseline="0" dirty="0"/>
              <a:t>.</a:t>
            </a:r>
          </a:p>
          <a:p>
            <a:r>
              <a:rPr lang="en-US" baseline="0" dirty="0"/>
              <a:t>Die </a:t>
            </a:r>
            <a:r>
              <a:rPr lang="en-US" baseline="0" dirty="0" err="1"/>
              <a:t>Neurowiss</a:t>
            </a:r>
            <a:r>
              <a:rPr lang="en-US" baseline="0" dirty="0"/>
              <a:t>. </a:t>
            </a:r>
            <a:r>
              <a:rPr lang="en-US" baseline="0" dirty="0" err="1"/>
              <a:t>Können</a:t>
            </a:r>
            <a:r>
              <a:rPr lang="en-US" baseline="0" dirty="0"/>
              <a:t> </a:t>
            </a:r>
            <a:r>
              <a:rPr lang="en-US" baseline="0" dirty="0" err="1"/>
              <a:t>uns</a:t>
            </a:r>
            <a:r>
              <a:rPr lang="en-US" baseline="0" dirty="0"/>
              <a:t>  </a:t>
            </a:r>
            <a:r>
              <a:rPr lang="en-US" baseline="0" dirty="0" err="1"/>
              <a:t>Hinweise</a:t>
            </a:r>
            <a:r>
              <a:rPr lang="en-US" baseline="0" dirty="0"/>
              <a:t> </a:t>
            </a:r>
            <a:r>
              <a:rPr lang="en-US" baseline="0" dirty="0" err="1"/>
              <a:t>geben</a:t>
            </a:r>
            <a:r>
              <a:rPr lang="en-US" baseline="0" dirty="0"/>
              <a:t> was </a:t>
            </a:r>
            <a:r>
              <a:rPr lang="en-US" baseline="0" dirty="0" err="1"/>
              <a:t>wirkt</a:t>
            </a:r>
            <a:r>
              <a:rPr lang="en-US" baseline="0" dirty="0"/>
              <a:t> und wo “das </a:t>
            </a:r>
            <a:r>
              <a:rPr lang="en-US" baseline="0" dirty="0" err="1"/>
              <a:t>Hirn</a:t>
            </a:r>
            <a:r>
              <a:rPr lang="en-US" baseline="0" dirty="0"/>
              <a:t> </a:t>
            </a:r>
            <a:r>
              <a:rPr lang="en-US" baseline="0" dirty="0" err="1"/>
              <a:t>kalt</a:t>
            </a:r>
            <a:r>
              <a:rPr lang="en-US" baseline="0" dirty="0"/>
              <a:t> </a:t>
            </a:r>
            <a:r>
              <a:rPr lang="en-US" baseline="0" dirty="0" err="1"/>
              <a:t>bleibt</a:t>
            </a:r>
            <a:r>
              <a:rPr lang="en-US" baseline="0" dirty="0"/>
              <a:t>.”</a:t>
            </a:r>
            <a:endParaRPr lang="en-US" dirty="0"/>
          </a:p>
        </p:txBody>
      </p:sp>
      <p:sp>
        <p:nvSpPr>
          <p:cNvPr id="4" name="Footer Placeholder 3"/>
          <p:cNvSpPr>
            <a:spLocks noGrp="1"/>
          </p:cNvSpPr>
          <p:nvPr>
            <p:ph type="ftr" sz="quarter" idx="10"/>
          </p:nvPr>
        </p:nvSpPr>
        <p:spPr/>
        <p:txBody>
          <a:bodyPr/>
          <a:lstStyle/>
          <a:p>
            <a:r>
              <a:rPr lang="de-AT"/>
              <a:t>Elisabeth Pölzleitner: Wie kommt die Sprache ins Gehirn?</a:t>
            </a:r>
            <a:endParaRPr lang="fr-FR"/>
          </a:p>
        </p:txBody>
      </p:sp>
      <p:sp>
        <p:nvSpPr>
          <p:cNvPr id="5" name="Slide Number Placeholder 4"/>
          <p:cNvSpPr>
            <a:spLocks noGrp="1"/>
          </p:cNvSpPr>
          <p:nvPr>
            <p:ph type="sldNum" sz="quarter" idx="11"/>
          </p:nvPr>
        </p:nvSpPr>
        <p:spPr/>
        <p:txBody>
          <a:bodyPr/>
          <a:lstStyle/>
          <a:p>
            <a:fld id="{1B8C0D6D-F693-42DB-8E72-CA63B02C6068}" type="slidenum">
              <a:rPr lang="fr-FR" smtClean="0"/>
              <a:t>4</a:t>
            </a:fld>
            <a:endParaRPr lang="fr-FR"/>
          </a:p>
        </p:txBody>
      </p:sp>
    </p:spTree>
    <p:extLst>
      <p:ext uri="{BB962C8B-B14F-4D97-AF65-F5344CB8AC3E}">
        <p14:creationId xmlns:p14="http://schemas.microsoft.com/office/powerpoint/2010/main" val="334748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err="1"/>
              <a:t>Stolz</a:t>
            </a:r>
            <a:r>
              <a:rPr lang="fr-FR" dirty="0"/>
              <a:t> </a:t>
            </a:r>
            <a:r>
              <a:rPr lang="fr-FR" dirty="0" err="1"/>
              <a:t>und</a:t>
            </a:r>
            <a:r>
              <a:rPr lang="fr-FR" dirty="0"/>
              <a:t> </a:t>
            </a:r>
            <a:r>
              <a:rPr lang="fr-FR" dirty="0" err="1"/>
              <a:t>Erfolgserlebnisse</a:t>
            </a:r>
            <a:r>
              <a:rPr lang="fr-FR" dirty="0"/>
              <a:t>:</a:t>
            </a:r>
            <a:r>
              <a:rPr lang="fr-FR" baseline="0" dirty="0"/>
              <a:t> </a:t>
            </a:r>
            <a:r>
              <a:rPr lang="fr-FR" baseline="0" dirty="0" err="1"/>
              <a:t>Dopamindusche</a:t>
            </a:r>
            <a:r>
              <a:rPr lang="fr-FR" baseline="0" dirty="0"/>
              <a:t> – </a:t>
            </a:r>
            <a:r>
              <a:rPr lang="fr-FR" baseline="0" dirty="0" err="1"/>
              <a:t>verlangt</a:t>
            </a:r>
            <a:r>
              <a:rPr lang="fr-FR" baseline="0" dirty="0"/>
              <a:t> </a:t>
            </a:r>
            <a:r>
              <a:rPr lang="fr-FR" baseline="0" dirty="0" err="1"/>
              <a:t>nach</a:t>
            </a:r>
            <a:r>
              <a:rPr lang="fr-FR" baseline="0" dirty="0"/>
              <a:t> </a:t>
            </a:r>
            <a:r>
              <a:rPr lang="fr-FR" baseline="0" dirty="0" err="1"/>
              <a:t>Wiederholung</a:t>
            </a:r>
            <a:r>
              <a:rPr lang="fr-FR" baseline="0" dirty="0"/>
              <a:t>! – positive </a:t>
            </a:r>
            <a:r>
              <a:rPr lang="fr-FR" baseline="0" dirty="0" err="1"/>
              <a:t>Motivationsspirale</a:t>
            </a:r>
            <a:r>
              <a:rPr lang="fr-FR" baseline="0" dirty="0"/>
              <a:t> .. Internes </a:t>
            </a:r>
            <a:r>
              <a:rPr lang="fr-FR" baseline="0" dirty="0" err="1"/>
              <a:t>Belohnungssysstem</a:t>
            </a:r>
            <a:endParaRPr lang="fr-FR" baseline="0" dirty="0"/>
          </a:p>
          <a:p>
            <a:endParaRPr lang="fr-FR" baseline="0" dirty="0"/>
          </a:p>
          <a:p>
            <a:r>
              <a:rPr lang="fr-FR" baseline="0" dirty="0"/>
              <a:t>Portfolios (</a:t>
            </a:r>
            <a:r>
              <a:rPr lang="fr-FR" baseline="0" dirty="0" err="1"/>
              <a:t>epep</a:t>
            </a:r>
            <a:r>
              <a:rPr lang="fr-FR" baseline="0" dirty="0"/>
              <a:t>)</a:t>
            </a:r>
          </a:p>
          <a:p>
            <a:r>
              <a:rPr lang="fr-FR" baseline="0" dirty="0" err="1"/>
              <a:t>und</a:t>
            </a:r>
            <a:r>
              <a:rPr lang="fr-FR" baseline="0" dirty="0"/>
              <a:t> </a:t>
            </a:r>
            <a:r>
              <a:rPr lang="fr-FR" baseline="0" dirty="0" err="1"/>
              <a:t>Tall</a:t>
            </a:r>
            <a:r>
              <a:rPr lang="fr-FR" baseline="0" dirty="0"/>
              <a:t> Tales (</a:t>
            </a:r>
            <a:r>
              <a:rPr lang="fr-FR" baseline="0" dirty="0" err="1"/>
              <a:t>epep</a:t>
            </a:r>
            <a:r>
              <a:rPr lang="fr-FR" baseline="0" dirty="0"/>
              <a:t>) </a:t>
            </a:r>
            <a:r>
              <a:rPr lang="fr-FR" baseline="0" dirty="0" err="1"/>
              <a:t>Klick</a:t>
            </a:r>
            <a:r>
              <a:rPr lang="fr-FR" baseline="0" dirty="0"/>
              <a:t> on </a:t>
            </a:r>
            <a:r>
              <a:rPr lang="fr-FR" baseline="0" dirty="0" err="1"/>
              <a:t>pictures</a:t>
            </a:r>
            <a:r>
              <a:rPr lang="fr-FR" baseline="0" dirty="0"/>
              <a:t> – </a:t>
            </a:r>
            <a:r>
              <a:rPr lang="fr-FR" baseline="0" dirty="0" err="1"/>
              <a:t>hyperlinks</a:t>
            </a:r>
            <a:r>
              <a:rPr lang="fr-FR" baseline="0" dirty="0"/>
              <a:t>!</a:t>
            </a:r>
          </a:p>
          <a:p>
            <a:endParaRPr lang="fr-FR" baseline="0" dirty="0"/>
          </a:p>
          <a:p>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14</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359908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a:t>click on magazines to go to </a:t>
            </a:r>
            <a:r>
              <a:rPr lang="fr-FR" dirty="0" err="1"/>
              <a:t>epep</a:t>
            </a:r>
            <a:r>
              <a:rPr lang="fr-FR" dirty="0"/>
              <a:t>- magazines (</a:t>
            </a:r>
            <a:r>
              <a:rPr lang="fr-FR" dirty="0" err="1"/>
              <a:t>only</a:t>
            </a:r>
            <a:r>
              <a:rPr lang="fr-FR" dirty="0"/>
              <a:t> </a:t>
            </a:r>
            <a:r>
              <a:rPr lang="fr-FR" dirty="0" err="1"/>
              <a:t>briefly</a:t>
            </a:r>
            <a:r>
              <a:rPr lang="fr-FR" dirty="0"/>
              <a:t> – </a:t>
            </a:r>
            <a:r>
              <a:rPr lang="fr-FR" dirty="0" err="1"/>
              <a:t>details</a:t>
            </a:r>
            <a:r>
              <a:rPr lang="fr-FR" dirty="0"/>
              <a:t> in </a:t>
            </a:r>
            <a:r>
              <a:rPr lang="fr-FR" dirty="0" err="1"/>
              <a:t>writing</a:t>
            </a:r>
            <a:r>
              <a:rPr lang="fr-FR" baseline="0" dirty="0"/>
              <a:t> </a:t>
            </a:r>
            <a:r>
              <a:rPr lang="fr-FR" baseline="0" dirty="0" err="1"/>
              <a:t>seminar</a:t>
            </a:r>
            <a:r>
              <a:rPr lang="fr-FR" baseline="0" dirty="0"/>
              <a:t>)</a:t>
            </a:r>
          </a:p>
          <a:p>
            <a:endParaRPr lang="fr-FR" baseline="0" dirty="0"/>
          </a:p>
          <a:p>
            <a:r>
              <a:rPr lang="fr-FR" baseline="0" dirty="0"/>
              <a:t>go to </a:t>
            </a:r>
            <a:r>
              <a:rPr lang="fr-FR" baseline="0" dirty="0" err="1"/>
              <a:t>Moodle</a:t>
            </a:r>
            <a:r>
              <a:rPr lang="fr-FR" baseline="0" dirty="0"/>
              <a:t> 1c or 1b for </a:t>
            </a:r>
            <a:r>
              <a:rPr lang="fr-FR" baseline="0" dirty="0" err="1"/>
              <a:t>What</a:t>
            </a:r>
            <a:r>
              <a:rPr lang="fr-FR" baseline="0" dirty="0"/>
              <a:t> </a:t>
            </a:r>
            <a:r>
              <a:rPr lang="fr-FR" baseline="0" dirty="0" err="1"/>
              <a:t>we</a:t>
            </a:r>
            <a:r>
              <a:rPr lang="fr-FR" baseline="0" dirty="0"/>
              <a:t> have in </a:t>
            </a:r>
            <a:r>
              <a:rPr lang="fr-FR" baseline="0" dirty="0" err="1"/>
              <a:t>common</a:t>
            </a:r>
            <a:r>
              <a:rPr lang="fr-FR" baseline="0" dirty="0"/>
              <a:t>: show  </a:t>
            </a:r>
            <a:r>
              <a:rPr lang="fr-FR" baseline="0" dirty="0" err="1"/>
              <a:t>that’s</a:t>
            </a:r>
            <a:r>
              <a:rPr lang="fr-FR" baseline="0" dirty="0"/>
              <a:t> me, interviews and </a:t>
            </a:r>
            <a:r>
              <a:rPr lang="fr-FR" baseline="0" dirty="0" err="1"/>
              <a:t>texts</a:t>
            </a:r>
            <a:endParaRPr lang="fr-FR" baseline="0" dirty="0"/>
          </a:p>
          <a:p>
            <a:endParaRPr lang="fr-FR" baseline="0" dirty="0"/>
          </a:p>
          <a:p>
            <a:r>
              <a:rPr lang="fr-FR" baseline="0" dirty="0" err="1"/>
              <a:t>Also</a:t>
            </a:r>
            <a:r>
              <a:rPr lang="fr-FR" baseline="0" dirty="0"/>
              <a:t> show: 1c </a:t>
            </a:r>
            <a:r>
              <a:rPr lang="fr-FR" baseline="0" dirty="0" err="1"/>
              <a:t>database</a:t>
            </a:r>
            <a:r>
              <a:rPr lang="fr-FR" baseline="0" dirty="0"/>
              <a:t>:  </a:t>
            </a:r>
            <a:r>
              <a:rPr lang="fr-FR" baseline="0" dirty="0" err="1"/>
              <a:t>my</a:t>
            </a:r>
            <a:r>
              <a:rPr lang="fr-FR" baseline="0" dirty="0"/>
              <a:t> favorite </a:t>
            </a:r>
            <a:r>
              <a:rPr lang="fr-FR" baseline="0" dirty="0" err="1"/>
              <a:t>day</a:t>
            </a:r>
            <a:r>
              <a:rPr lang="fr-FR" baseline="0" dirty="0"/>
              <a:t>, </a:t>
            </a:r>
            <a:r>
              <a:rPr lang="fr-FR" baseline="0" dirty="0" err="1"/>
              <a:t>my</a:t>
            </a:r>
            <a:r>
              <a:rPr lang="fr-FR" baseline="0" dirty="0"/>
              <a:t> </a:t>
            </a:r>
            <a:r>
              <a:rPr lang="fr-FR" baseline="0" dirty="0" err="1"/>
              <a:t>neighborhood</a:t>
            </a:r>
            <a:r>
              <a:rPr lang="fr-FR" baseline="0" dirty="0"/>
              <a:t>, </a:t>
            </a:r>
            <a:r>
              <a:rPr lang="fr-FR" baseline="0" dirty="0" err="1"/>
              <a:t>my</a:t>
            </a:r>
            <a:r>
              <a:rPr lang="fr-FR" baseline="0" dirty="0"/>
              <a:t> </a:t>
            </a:r>
            <a:r>
              <a:rPr lang="fr-FR" baseline="0" dirty="0" err="1"/>
              <a:t>guinea</a:t>
            </a:r>
            <a:r>
              <a:rPr lang="fr-FR" baseline="0" dirty="0"/>
              <a:t> </a:t>
            </a:r>
            <a:r>
              <a:rPr lang="fr-FR" baseline="0" dirty="0" err="1"/>
              <a:t>pig</a:t>
            </a:r>
            <a:r>
              <a:rPr lang="fr-FR" baseline="0" dirty="0"/>
              <a:t>…</a:t>
            </a:r>
            <a:endParaRPr lang="fr-FR" dirty="0"/>
          </a:p>
          <a:p>
            <a:endParaRPr lang="fr-FR" dirty="0"/>
          </a:p>
          <a:p>
            <a:endParaRPr lang="fr-FR" dirty="0"/>
          </a:p>
          <a:p>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15</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355632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err="1"/>
              <a:t>Neurodidaktik</a:t>
            </a:r>
            <a:r>
              <a:rPr lang="fr-FR" dirty="0"/>
              <a:t> p. 49ff (Roth)</a:t>
            </a:r>
          </a:p>
          <a:p>
            <a:r>
              <a:rPr lang="fr-FR" dirty="0"/>
              <a:t>4 </a:t>
            </a:r>
            <a:r>
              <a:rPr lang="fr-FR" dirty="0" err="1"/>
              <a:t>Stadien</a:t>
            </a:r>
            <a:r>
              <a:rPr lang="fr-FR" baseline="0" dirty="0"/>
              <a:t> (links) </a:t>
            </a:r>
            <a:r>
              <a:rPr lang="fr-FR" baseline="0" dirty="0" err="1"/>
              <a:t>besprechen</a:t>
            </a:r>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16</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149949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de-AT"/>
              <a:t>Elisabeth Pölzleitner: Wie kommt die Sprache ins Gehirn?</a:t>
            </a:r>
            <a:endParaRPr lang="fr-FR"/>
          </a:p>
        </p:txBody>
      </p:sp>
      <p:sp>
        <p:nvSpPr>
          <p:cNvPr id="5" name="Slide Number Placeholder 4"/>
          <p:cNvSpPr>
            <a:spLocks noGrp="1"/>
          </p:cNvSpPr>
          <p:nvPr>
            <p:ph type="sldNum" sz="quarter" idx="11"/>
          </p:nvPr>
        </p:nvSpPr>
        <p:spPr/>
        <p:txBody>
          <a:bodyPr/>
          <a:lstStyle/>
          <a:p>
            <a:fld id="{1B8C0D6D-F693-42DB-8E72-CA63B02C6068}" type="slidenum">
              <a:rPr lang="fr-FR" smtClean="0"/>
              <a:t>17</a:t>
            </a:fld>
            <a:endParaRPr lang="fr-FR"/>
          </a:p>
        </p:txBody>
      </p:sp>
    </p:spTree>
    <p:extLst>
      <p:ext uri="{BB962C8B-B14F-4D97-AF65-F5344CB8AC3E}">
        <p14:creationId xmlns:p14="http://schemas.microsoft.com/office/powerpoint/2010/main" val="104511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18</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2573854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err="1"/>
              <a:t>Unbewusst</a:t>
            </a:r>
            <a:r>
              <a:rPr lang="fr-FR" dirty="0"/>
              <a:t>: </a:t>
            </a:r>
            <a:r>
              <a:rPr lang="fr-FR" dirty="0" err="1"/>
              <a:t>wie</a:t>
            </a:r>
            <a:r>
              <a:rPr lang="fr-FR" baseline="0" dirty="0"/>
              <a:t> </a:t>
            </a:r>
            <a:r>
              <a:rPr lang="fr-FR" baseline="0" dirty="0" err="1"/>
              <a:t>glaubhaft</a:t>
            </a:r>
            <a:r>
              <a:rPr lang="fr-FR" baseline="0" dirty="0"/>
              <a:t> </a:t>
            </a:r>
            <a:r>
              <a:rPr lang="fr-FR" baseline="0" dirty="0" err="1"/>
              <a:t>ist</a:t>
            </a:r>
            <a:r>
              <a:rPr lang="fr-FR" baseline="0" dirty="0"/>
              <a:t> die </a:t>
            </a:r>
            <a:r>
              <a:rPr lang="fr-FR" baseline="0" dirty="0" err="1"/>
              <a:t>Lehrperson</a:t>
            </a:r>
            <a:r>
              <a:rPr lang="fr-FR" baseline="0" dirty="0"/>
              <a:t>, …</a:t>
            </a:r>
          </a:p>
          <a:p>
            <a:r>
              <a:rPr lang="fr-FR" baseline="0" dirty="0" err="1"/>
              <a:t>wie</a:t>
            </a:r>
            <a:r>
              <a:rPr lang="fr-FR" baseline="0" dirty="0"/>
              <a:t> </a:t>
            </a:r>
            <a:r>
              <a:rPr lang="fr-FR" baseline="0" dirty="0" err="1"/>
              <a:t>wichtig</a:t>
            </a:r>
            <a:r>
              <a:rPr lang="fr-FR" baseline="0" dirty="0"/>
              <a:t> </a:t>
            </a:r>
            <a:r>
              <a:rPr lang="fr-FR" baseline="0" dirty="0" err="1"/>
              <a:t>ist</a:t>
            </a:r>
            <a:r>
              <a:rPr lang="fr-FR" baseline="0" dirty="0"/>
              <a:t> </a:t>
            </a:r>
            <a:r>
              <a:rPr lang="fr-FR" baseline="0" dirty="0" err="1"/>
              <a:t>das</a:t>
            </a:r>
            <a:r>
              <a:rPr lang="fr-FR" baseline="0" dirty="0"/>
              <a:t> </a:t>
            </a:r>
            <a:r>
              <a:rPr lang="fr-FR" baseline="0" dirty="0" err="1"/>
              <a:t>für</a:t>
            </a:r>
            <a:r>
              <a:rPr lang="fr-FR" baseline="0" dirty="0"/>
              <a:t> uns </a:t>
            </a:r>
            <a:r>
              <a:rPr lang="fr-FR" baseline="0" dirty="0" err="1"/>
              <a:t>alle</a:t>
            </a:r>
            <a:r>
              <a:rPr lang="fr-FR" baseline="0" dirty="0"/>
              <a:t> (</a:t>
            </a:r>
            <a:r>
              <a:rPr lang="fr-FR" baseline="0" dirty="0" err="1"/>
              <a:t>peer</a:t>
            </a:r>
            <a:r>
              <a:rPr lang="fr-FR" baseline="0" dirty="0"/>
              <a:t>-group)</a:t>
            </a:r>
          </a:p>
          <a:p>
            <a:r>
              <a:rPr lang="fr-FR" baseline="0" dirty="0" err="1"/>
              <a:t>unbewusstes</a:t>
            </a:r>
            <a:r>
              <a:rPr lang="fr-FR" baseline="0" dirty="0"/>
              <a:t> </a:t>
            </a:r>
            <a:r>
              <a:rPr lang="fr-FR" baseline="0" dirty="0" err="1"/>
              <a:t>Wahrnehmen</a:t>
            </a:r>
            <a:r>
              <a:rPr lang="fr-FR" baseline="0" dirty="0"/>
              <a:t> (</a:t>
            </a:r>
            <a:r>
              <a:rPr lang="fr-FR" baseline="0" dirty="0" err="1"/>
              <a:t>vocab</a:t>
            </a:r>
            <a:r>
              <a:rPr lang="fr-FR" baseline="0" dirty="0"/>
              <a:t> </a:t>
            </a:r>
            <a:r>
              <a:rPr lang="fr-FR" baseline="0" dirty="0" err="1"/>
              <a:t>quilt</a:t>
            </a:r>
            <a:r>
              <a:rPr lang="fr-FR" baseline="0" dirty="0"/>
              <a:t>)</a:t>
            </a:r>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19</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76502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Was </a:t>
            </a:r>
            <a:r>
              <a:rPr lang="en-US" baseline="0" dirty="0" err="1"/>
              <a:t>bedeutet</a:t>
            </a:r>
            <a:r>
              <a:rPr lang="en-US" baseline="0" dirty="0"/>
              <a:t> das in der Praxis: </a:t>
            </a:r>
            <a:r>
              <a:rPr lang="en-US" baseline="0" dirty="0" err="1"/>
              <a:t>Wir</a:t>
            </a:r>
            <a:r>
              <a:rPr lang="en-US" baseline="0" dirty="0"/>
              <a:t> </a:t>
            </a:r>
            <a:r>
              <a:rPr lang="en-US" baseline="0" dirty="0" err="1"/>
              <a:t>wissen</a:t>
            </a:r>
            <a:r>
              <a:rPr lang="en-US" baseline="0" dirty="0"/>
              <a:t>: Neurons that fire together wire together… -- </a:t>
            </a:r>
            <a:r>
              <a:rPr lang="en-US" baseline="0" dirty="0" err="1"/>
              <a:t>d.h</a:t>
            </a:r>
            <a:r>
              <a:rPr lang="en-US" baseline="0" dirty="0"/>
              <a:t>. das </a:t>
            </a:r>
            <a:r>
              <a:rPr lang="en-US" baseline="0" dirty="0" err="1"/>
              <a:t>gesamte</a:t>
            </a:r>
            <a:r>
              <a:rPr lang="en-US" baseline="0" dirty="0"/>
              <a:t> </a:t>
            </a:r>
            <a:r>
              <a:rPr lang="en-US" baseline="0" dirty="0" err="1"/>
              <a:t>Netz</a:t>
            </a:r>
            <a:r>
              <a:rPr lang="en-US" baseline="0" dirty="0"/>
              <a:t> </a:t>
            </a:r>
            <a:r>
              <a:rPr lang="en-US" baseline="0" dirty="0" err="1"/>
              <a:t>wird</a:t>
            </a:r>
            <a:r>
              <a:rPr lang="en-US" baseline="0" dirty="0"/>
              <a:t> </a:t>
            </a:r>
            <a:r>
              <a:rPr lang="en-US" baseline="0" dirty="0" err="1"/>
              <a:t>aktiviert</a:t>
            </a:r>
            <a:r>
              <a:rPr lang="en-US" baseline="0" dirty="0"/>
              <a:t> </a:t>
            </a:r>
            <a:r>
              <a:rPr lang="en-US" baseline="0" dirty="0" err="1"/>
              <a:t>wenn</a:t>
            </a:r>
            <a:r>
              <a:rPr lang="en-US" baseline="0" dirty="0"/>
              <a:t> </a:t>
            </a:r>
            <a:r>
              <a:rPr lang="en-US" baseline="0" dirty="0" err="1"/>
              <a:t>es</a:t>
            </a:r>
            <a:r>
              <a:rPr lang="en-US" baseline="0" dirty="0"/>
              <a:t> an </a:t>
            </a:r>
            <a:r>
              <a:rPr lang="en-US" baseline="0" dirty="0" err="1"/>
              <a:t>einer</a:t>
            </a:r>
            <a:r>
              <a:rPr lang="en-US" baseline="0" dirty="0"/>
              <a:t> </a:t>
            </a:r>
            <a:r>
              <a:rPr lang="en-US" baseline="0" dirty="0" err="1"/>
              <a:t>Stelle</a:t>
            </a:r>
            <a:r>
              <a:rPr lang="en-US" baseline="0" dirty="0"/>
              <a:t> </a:t>
            </a:r>
            <a:r>
              <a:rPr lang="en-US" baseline="0" dirty="0" err="1"/>
              <a:t>ausgelöst</a:t>
            </a:r>
            <a:r>
              <a:rPr lang="en-US" baseline="0" dirty="0"/>
              <a:t> </a:t>
            </a:r>
            <a:r>
              <a:rPr lang="en-US" baseline="0" dirty="0" err="1"/>
              <a:t>wird</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try this out: </a:t>
            </a:r>
            <a:r>
              <a:rPr lang="en-US" baseline="0" dirty="0" err="1"/>
              <a:t>Schließen</a:t>
            </a:r>
            <a:r>
              <a:rPr lang="en-US" baseline="0" dirty="0"/>
              <a:t> </a:t>
            </a:r>
            <a:r>
              <a:rPr lang="en-US" baseline="0" dirty="0" err="1"/>
              <a:t>Sie</a:t>
            </a:r>
            <a:r>
              <a:rPr lang="en-US" baseline="0" dirty="0"/>
              <a:t> </a:t>
            </a:r>
            <a:r>
              <a:rPr lang="en-US" baseline="0" dirty="0" err="1"/>
              <a:t>kurz</a:t>
            </a:r>
            <a:r>
              <a:rPr lang="en-US" baseline="0" dirty="0"/>
              <a:t> die </a:t>
            </a:r>
            <a:r>
              <a:rPr lang="en-US" baseline="0" dirty="0" err="1"/>
              <a:t>Augen</a:t>
            </a:r>
            <a:r>
              <a:rPr lang="en-US" baseline="0" dirty="0"/>
              <a:t> und </a:t>
            </a:r>
            <a:r>
              <a:rPr lang="en-US" baseline="0" dirty="0" err="1"/>
              <a:t>denken</a:t>
            </a:r>
            <a:r>
              <a:rPr lang="en-US" baseline="0" dirty="0"/>
              <a:t> </a:t>
            </a:r>
            <a:r>
              <a:rPr lang="en-US" baseline="0" dirty="0" err="1"/>
              <a:t>Sie</a:t>
            </a:r>
            <a:r>
              <a:rPr lang="en-US" baseline="0" dirty="0"/>
              <a:t> an </a:t>
            </a:r>
            <a:r>
              <a:rPr lang="en-US" baseline="0" dirty="0" err="1"/>
              <a:t>Vannillekipferl</a:t>
            </a:r>
            <a:r>
              <a:rPr lang="en-US" baseline="0" dirty="0"/>
              <a:t>.      ……… </a:t>
            </a:r>
            <a:r>
              <a:rPr lang="en-US" baseline="0" dirty="0" err="1"/>
              <a:t>tauschen</a:t>
            </a:r>
            <a:r>
              <a:rPr lang="en-US" baseline="0" dirty="0"/>
              <a:t> </a:t>
            </a:r>
            <a:r>
              <a:rPr lang="en-US" baseline="0" dirty="0" err="1"/>
              <a:t>Sie</a:t>
            </a:r>
            <a:r>
              <a:rPr lang="en-US" baseline="0" dirty="0"/>
              <a:t> </a:t>
            </a:r>
            <a:r>
              <a:rPr lang="en-US" baseline="0" dirty="0" err="1"/>
              <a:t>ganz</a:t>
            </a:r>
            <a:r>
              <a:rPr lang="en-US" baseline="0" dirty="0"/>
              <a:t> </a:t>
            </a:r>
            <a:r>
              <a:rPr lang="en-US" baseline="0" dirty="0" err="1"/>
              <a:t>kurz</a:t>
            </a:r>
            <a:r>
              <a:rPr lang="en-US" baseline="0" dirty="0"/>
              <a:t> </a:t>
            </a:r>
            <a:r>
              <a:rPr lang="en-US" baseline="0" dirty="0" err="1"/>
              <a:t>aus.</a:t>
            </a:r>
            <a:r>
              <a:rPr lang="en-US" baseline="0" dirty="0"/>
              <a:t>.  (</a:t>
            </a:r>
            <a:r>
              <a:rPr lang="en-US" baseline="0" dirty="0" err="1"/>
              <a:t>sehen</a:t>
            </a:r>
            <a:r>
              <a:rPr lang="en-US" baseline="0" dirty="0"/>
              <a:t>, </a:t>
            </a:r>
            <a:r>
              <a:rPr lang="en-US" baseline="0" dirty="0" err="1"/>
              <a:t>schmecken</a:t>
            </a:r>
            <a:r>
              <a:rPr lang="en-US" baseline="0" dirty="0"/>
              <a:t>, </a:t>
            </a:r>
            <a:r>
              <a:rPr lang="en-US" baseline="0" dirty="0" err="1"/>
              <a:t>riechen</a:t>
            </a:r>
            <a:r>
              <a:rPr lang="en-US" baseline="0" dirty="0"/>
              <a:t>, x-mas, </a:t>
            </a:r>
            <a:r>
              <a:rPr lang="en-US" baseline="0" dirty="0" err="1"/>
              <a:t>bröselt</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Bild</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Hohn</a:t>
            </a:r>
            <a:r>
              <a:rPr lang="en-US" dirty="0"/>
              <a:t> Hewitt, “</a:t>
            </a:r>
            <a:r>
              <a:rPr lang="en-US" sz="1200" b="0" i="0" kern="1200" dirty="0">
                <a:solidFill>
                  <a:schemeClr val="tx1"/>
                </a:solidFill>
                <a:effectLst/>
                <a:latin typeface="+mn-lt"/>
                <a:ea typeface="+mn-ea"/>
                <a:cs typeface="+mn-cs"/>
              </a:rPr>
              <a:t>The first real-time, non-invasive imaging of neurons forming a neural network”, </a:t>
            </a:r>
            <a:r>
              <a:rPr lang="en-US" dirty="0"/>
              <a:t>28.3. 2014, www.</a:t>
            </a:r>
            <a:r>
              <a:rPr lang="en-US" sz="1200" b="0" i="0" kern="1200" dirty="0">
                <a:solidFill>
                  <a:schemeClr val="tx1"/>
                </a:solidFill>
                <a:effectLst/>
                <a:latin typeface="+mn-lt"/>
                <a:ea typeface="+mn-ea"/>
                <a:cs typeface="+mn-cs"/>
              </a:rPr>
              <a:t>ExttremeTech.com,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http://www.extremetech.com/extreme/179223-the-first-real-time-non-invasive-imaging-of-neurons-forming-a-neural-network am 03.10.2015</a:t>
            </a:r>
          </a:p>
        </p:txBody>
      </p:sp>
      <p:sp>
        <p:nvSpPr>
          <p:cNvPr id="4" name="Footer Placeholder 3"/>
          <p:cNvSpPr>
            <a:spLocks noGrp="1"/>
          </p:cNvSpPr>
          <p:nvPr>
            <p:ph type="ftr" sz="quarter" idx="10"/>
          </p:nvPr>
        </p:nvSpPr>
        <p:spPr/>
        <p:txBody>
          <a:bodyPr/>
          <a:lstStyle/>
          <a:p>
            <a:r>
              <a:rPr lang="de-AT"/>
              <a:t>Elisabeth Pölzleitner: Wie kommt die Sprache ins Gehirn?</a:t>
            </a:r>
            <a:endParaRPr lang="fr-FR"/>
          </a:p>
        </p:txBody>
      </p:sp>
      <p:sp>
        <p:nvSpPr>
          <p:cNvPr id="5" name="Slide Number Placeholder 4"/>
          <p:cNvSpPr>
            <a:spLocks noGrp="1"/>
          </p:cNvSpPr>
          <p:nvPr>
            <p:ph type="sldNum" sz="quarter" idx="11"/>
          </p:nvPr>
        </p:nvSpPr>
        <p:spPr/>
        <p:txBody>
          <a:bodyPr/>
          <a:lstStyle/>
          <a:p>
            <a:fld id="{1B8C0D6D-F693-42DB-8E72-CA63B02C6068}" type="slidenum">
              <a:rPr lang="fr-FR" smtClean="0"/>
              <a:t>6</a:t>
            </a:fld>
            <a:endParaRPr lang="fr-FR"/>
          </a:p>
        </p:txBody>
      </p:sp>
    </p:spTree>
    <p:extLst>
      <p:ext uri="{BB962C8B-B14F-4D97-AF65-F5344CB8AC3E}">
        <p14:creationId xmlns:p14="http://schemas.microsoft.com/office/powerpoint/2010/main" val="215562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err="1"/>
              <a:t>Schließen</a:t>
            </a:r>
            <a:r>
              <a:rPr lang="fr-FR" baseline="0" dirty="0"/>
              <a:t> </a:t>
            </a:r>
            <a:r>
              <a:rPr lang="fr-FR" baseline="0" dirty="0" err="1"/>
              <a:t>Sie</a:t>
            </a:r>
            <a:r>
              <a:rPr lang="fr-FR" baseline="0" dirty="0"/>
              <a:t> </a:t>
            </a:r>
            <a:r>
              <a:rPr lang="fr-FR" baseline="0" dirty="0" err="1"/>
              <a:t>kurz</a:t>
            </a:r>
            <a:r>
              <a:rPr lang="fr-FR" baseline="0" dirty="0"/>
              <a:t> die </a:t>
            </a:r>
            <a:r>
              <a:rPr lang="fr-FR" baseline="0" dirty="0" err="1"/>
              <a:t>Augen</a:t>
            </a:r>
            <a:r>
              <a:rPr lang="fr-FR" baseline="0" dirty="0"/>
              <a:t> </a:t>
            </a:r>
            <a:r>
              <a:rPr lang="fr-FR" baseline="0" dirty="0" err="1"/>
              <a:t>und</a:t>
            </a:r>
            <a:r>
              <a:rPr lang="fr-FR" baseline="0" dirty="0"/>
              <a:t> </a:t>
            </a:r>
            <a:r>
              <a:rPr lang="fr-FR" baseline="0" dirty="0" err="1"/>
              <a:t>s</a:t>
            </a:r>
            <a:r>
              <a:rPr lang="fr-FR" dirty="0" err="1"/>
              <a:t>tellen</a:t>
            </a:r>
            <a:r>
              <a:rPr lang="fr-FR" dirty="0"/>
              <a:t> </a:t>
            </a:r>
            <a:r>
              <a:rPr lang="fr-FR" dirty="0" err="1"/>
              <a:t>Sie</a:t>
            </a:r>
            <a:r>
              <a:rPr lang="fr-FR" dirty="0"/>
              <a:t> </a:t>
            </a:r>
            <a:r>
              <a:rPr lang="fr-FR" dirty="0" err="1"/>
              <a:t>sich</a:t>
            </a:r>
            <a:r>
              <a:rPr lang="fr-FR" dirty="0"/>
              <a:t> </a:t>
            </a:r>
            <a:r>
              <a:rPr lang="fr-FR" dirty="0" err="1"/>
              <a:t>einen</a:t>
            </a:r>
            <a:r>
              <a:rPr lang="fr-FR" dirty="0"/>
              <a:t> </a:t>
            </a:r>
            <a:r>
              <a:rPr lang="fr-FR" dirty="0" err="1"/>
              <a:t>großen</a:t>
            </a:r>
            <a:r>
              <a:rPr lang="fr-FR" dirty="0"/>
              <a:t> </a:t>
            </a:r>
            <a:r>
              <a:rPr lang="fr-FR" dirty="0" err="1"/>
              <a:t>Physiker</a:t>
            </a:r>
            <a:r>
              <a:rPr lang="fr-FR" baseline="0" dirty="0"/>
              <a:t> vor. Wen </a:t>
            </a:r>
            <a:r>
              <a:rPr lang="fr-FR" baseline="0" dirty="0" err="1"/>
              <a:t>sehen</a:t>
            </a:r>
            <a:r>
              <a:rPr lang="fr-FR" baseline="0" dirty="0"/>
              <a:t> </a:t>
            </a:r>
            <a:r>
              <a:rPr lang="fr-FR" baseline="0" dirty="0" err="1"/>
              <a:t>Sie</a:t>
            </a:r>
            <a:r>
              <a:rPr lang="fr-FR" baseline="0" dirty="0"/>
              <a:t>?</a:t>
            </a:r>
          </a:p>
          <a:p>
            <a:r>
              <a:rPr lang="fr-FR" baseline="0" dirty="0" err="1"/>
              <a:t>Dann</a:t>
            </a:r>
            <a:r>
              <a:rPr lang="fr-FR" baseline="0" dirty="0"/>
              <a:t> </a:t>
            </a:r>
            <a:r>
              <a:rPr lang="fr-FR" baseline="0" dirty="0" err="1"/>
              <a:t>klick</a:t>
            </a:r>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7</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22351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err="1"/>
              <a:t>Genießen</a:t>
            </a:r>
            <a:r>
              <a:rPr lang="fr-FR" dirty="0"/>
              <a:t> </a:t>
            </a:r>
            <a:r>
              <a:rPr lang="fr-FR" dirty="0" err="1"/>
              <a:t>Sie</a:t>
            </a:r>
            <a:r>
              <a:rPr lang="fr-FR" dirty="0"/>
              <a:t> </a:t>
            </a:r>
            <a:r>
              <a:rPr lang="fr-FR" dirty="0" err="1"/>
              <a:t>kurz</a:t>
            </a:r>
            <a:r>
              <a:rPr lang="fr-FR" dirty="0"/>
              <a:t> </a:t>
            </a:r>
            <a:r>
              <a:rPr lang="fr-FR" dirty="0" err="1"/>
              <a:t>das</a:t>
            </a:r>
            <a:r>
              <a:rPr lang="fr-FR" dirty="0"/>
              <a:t> </a:t>
            </a:r>
            <a:r>
              <a:rPr lang="fr-FR" dirty="0" err="1"/>
              <a:t>Gemälde</a:t>
            </a:r>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8</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150411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err="1"/>
              <a:t>Beispiel</a:t>
            </a:r>
            <a:r>
              <a:rPr lang="fr-FR" baseline="0" dirty="0"/>
              <a:t> </a:t>
            </a:r>
            <a:r>
              <a:rPr lang="fr-FR" baseline="0" dirty="0" err="1"/>
              <a:t>für</a:t>
            </a:r>
            <a:r>
              <a:rPr lang="fr-FR" baseline="0" dirty="0"/>
              <a:t> Priming: </a:t>
            </a:r>
            <a:r>
              <a:rPr lang="fr-FR" baseline="0" dirty="0" err="1"/>
              <a:t>unsere</a:t>
            </a:r>
            <a:r>
              <a:rPr lang="fr-FR" baseline="0" dirty="0"/>
              <a:t> </a:t>
            </a:r>
            <a:r>
              <a:rPr lang="fr-FR" baseline="0" dirty="0" err="1"/>
              <a:t>Erwartungen</a:t>
            </a:r>
            <a:r>
              <a:rPr lang="fr-FR" baseline="0" dirty="0"/>
              <a:t> </a:t>
            </a:r>
            <a:r>
              <a:rPr lang="fr-FR" baseline="0" dirty="0" err="1"/>
              <a:t>aktivieren</a:t>
            </a:r>
            <a:r>
              <a:rPr lang="fr-FR" baseline="0" dirty="0"/>
              <a:t> </a:t>
            </a:r>
            <a:r>
              <a:rPr lang="fr-FR" baseline="0" dirty="0" err="1"/>
              <a:t>ein</a:t>
            </a:r>
            <a:r>
              <a:rPr lang="fr-FR" baseline="0" dirty="0"/>
              <a:t> </a:t>
            </a:r>
            <a:r>
              <a:rPr lang="fr-FR" baseline="0" dirty="0" err="1"/>
              <a:t>ganzes</a:t>
            </a:r>
            <a:r>
              <a:rPr lang="fr-FR" baseline="0" dirty="0"/>
              <a:t> </a:t>
            </a:r>
            <a:r>
              <a:rPr lang="fr-FR" baseline="0" dirty="0" err="1"/>
              <a:t>Netzwerk</a:t>
            </a:r>
            <a:r>
              <a:rPr lang="fr-FR" baseline="0" dirty="0"/>
              <a:t> – </a:t>
            </a:r>
            <a:r>
              <a:rPr lang="fr-FR" baseline="0" dirty="0" err="1"/>
              <a:t>dieses</a:t>
            </a:r>
            <a:r>
              <a:rPr lang="fr-FR" baseline="0" dirty="0"/>
              <a:t> </a:t>
            </a:r>
            <a:r>
              <a:rPr lang="fr-FR" baseline="0" dirty="0" err="1"/>
              <a:t>aktive</a:t>
            </a:r>
            <a:r>
              <a:rPr lang="fr-FR" baseline="0" dirty="0"/>
              <a:t> </a:t>
            </a:r>
            <a:r>
              <a:rPr lang="fr-FR" baseline="0" dirty="0" err="1"/>
              <a:t>Netz</a:t>
            </a:r>
            <a:r>
              <a:rPr lang="fr-FR" baseline="0" dirty="0"/>
              <a:t> </a:t>
            </a:r>
            <a:r>
              <a:rPr lang="fr-FR" baseline="0" dirty="0" err="1"/>
              <a:t>steuert</a:t>
            </a:r>
            <a:r>
              <a:rPr lang="fr-FR" baseline="0" dirty="0"/>
              <a:t> </a:t>
            </a:r>
            <a:r>
              <a:rPr lang="fr-FR" baseline="0" dirty="0" err="1"/>
              <a:t>selektive</a:t>
            </a:r>
            <a:r>
              <a:rPr lang="fr-FR" baseline="0" dirty="0"/>
              <a:t> </a:t>
            </a:r>
            <a:r>
              <a:rPr lang="fr-FR" baseline="0" dirty="0" err="1"/>
              <a:t>Wahrnehmung</a:t>
            </a:r>
            <a:r>
              <a:rPr lang="fr-FR" baseline="0" dirty="0"/>
              <a:t> – </a:t>
            </a:r>
            <a:r>
              <a:rPr lang="fr-FR" baseline="0" dirty="0" err="1"/>
              <a:t>schnell</a:t>
            </a:r>
            <a:r>
              <a:rPr lang="fr-FR" baseline="0" dirty="0"/>
              <a:t> </a:t>
            </a:r>
            <a:r>
              <a:rPr lang="fr-FR" baseline="0" dirty="0" err="1"/>
              <a:t>und</a:t>
            </a:r>
            <a:r>
              <a:rPr lang="fr-FR" baseline="0" dirty="0"/>
              <a:t> </a:t>
            </a:r>
            <a:r>
              <a:rPr lang="fr-FR" baseline="0" dirty="0" err="1"/>
              <a:t>effizient</a:t>
            </a:r>
            <a:r>
              <a:rPr lang="fr-FR" baseline="0" dirty="0"/>
              <a:t> --- </a:t>
            </a:r>
            <a:r>
              <a:rPr lang="fr-FR" baseline="0" dirty="0" err="1"/>
              <a:t>statt</a:t>
            </a:r>
            <a:r>
              <a:rPr lang="fr-FR" baseline="0" dirty="0"/>
              <a:t> </a:t>
            </a:r>
            <a:r>
              <a:rPr lang="fr-FR" baseline="0" dirty="0" err="1"/>
              <a:t>alle</a:t>
            </a:r>
            <a:r>
              <a:rPr lang="fr-FR" baseline="0" dirty="0"/>
              <a:t> </a:t>
            </a:r>
            <a:r>
              <a:rPr lang="fr-FR" baseline="0" dirty="0" err="1"/>
              <a:t>Details</a:t>
            </a:r>
            <a:r>
              <a:rPr lang="fr-FR" baseline="0" dirty="0"/>
              <a:t> </a:t>
            </a:r>
            <a:r>
              <a:rPr lang="fr-FR" baseline="0" dirty="0" err="1"/>
              <a:t>wahrzunehmen</a:t>
            </a:r>
            <a:r>
              <a:rPr lang="fr-FR" baseline="0" dirty="0"/>
              <a:t> </a:t>
            </a:r>
            <a:r>
              <a:rPr lang="fr-FR" baseline="0" dirty="0" err="1"/>
              <a:t>sehen</a:t>
            </a:r>
            <a:r>
              <a:rPr lang="fr-FR" baseline="0" dirty="0"/>
              <a:t> </a:t>
            </a:r>
            <a:r>
              <a:rPr lang="fr-FR" baseline="0" dirty="0" err="1"/>
              <a:t>wir</a:t>
            </a:r>
            <a:r>
              <a:rPr lang="fr-FR" baseline="0" dirty="0"/>
              <a:t> </a:t>
            </a:r>
            <a:r>
              <a:rPr lang="fr-FR" baseline="0" dirty="0" err="1"/>
              <a:t>bestimmte</a:t>
            </a:r>
            <a:r>
              <a:rPr lang="fr-FR" baseline="0" dirty="0"/>
              <a:t> </a:t>
            </a:r>
            <a:r>
              <a:rPr lang="fr-FR" baseline="0" dirty="0" err="1"/>
              <a:t>Muster</a:t>
            </a:r>
            <a:r>
              <a:rPr lang="fr-FR" baseline="0" dirty="0"/>
              <a:t>.</a:t>
            </a:r>
          </a:p>
          <a:p>
            <a:r>
              <a:rPr lang="fr-FR" baseline="0" dirty="0" err="1"/>
              <a:t>Das</a:t>
            </a:r>
            <a:r>
              <a:rPr lang="fr-FR" baseline="0" dirty="0"/>
              <a:t> </a:t>
            </a:r>
            <a:r>
              <a:rPr lang="fr-FR" baseline="0" dirty="0" err="1"/>
              <a:t>erklärt</a:t>
            </a:r>
            <a:r>
              <a:rPr lang="fr-FR" baseline="0" dirty="0"/>
              <a:t> </a:t>
            </a:r>
            <a:r>
              <a:rPr lang="fr-FR" baseline="0" dirty="0" err="1"/>
              <a:t>auch</a:t>
            </a:r>
            <a:r>
              <a:rPr lang="fr-FR" baseline="0" dirty="0"/>
              <a:t> </a:t>
            </a:r>
            <a:r>
              <a:rPr lang="fr-FR" baseline="0" dirty="0" err="1"/>
              <a:t>warum</a:t>
            </a:r>
            <a:r>
              <a:rPr lang="fr-FR" baseline="0" dirty="0"/>
              <a:t> es </a:t>
            </a:r>
            <a:r>
              <a:rPr lang="fr-FR" baseline="0" dirty="0" err="1"/>
              <a:t>so</a:t>
            </a:r>
            <a:r>
              <a:rPr lang="fr-FR" baseline="0" dirty="0"/>
              <a:t> </a:t>
            </a:r>
            <a:r>
              <a:rPr lang="fr-FR" baseline="0" dirty="0" err="1"/>
              <a:t>schwierig</a:t>
            </a:r>
            <a:r>
              <a:rPr lang="fr-FR" baseline="0" dirty="0"/>
              <a:t> </a:t>
            </a:r>
            <a:r>
              <a:rPr lang="fr-FR" baseline="0" dirty="0" err="1"/>
              <a:t>ist</a:t>
            </a:r>
            <a:r>
              <a:rPr lang="fr-FR" baseline="0" dirty="0"/>
              <a:t> out of the </a:t>
            </a:r>
            <a:r>
              <a:rPr lang="fr-FR" baseline="0" dirty="0" err="1"/>
              <a:t>blue</a:t>
            </a:r>
            <a:r>
              <a:rPr lang="fr-FR" baseline="0" dirty="0"/>
              <a:t> </a:t>
            </a:r>
            <a:r>
              <a:rPr lang="fr-FR" baseline="0" dirty="0" err="1"/>
              <a:t>Vokabel</a:t>
            </a:r>
            <a:r>
              <a:rPr lang="fr-FR" baseline="0" dirty="0"/>
              <a:t> </a:t>
            </a:r>
            <a:r>
              <a:rPr lang="fr-FR" baseline="0" dirty="0" err="1"/>
              <a:t>abzurufen</a:t>
            </a:r>
            <a:r>
              <a:rPr lang="fr-FR" baseline="0" dirty="0"/>
              <a:t> die uns </a:t>
            </a:r>
            <a:r>
              <a:rPr lang="fr-FR" baseline="0" dirty="0" err="1"/>
              <a:t>SchülerInnen</a:t>
            </a:r>
            <a:r>
              <a:rPr lang="fr-FR" baseline="0" dirty="0"/>
              <a:t> </a:t>
            </a:r>
            <a:r>
              <a:rPr lang="fr-FR" baseline="0" dirty="0" err="1"/>
              <a:t>fragen</a:t>
            </a:r>
            <a:r>
              <a:rPr lang="fr-FR" baseline="0" dirty="0"/>
              <a:t>… </a:t>
            </a:r>
            <a:r>
              <a:rPr lang="fr-FR" baseline="0" dirty="0" err="1"/>
              <a:t>erst</a:t>
            </a:r>
            <a:r>
              <a:rPr lang="fr-FR" baseline="0" dirty="0"/>
              <a:t> in den </a:t>
            </a:r>
            <a:r>
              <a:rPr lang="fr-FR" baseline="0" dirty="0" err="1"/>
              <a:t>Kontext</a:t>
            </a:r>
            <a:r>
              <a:rPr lang="fr-FR" baseline="0" dirty="0"/>
              <a:t> </a:t>
            </a:r>
            <a:r>
              <a:rPr lang="fr-FR" baseline="0" dirty="0" err="1"/>
              <a:t>versetzen</a:t>
            </a:r>
            <a:r>
              <a:rPr lang="fr-FR" baseline="0" dirty="0"/>
              <a:t> – </a:t>
            </a:r>
            <a:r>
              <a:rPr lang="fr-FR" baseline="0" dirty="0" err="1"/>
              <a:t>dann</a:t>
            </a:r>
            <a:r>
              <a:rPr lang="fr-FR" baseline="0" dirty="0"/>
              <a:t> </a:t>
            </a:r>
            <a:r>
              <a:rPr lang="fr-FR" baseline="0" dirty="0" err="1"/>
              <a:t>kommt</a:t>
            </a:r>
            <a:r>
              <a:rPr lang="fr-FR" baseline="0" dirty="0"/>
              <a:t> es </a:t>
            </a:r>
            <a:r>
              <a:rPr lang="fr-FR" baseline="0" dirty="0" err="1"/>
              <a:t>gleich</a:t>
            </a:r>
            <a:r>
              <a:rPr lang="fr-FR" baseline="0" dirty="0"/>
              <a:t>.</a:t>
            </a:r>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9</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328833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Wie</a:t>
            </a:r>
            <a:r>
              <a:rPr lang="en-US" dirty="0"/>
              <a:t> </a:t>
            </a:r>
            <a:r>
              <a:rPr lang="en-US" dirty="0" err="1"/>
              <a:t>kann</a:t>
            </a:r>
            <a:r>
              <a:rPr lang="en-US" dirty="0"/>
              <a:t> </a:t>
            </a:r>
            <a:r>
              <a:rPr lang="en-US" dirty="0" err="1"/>
              <a:t>uns</a:t>
            </a:r>
            <a:r>
              <a:rPr lang="en-US" dirty="0"/>
              <a:t> das </a:t>
            </a:r>
            <a:r>
              <a:rPr lang="en-US" dirty="0" err="1"/>
              <a:t>Wissen</a:t>
            </a:r>
            <a:r>
              <a:rPr lang="en-US" dirty="0"/>
              <a:t> </a:t>
            </a:r>
            <a:r>
              <a:rPr lang="en-US" dirty="0" err="1"/>
              <a:t>über</a:t>
            </a:r>
            <a:r>
              <a:rPr lang="en-US" dirty="0"/>
              <a:t> </a:t>
            </a:r>
            <a:r>
              <a:rPr lang="en-US" dirty="0" err="1"/>
              <a:t>Neur.Netze</a:t>
            </a:r>
            <a:r>
              <a:rPr lang="en-US" baseline="0" dirty="0"/>
              <a:t> </a:t>
            </a:r>
            <a:r>
              <a:rPr lang="en-US" baseline="0" dirty="0" err="1"/>
              <a:t>helfen</a:t>
            </a:r>
            <a:r>
              <a:rPr lang="en-US" baseline="0" dirty="0"/>
              <a:t> </a:t>
            </a:r>
            <a:r>
              <a:rPr lang="en-US" baseline="0" dirty="0" err="1"/>
              <a:t>effizienter</a:t>
            </a:r>
            <a:r>
              <a:rPr lang="en-US" baseline="0" dirty="0"/>
              <a:t> </a:t>
            </a:r>
            <a:r>
              <a:rPr lang="en-US" baseline="0" dirty="0" err="1"/>
              <a:t>zu</a:t>
            </a:r>
            <a:r>
              <a:rPr lang="en-US" baseline="0" dirty="0"/>
              <a:t> </a:t>
            </a:r>
            <a:r>
              <a:rPr lang="en-US" baseline="0" dirty="0" err="1"/>
              <a:t>unterrichten</a:t>
            </a:r>
            <a:r>
              <a:rPr lang="en-US" baseline="0" dirty="0"/>
              <a:t>? </a:t>
            </a:r>
            <a:r>
              <a:rPr lang="en-US" baseline="0" dirty="0" err="1"/>
              <a:t>Wenn</a:t>
            </a:r>
            <a:r>
              <a:rPr lang="en-US" baseline="0" dirty="0"/>
              <a:t> </a:t>
            </a:r>
            <a:r>
              <a:rPr lang="en-US" baseline="0" dirty="0" err="1"/>
              <a:t>ich</a:t>
            </a:r>
            <a:r>
              <a:rPr lang="en-US" baseline="0" dirty="0"/>
              <a:t> die </a:t>
            </a:r>
            <a:r>
              <a:rPr lang="en-US" baseline="0" dirty="0" err="1"/>
              <a:t>Nervenzelle</a:t>
            </a:r>
            <a:r>
              <a:rPr lang="en-US" baseline="0" dirty="0"/>
              <a:t> in der </a:t>
            </a:r>
            <a:r>
              <a:rPr lang="en-US" baseline="0" dirty="0" err="1"/>
              <a:t>Mitte</a:t>
            </a:r>
            <a:r>
              <a:rPr lang="en-US" baseline="0" dirty="0"/>
              <a:t> </a:t>
            </a:r>
            <a:r>
              <a:rPr lang="en-US" baseline="0" dirty="0" err="1"/>
              <a:t>aktiviere</a:t>
            </a:r>
            <a:r>
              <a:rPr lang="en-US" baseline="0" dirty="0"/>
              <a:t> (</a:t>
            </a:r>
            <a:r>
              <a:rPr lang="en-US" baseline="0" dirty="0" err="1"/>
              <a:t>zwicke</a:t>
            </a:r>
            <a:r>
              <a:rPr lang="en-US" baseline="0" dirty="0"/>
              <a:t>), was </a:t>
            </a:r>
            <a:r>
              <a:rPr lang="en-US" baseline="0" dirty="0" err="1"/>
              <a:t>passiert</a:t>
            </a:r>
            <a:r>
              <a:rPr lang="en-US" baseline="0" dirty="0"/>
              <a:t> </a:t>
            </a:r>
            <a:r>
              <a:rPr lang="en-US" baseline="0" dirty="0" err="1"/>
              <a:t>dann</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Netze</a:t>
            </a:r>
            <a:r>
              <a:rPr lang="en-US" baseline="0" dirty="0"/>
              <a:t> </a:t>
            </a:r>
            <a:r>
              <a:rPr lang="en-US" baseline="0" dirty="0" err="1"/>
              <a:t>als</a:t>
            </a:r>
            <a:r>
              <a:rPr lang="en-US" baseline="0" dirty="0"/>
              <a:t> </a:t>
            </a:r>
            <a:r>
              <a:rPr lang="en-US" baseline="0" dirty="0" err="1"/>
              <a:t>ganzes</a:t>
            </a:r>
            <a:r>
              <a:rPr lang="en-US" baseline="0" dirty="0"/>
              <a:t> </a:t>
            </a:r>
            <a:r>
              <a:rPr lang="en-US" baseline="0" dirty="0" err="1"/>
              <a:t>aktiv</a:t>
            </a:r>
            <a:r>
              <a:rPr lang="en-US" baseline="0" dirty="0"/>
              <a:t> – “</a:t>
            </a:r>
            <a:r>
              <a:rPr lang="en-US" baseline="0" dirty="0" err="1"/>
              <a:t>vorgespannt</a:t>
            </a:r>
            <a:r>
              <a:rPr lang="en-US" baseline="0" dirty="0"/>
              <a:t>” –</a:t>
            </a:r>
            <a:r>
              <a:rPr lang="en-US" baseline="0" dirty="0" err="1"/>
              <a:t>aufgewärmt</a:t>
            </a:r>
            <a:r>
              <a:rPr lang="en-US" baseline="0" dirty="0"/>
              <a:t> – ZB: topic “earthquakes” – </a:t>
            </a:r>
            <a:r>
              <a:rPr lang="en-US" baseline="0" dirty="0" err="1"/>
              <a:t>Opfer</a:t>
            </a:r>
            <a:r>
              <a:rPr lang="en-US" baseline="0" dirty="0"/>
              <a:t>, </a:t>
            </a:r>
            <a:r>
              <a:rPr lang="en-US" baseline="0" dirty="0" err="1"/>
              <a:t>Verletzte</a:t>
            </a:r>
            <a:r>
              <a:rPr lang="en-US" baseline="0" dirty="0"/>
              <a:t>, </a:t>
            </a:r>
            <a:r>
              <a:rPr lang="en-US" baseline="0" dirty="0" err="1"/>
              <a:t>Schäden</a:t>
            </a:r>
            <a:r>
              <a:rPr lang="en-US" baseline="0" dirty="0"/>
              <a:t>, </a:t>
            </a:r>
            <a:r>
              <a:rPr lang="en-US" baseline="0" dirty="0" err="1"/>
              <a:t>Stärke</a:t>
            </a:r>
            <a:r>
              <a:rPr lang="en-US" baseline="0" dirty="0"/>
              <a:t> auf der </a:t>
            </a:r>
            <a:r>
              <a:rPr lang="en-US" baseline="0" dirty="0" err="1"/>
              <a:t>Richterskala</a:t>
            </a:r>
            <a:r>
              <a:rPr lang="en-US" baseline="0" dirty="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Bei</a:t>
            </a:r>
            <a:r>
              <a:rPr lang="en-US" baseline="0" dirty="0"/>
              <a:t> reading comp </a:t>
            </a:r>
            <a:r>
              <a:rPr lang="en-US" baseline="0" dirty="0" err="1"/>
              <a:t>oder</a:t>
            </a:r>
            <a:r>
              <a:rPr lang="en-US" baseline="0" dirty="0"/>
              <a:t> listening comp: advance organizer, </a:t>
            </a:r>
            <a:r>
              <a:rPr lang="en-US" baseline="0" dirty="0" err="1"/>
              <a:t>prereading</a:t>
            </a:r>
            <a:r>
              <a:rPr lang="en-US" baseline="0" dirty="0"/>
              <a:t>, pre-listening…</a:t>
            </a:r>
            <a:r>
              <a:rPr lang="en-US" baseline="0" dirty="0" err="1"/>
              <a:t>schalten</a:t>
            </a:r>
            <a:r>
              <a:rPr lang="en-US" baseline="0" dirty="0"/>
              <a:t> </a:t>
            </a:r>
            <a:r>
              <a:rPr lang="en-US" baseline="0" dirty="0" err="1"/>
              <a:t>diese</a:t>
            </a:r>
            <a:r>
              <a:rPr lang="en-US" baseline="0" dirty="0"/>
              <a:t> </a:t>
            </a:r>
            <a:r>
              <a:rPr lang="en-US" baseline="0" dirty="0" err="1"/>
              <a:t>Netze</a:t>
            </a:r>
            <a:r>
              <a:rPr lang="en-US" baseline="0" dirty="0"/>
              <a:t> EIN.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try this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Bild</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Hohn</a:t>
            </a:r>
            <a:r>
              <a:rPr lang="en-US" dirty="0"/>
              <a:t> Hewitt, “</a:t>
            </a:r>
            <a:r>
              <a:rPr lang="en-US" sz="1200" b="0" i="0" kern="1200" dirty="0">
                <a:solidFill>
                  <a:schemeClr val="tx1"/>
                </a:solidFill>
                <a:effectLst/>
                <a:latin typeface="+mn-lt"/>
                <a:ea typeface="+mn-ea"/>
                <a:cs typeface="+mn-cs"/>
              </a:rPr>
              <a:t>The first real-time, non-invasive imaging of neurons forming a neural network”, </a:t>
            </a:r>
            <a:r>
              <a:rPr lang="en-US" dirty="0"/>
              <a:t>28.3. 2014, www.</a:t>
            </a:r>
            <a:r>
              <a:rPr lang="en-US" sz="1200" b="0" i="0" kern="1200" dirty="0">
                <a:solidFill>
                  <a:schemeClr val="tx1"/>
                </a:solidFill>
                <a:effectLst/>
                <a:latin typeface="+mn-lt"/>
                <a:ea typeface="+mn-ea"/>
                <a:cs typeface="+mn-cs"/>
              </a:rPr>
              <a:t>ExttremeTech.com,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http://www.extremetech.com/extreme/179223-the-first-real-time-non-invasive-imaging-of-neurons-forming-a-neural-network am 03.10.2015</a:t>
            </a:r>
          </a:p>
        </p:txBody>
      </p:sp>
      <p:sp>
        <p:nvSpPr>
          <p:cNvPr id="4" name="Footer Placeholder 3"/>
          <p:cNvSpPr>
            <a:spLocks noGrp="1"/>
          </p:cNvSpPr>
          <p:nvPr>
            <p:ph type="ftr" sz="quarter" idx="10"/>
          </p:nvPr>
        </p:nvSpPr>
        <p:spPr/>
        <p:txBody>
          <a:bodyPr/>
          <a:lstStyle/>
          <a:p>
            <a:r>
              <a:rPr lang="de-AT"/>
              <a:t>Elisabeth Pölzleitner: Wie kommt die Sprache ins Gehirn?</a:t>
            </a:r>
            <a:endParaRPr lang="fr-FR"/>
          </a:p>
        </p:txBody>
      </p:sp>
      <p:sp>
        <p:nvSpPr>
          <p:cNvPr id="5" name="Slide Number Placeholder 4"/>
          <p:cNvSpPr>
            <a:spLocks noGrp="1"/>
          </p:cNvSpPr>
          <p:nvPr>
            <p:ph type="sldNum" sz="quarter" idx="11"/>
          </p:nvPr>
        </p:nvSpPr>
        <p:spPr/>
        <p:txBody>
          <a:bodyPr/>
          <a:lstStyle/>
          <a:p>
            <a:fld id="{1B8C0D6D-F693-42DB-8E72-CA63B02C6068}" type="slidenum">
              <a:rPr lang="fr-FR" smtClean="0"/>
              <a:t>10</a:t>
            </a:fld>
            <a:endParaRPr lang="fr-FR"/>
          </a:p>
        </p:txBody>
      </p:sp>
    </p:spTree>
    <p:extLst>
      <p:ext uri="{BB962C8B-B14F-4D97-AF65-F5344CB8AC3E}">
        <p14:creationId xmlns:p14="http://schemas.microsoft.com/office/powerpoint/2010/main" val="172232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a:t>Vor </a:t>
            </a:r>
            <a:r>
              <a:rPr lang="fr-FR" dirty="0" err="1"/>
              <a:t>allem</a:t>
            </a:r>
            <a:r>
              <a:rPr lang="fr-FR" dirty="0"/>
              <a:t> </a:t>
            </a:r>
            <a:r>
              <a:rPr lang="fr-FR" dirty="0" err="1"/>
              <a:t>Procedurales</a:t>
            </a:r>
            <a:r>
              <a:rPr lang="fr-FR" dirty="0"/>
              <a:t> </a:t>
            </a:r>
            <a:r>
              <a:rPr lang="fr-FR" dirty="0" err="1"/>
              <a:t>und</a:t>
            </a:r>
            <a:r>
              <a:rPr lang="fr-FR" baseline="0" dirty="0"/>
              <a:t> </a:t>
            </a:r>
            <a:r>
              <a:rPr lang="fr-FR" baseline="0" dirty="0" err="1"/>
              <a:t>Deklaratives</a:t>
            </a:r>
            <a:r>
              <a:rPr lang="fr-FR" baseline="0" dirty="0"/>
              <a:t> </a:t>
            </a:r>
            <a:r>
              <a:rPr lang="fr-FR" baseline="0" dirty="0" err="1"/>
              <a:t>Ged</a:t>
            </a:r>
            <a:r>
              <a:rPr lang="fr-FR" baseline="0" dirty="0"/>
              <a:t>. </a:t>
            </a:r>
            <a:r>
              <a:rPr lang="fr-FR" baseline="0" dirty="0" err="1"/>
              <a:t>Erklären</a:t>
            </a:r>
            <a:endParaRPr lang="fr-FR" baseline="0" dirty="0"/>
          </a:p>
          <a:p>
            <a:endParaRPr lang="fr-FR" baseline="0" dirty="0"/>
          </a:p>
          <a:p>
            <a:r>
              <a:rPr lang="fr-FR" dirty="0"/>
              <a:t>Werner </a:t>
            </a:r>
            <a:r>
              <a:rPr lang="fr-FR" dirty="0" err="1"/>
              <a:t>Stangls</a:t>
            </a:r>
            <a:r>
              <a:rPr lang="fr-FR" dirty="0"/>
              <a:t> </a:t>
            </a:r>
            <a:r>
              <a:rPr lang="fr-FR" dirty="0" err="1"/>
              <a:t>Arbeitsblätter</a:t>
            </a:r>
            <a:r>
              <a:rPr lang="fr-FR" dirty="0"/>
              <a:t> :, http://arbeitsblaetter.stangl-taller.at/GEDAECHTNIS/ModelleSpeicher.shtml</a:t>
            </a:r>
          </a:p>
        </p:txBody>
      </p:sp>
      <p:sp>
        <p:nvSpPr>
          <p:cNvPr id="4" name="Slide Number Placeholder 3"/>
          <p:cNvSpPr>
            <a:spLocks noGrp="1"/>
          </p:cNvSpPr>
          <p:nvPr>
            <p:ph type="sldNum" sz="quarter" idx="10"/>
          </p:nvPr>
        </p:nvSpPr>
        <p:spPr/>
        <p:txBody>
          <a:bodyPr/>
          <a:lstStyle/>
          <a:p>
            <a:fld id="{1B8C0D6D-F693-42DB-8E72-CA63B02C6068}" type="slidenum">
              <a:rPr lang="fr-FR" smtClean="0"/>
              <a:t>11</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10543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b="1" dirty="0">
                <a:solidFill>
                  <a:schemeClr val="bg1"/>
                </a:solidFill>
              </a:rPr>
              <a:t>click</a:t>
            </a:r>
            <a:endParaRPr lang="fr-FR" dirty="0"/>
          </a:p>
          <a:p>
            <a:r>
              <a:rPr lang="fr-FR" sz="1200" dirty="0" err="1">
                <a:solidFill>
                  <a:schemeClr val="bg1"/>
                </a:solidFill>
              </a:rPr>
              <a:t>Let’s</a:t>
            </a:r>
            <a:r>
              <a:rPr lang="fr-FR" sz="1200" dirty="0">
                <a:solidFill>
                  <a:schemeClr val="bg1"/>
                </a:solidFill>
              </a:rPr>
              <a:t> follow the </a:t>
            </a:r>
            <a:r>
              <a:rPr lang="fr-FR" sz="1200" dirty="0" err="1">
                <a:solidFill>
                  <a:schemeClr val="bg1"/>
                </a:solidFill>
              </a:rPr>
              <a:t>brain</a:t>
            </a:r>
            <a:r>
              <a:rPr lang="fr-FR" sz="1200" dirty="0">
                <a:solidFill>
                  <a:schemeClr val="bg1"/>
                </a:solidFill>
              </a:rPr>
              <a:t> </a:t>
            </a:r>
            <a:r>
              <a:rPr lang="fr-FR" sz="1200" dirty="0" err="1">
                <a:solidFill>
                  <a:schemeClr val="bg1"/>
                </a:solidFill>
              </a:rPr>
              <a:t>along</a:t>
            </a:r>
            <a:r>
              <a:rPr lang="fr-FR" sz="1200" dirty="0">
                <a:solidFill>
                  <a:schemeClr val="bg1"/>
                </a:solidFill>
              </a:rPr>
              <a:t> the </a:t>
            </a:r>
            <a:r>
              <a:rPr lang="fr-FR" sz="1200" dirty="0" err="1">
                <a:solidFill>
                  <a:schemeClr val="bg1"/>
                </a:solidFill>
              </a:rPr>
              <a:t>typical</a:t>
            </a:r>
            <a:r>
              <a:rPr lang="fr-FR" sz="1200" dirty="0">
                <a:solidFill>
                  <a:schemeClr val="bg1"/>
                </a:solidFill>
              </a:rPr>
              <a:t> </a:t>
            </a:r>
            <a:r>
              <a:rPr lang="fr-FR" sz="1200" dirty="0" err="1">
                <a:solidFill>
                  <a:schemeClr val="bg1"/>
                </a:solidFill>
              </a:rPr>
              <a:t>steps</a:t>
            </a:r>
            <a:r>
              <a:rPr lang="fr-FR" sz="1200" dirty="0">
                <a:solidFill>
                  <a:schemeClr val="bg1"/>
                </a:solidFill>
              </a:rPr>
              <a:t> </a:t>
            </a:r>
            <a:r>
              <a:rPr lang="fr-FR" sz="1200" dirty="0" err="1">
                <a:solidFill>
                  <a:schemeClr val="bg1"/>
                </a:solidFill>
              </a:rPr>
              <a:t>from</a:t>
            </a:r>
            <a:r>
              <a:rPr lang="fr-FR" sz="1200" dirty="0">
                <a:solidFill>
                  <a:schemeClr val="bg1"/>
                </a:solidFill>
              </a:rPr>
              <a:t> input to </a:t>
            </a:r>
            <a:r>
              <a:rPr lang="fr-FR" sz="1200" dirty="0" err="1">
                <a:solidFill>
                  <a:schemeClr val="bg1"/>
                </a:solidFill>
              </a:rPr>
              <a:t>learning</a:t>
            </a:r>
            <a:r>
              <a:rPr lang="fr-FR" sz="1200" dirty="0">
                <a:solidFill>
                  <a:schemeClr val="bg1"/>
                </a:solidFill>
              </a:rPr>
              <a:t>. </a:t>
            </a:r>
            <a:endParaRPr lang="fr-FR" sz="1200" b="1" dirty="0">
              <a:solidFill>
                <a:schemeClr val="bg1"/>
              </a:solidFill>
            </a:endParaRPr>
          </a:p>
          <a:p>
            <a:r>
              <a:rPr lang="fr-FR" sz="1200" dirty="0">
                <a:solidFill>
                  <a:schemeClr val="bg1"/>
                </a:solidFill>
              </a:rPr>
              <a:t>A stimulus – in </a:t>
            </a:r>
            <a:r>
              <a:rPr lang="fr-FR" sz="1200" dirty="0" err="1">
                <a:solidFill>
                  <a:schemeClr val="bg1"/>
                </a:solidFill>
              </a:rPr>
              <a:t>this</a:t>
            </a:r>
            <a:r>
              <a:rPr lang="fr-FR" sz="1200" dirty="0">
                <a:solidFill>
                  <a:schemeClr val="bg1"/>
                </a:solidFill>
              </a:rPr>
              <a:t> case </a:t>
            </a:r>
            <a:r>
              <a:rPr lang="fr-FR" sz="1200" dirty="0" err="1">
                <a:solidFill>
                  <a:schemeClr val="bg1"/>
                </a:solidFill>
              </a:rPr>
              <a:t>let’s</a:t>
            </a:r>
            <a:r>
              <a:rPr lang="fr-FR" sz="1200" dirty="0">
                <a:solidFill>
                  <a:schemeClr val="bg1"/>
                </a:solidFill>
              </a:rPr>
              <a:t> assume </a:t>
            </a:r>
            <a:r>
              <a:rPr lang="fr-FR" sz="1200" dirty="0" err="1">
                <a:solidFill>
                  <a:schemeClr val="bg1"/>
                </a:solidFill>
              </a:rPr>
              <a:t>it</a:t>
            </a:r>
            <a:r>
              <a:rPr lang="fr-FR" sz="1200" dirty="0">
                <a:solidFill>
                  <a:schemeClr val="bg1"/>
                </a:solidFill>
              </a:rPr>
              <a:t> </a:t>
            </a:r>
            <a:r>
              <a:rPr lang="fr-FR" sz="1200" dirty="0" err="1">
                <a:solidFill>
                  <a:schemeClr val="bg1"/>
                </a:solidFill>
              </a:rPr>
              <a:t>is</a:t>
            </a:r>
            <a:r>
              <a:rPr lang="fr-FR" sz="1200" dirty="0">
                <a:solidFill>
                  <a:schemeClr val="bg1"/>
                </a:solidFill>
              </a:rPr>
              <a:t> </a:t>
            </a:r>
            <a:r>
              <a:rPr lang="fr-FR" sz="1200" dirty="0" err="1">
                <a:solidFill>
                  <a:schemeClr val="bg1"/>
                </a:solidFill>
              </a:rPr>
              <a:t>sound</a:t>
            </a:r>
            <a:r>
              <a:rPr lang="fr-FR" sz="1200" dirty="0">
                <a:solidFill>
                  <a:schemeClr val="bg1"/>
                </a:solidFill>
              </a:rPr>
              <a:t> </a:t>
            </a:r>
            <a:r>
              <a:rPr lang="fr-FR" sz="1200" dirty="0" err="1">
                <a:solidFill>
                  <a:schemeClr val="bg1"/>
                </a:solidFill>
              </a:rPr>
              <a:t>waves</a:t>
            </a:r>
            <a:r>
              <a:rPr lang="fr-FR" sz="1200" dirty="0">
                <a:solidFill>
                  <a:schemeClr val="bg1"/>
                </a:solidFill>
              </a:rPr>
              <a:t> – the </a:t>
            </a:r>
            <a:r>
              <a:rPr lang="fr-FR" sz="1200" dirty="0" err="1">
                <a:solidFill>
                  <a:schemeClr val="bg1"/>
                </a:solidFill>
              </a:rPr>
              <a:t>teacher’s</a:t>
            </a:r>
            <a:r>
              <a:rPr lang="fr-FR" sz="1200" dirty="0">
                <a:solidFill>
                  <a:schemeClr val="bg1"/>
                </a:solidFill>
              </a:rPr>
              <a:t> </a:t>
            </a:r>
            <a:r>
              <a:rPr lang="fr-FR" sz="1200" dirty="0" err="1">
                <a:solidFill>
                  <a:schemeClr val="bg1"/>
                </a:solidFill>
              </a:rPr>
              <a:t>voice</a:t>
            </a:r>
            <a:r>
              <a:rPr lang="fr-FR" sz="1200" dirty="0">
                <a:solidFill>
                  <a:schemeClr val="bg1"/>
                </a:solidFill>
              </a:rPr>
              <a:t> – </a:t>
            </a:r>
            <a:r>
              <a:rPr lang="fr-FR" sz="1200" dirty="0" err="1">
                <a:solidFill>
                  <a:schemeClr val="bg1"/>
                </a:solidFill>
              </a:rPr>
              <a:t>enters</a:t>
            </a:r>
            <a:r>
              <a:rPr lang="fr-FR" sz="1200" dirty="0">
                <a:solidFill>
                  <a:schemeClr val="bg1"/>
                </a:solidFill>
              </a:rPr>
              <a:t> the </a:t>
            </a:r>
            <a:r>
              <a:rPr lang="fr-FR" sz="1200" dirty="0" err="1">
                <a:solidFill>
                  <a:schemeClr val="bg1"/>
                </a:solidFill>
              </a:rPr>
              <a:t>brain</a:t>
            </a:r>
            <a:r>
              <a:rPr lang="fr-FR" sz="1200" dirty="0">
                <a:solidFill>
                  <a:schemeClr val="bg1"/>
                </a:solidFill>
              </a:rPr>
              <a:t> and </a:t>
            </a:r>
            <a:r>
              <a:rPr lang="fr-FR" sz="1200" dirty="0" err="1">
                <a:solidFill>
                  <a:schemeClr val="bg1"/>
                </a:solidFill>
              </a:rPr>
              <a:t>reaches</a:t>
            </a:r>
            <a:r>
              <a:rPr lang="fr-FR" sz="1200" dirty="0">
                <a:solidFill>
                  <a:schemeClr val="bg1"/>
                </a:solidFill>
              </a:rPr>
              <a:t> the </a:t>
            </a:r>
            <a:r>
              <a:rPr lang="fr-FR" sz="1200" b="1" dirty="0">
                <a:solidFill>
                  <a:schemeClr val="bg1"/>
                </a:solidFill>
              </a:rPr>
              <a:t>(click)  </a:t>
            </a:r>
            <a:r>
              <a:rPr lang="fr-FR" sz="1200" dirty="0">
                <a:solidFill>
                  <a:schemeClr val="bg1"/>
                </a:solidFill>
              </a:rPr>
              <a:t>Thalamus. The Thalamus </a:t>
            </a:r>
            <a:r>
              <a:rPr lang="fr-FR" sz="1200" dirty="0" err="1">
                <a:solidFill>
                  <a:schemeClr val="bg1"/>
                </a:solidFill>
              </a:rPr>
              <a:t>is</a:t>
            </a:r>
            <a:r>
              <a:rPr lang="fr-FR" sz="1200" dirty="0">
                <a:solidFill>
                  <a:schemeClr val="bg1"/>
                </a:solidFill>
              </a:rPr>
              <a:t> an important part of </a:t>
            </a:r>
            <a:r>
              <a:rPr lang="fr-FR" sz="1200" dirty="0" err="1">
                <a:solidFill>
                  <a:schemeClr val="bg1"/>
                </a:solidFill>
              </a:rPr>
              <a:t>our</a:t>
            </a:r>
            <a:r>
              <a:rPr lang="fr-FR" sz="1200" dirty="0">
                <a:solidFill>
                  <a:schemeClr val="bg1"/>
                </a:solidFill>
              </a:rPr>
              <a:t> </a:t>
            </a:r>
            <a:r>
              <a:rPr lang="fr-FR" sz="1200" dirty="0" err="1">
                <a:solidFill>
                  <a:schemeClr val="bg1"/>
                </a:solidFill>
              </a:rPr>
              <a:t>limbic</a:t>
            </a:r>
            <a:r>
              <a:rPr lang="fr-FR" sz="1200" dirty="0">
                <a:solidFill>
                  <a:schemeClr val="bg1"/>
                </a:solidFill>
              </a:rPr>
              <a:t> system – </a:t>
            </a:r>
            <a:r>
              <a:rPr lang="fr-FR" sz="1200" dirty="0" err="1">
                <a:solidFill>
                  <a:schemeClr val="bg1"/>
                </a:solidFill>
              </a:rPr>
              <a:t>our</a:t>
            </a:r>
            <a:r>
              <a:rPr lang="fr-FR" sz="1200" dirty="0">
                <a:solidFill>
                  <a:schemeClr val="bg1"/>
                </a:solidFill>
              </a:rPr>
              <a:t> </a:t>
            </a:r>
            <a:r>
              <a:rPr lang="fr-FR" sz="1200" dirty="0" err="1">
                <a:solidFill>
                  <a:schemeClr val="bg1"/>
                </a:solidFill>
              </a:rPr>
              <a:t>emotional</a:t>
            </a:r>
            <a:r>
              <a:rPr lang="fr-FR" sz="1200" dirty="0">
                <a:solidFill>
                  <a:schemeClr val="bg1"/>
                </a:solidFill>
              </a:rPr>
              <a:t> center.</a:t>
            </a:r>
          </a:p>
          <a:p>
            <a:r>
              <a:rPr lang="fr-FR" sz="1200" dirty="0" err="1">
                <a:solidFill>
                  <a:schemeClr val="bg1"/>
                </a:solidFill>
              </a:rPr>
              <a:t>Here</a:t>
            </a:r>
            <a:r>
              <a:rPr lang="fr-FR" sz="1200" dirty="0">
                <a:solidFill>
                  <a:schemeClr val="bg1"/>
                </a:solidFill>
              </a:rPr>
              <a:t> </a:t>
            </a:r>
            <a:r>
              <a:rPr lang="fr-FR" sz="1200" dirty="0" err="1">
                <a:solidFill>
                  <a:schemeClr val="bg1"/>
                </a:solidFill>
              </a:rPr>
              <a:t>we</a:t>
            </a:r>
            <a:r>
              <a:rPr lang="fr-FR" sz="1200" dirty="0">
                <a:solidFill>
                  <a:schemeClr val="bg1"/>
                </a:solidFill>
              </a:rPr>
              <a:t> have 2 options: </a:t>
            </a:r>
            <a:r>
              <a:rPr lang="fr-FR" sz="1200" b="1" dirty="0">
                <a:solidFill>
                  <a:schemeClr val="bg1"/>
                </a:solidFill>
              </a:rPr>
              <a:t>(click) </a:t>
            </a:r>
            <a:r>
              <a:rPr lang="fr-FR" sz="1200" dirty="0">
                <a:solidFill>
                  <a:schemeClr val="bg1"/>
                </a:solidFill>
              </a:rPr>
              <a:t>The Thalamus </a:t>
            </a:r>
            <a:r>
              <a:rPr lang="fr-FR" sz="1200" dirty="0" err="1">
                <a:solidFill>
                  <a:schemeClr val="bg1"/>
                </a:solidFill>
              </a:rPr>
              <a:t>filters</a:t>
            </a:r>
            <a:r>
              <a:rPr lang="fr-FR" sz="1200" dirty="0">
                <a:solidFill>
                  <a:schemeClr val="bg1"/>
                </a:solidFill>
              </a:rPr>
              <a:t> </a:t>
            </a:r>
            <a:r>
              <a:rPr lang="fr-FR" sz="1200" dirty="0" err="1">
                <a:solidFill>
                  <a:schemeClr val="bg1"/>
                </a:solidFill>
              </a:rPr>
              <a:t>incoming</a:t>
            </a:r>
            <a:r>
              <a:rPr lang="fr-FR" sz="1200" dirty="0">
                <a:solidFill>
                  <a:schemeClr val="bg1"/>
                </a:solidFill>
              </a:rPr>
              <a:t> information: if the </a:t>
            </a:r>
            <a:r>
              <a:rPr lang="fr-FR" sz="1200" dirty="0" err="1">
                <a:solidFill>
                  <a:schemeClr val="bg1"/>
                </a:solidFill>
              </a:rPr>
              <a:t>incoming</a:t>
            </a:r>
            <a:r>
              <a:rPr lang="fr-FR" sz="1200" dirty="0">
                <a:solidFill>
                  <a:schemeClr val="bg1"/>
                </a:solidFill>
              </a:rPr>
              <a:t> signal </a:t>
            </a:r>
            <a:r>
              <a:rPr lang="fr-FR" sz="1200" dirty="0" err="1">
                <a:solidFill>
                  <a:schemeClr val="bg1"/>
                </a:solidFill>
              </a:rPr>
              <a:t>is</a:t>
            </a:r>
            <a:r>
              <a:rPr lang="fr-FR" sz="1200" dirty="0">
                <a:solidFill>
                  <a:schemeClr val="bg1"/>
                </a:solidFill>
              </a:rPr>
              <a:t> </a:t>
            </a:r>
            <a:r>
              <a:rPr lang="fr-FR" sz="1200" dirty="0" err="1">
                <a:solidFill>
                  <a:schemeClr val="bg1"/>
                </a:solidFill>
              </a:rPr>
              <a:t>marked</a:t>
            </a:r>
            <a:r>
              <a:rPr lang="fr-FR" sz="1200" dirty="0">
                <a:solidFill>
                  <a:schemeClr val="bg1"/>
                </a:solidFill>
              </a:rPr>
              <a:t> as </a:t>
            </a:r>
            <a:r>
              <a:rPr lang="fr-FR" sz="1200" dirty="0" err="1">
                <a:solidFill>
                  <a:schemeClr val="bg1"/>
                </a:solidFill>
              </a:rPr>
              <a:t>irrelevent</a:t>
            </a:r>
            <a:r>
              <a:rPr lang="fr-FR" sz="1200" dirty="0">
                <a:solidFill>
                  <a:schemeClr val="bg1"/>
                </a:solidFill>
              </a:rPr>
              <a:t>, </a:t>
            </a:r>
            <a:r>
              <a:rPr lang="fr-FR" sz="1200" dirty="0" err="1">
                <a:solidFill>
                  <a:schemeClr val="bg1"/>
                </a:solidFill>
              </a:rPr>
              <a:t>it</a:t>
            </a:r>
            <a:r>
              <a:rPr lang="fr-FR" sz="1200" dirty="0">
                <a:solidFill>
                  <a:schemeClr val="bg1"/>
                </a:solidFill>
              </a:rPr>
              <a:t> </a:t>
            </a:r>
            <a:r>
              <a:rPr lang="fr-FR" sz="1200" dirty="0" err="1">
                <a:solidFill>
                  <a:schemeClr val="bg1"/>
                </a:solidFill>
              </a:rPr>
              <a:t>will</a:t>
            </a:r>
            <a:r>
              <a:rPr lang="fr-FR" sz="1200" dirty="0">
                <a:solidFill>
                  <a:schemeClr val="bg1"/>
                </a:solidFill>
              </a:rPr>
              <a:t> </a:t>
            </a:r>
            <a:r>
              <a:rPr lang="fr-FR" sz="1200" dirty="0" err="1">
                <a:solidFill>
                  <a:schemeClr val="bg1"/>
                </a:solidFill>
              </a:rPr>
              <a:t>be</a:t>
            </a:r>
            <a:r>
              <a:rPr lang="fr-FR" sz="1200" dirty="0">
                <a:solidFill>
                  <a:schemeClr val="bg1"/>
                </a:solidFill>
              </a:rPr>
              <a:t> </a:t>
            </a:r>
            <a:r>
              <a:rPr lang="fr-FR" sz="1200" dirty="0" err="1">
                <a:solidFill>
                  <a:schemeClr val="bg1"/>
                </a:solidFill>
              </a:rPr>
              <a:t>discarded</a:t>
            </a:r>
            <a:r>
              <a:rPr lang="fr-FR" sz="1200" dirty="0">
                <a:solidFill>
                  <a:schemeClr val="bg1"/>
                </a:solidFill>
              </a:rPr>
              <a:t> – in </a:t>
            </a:r>
            <a:r>
              <a:rPr lang="fr-FR" sz="1200" dirty="0" err="1">
                <a:solidFill>
                  <a:schemeClr val="bg1"/>
                </a:solidFill>
              </a:rPr>
              <a:t>our</a:t>
            </a:r>
            <a:r>
              <a:rPr lang="fr-FR" sz="1200" dirty="0">
                <a:solidFill>
                  <a:schemeClr val="bg1"/>
                </a:solidFill>
              </a:rPr>
              <a:t> </a:t>
            </a:r>
            <a:r>
              <a:rPr lang="fr-FR" sz="1200" dirty="0" err="1">
                <a:solidFill>
                  <a:schemeClr val="bg1"/>
                </a:solidFill>
              </a:rPr>
              <a:t>picture</a:t>
            </a:r>
            <a:r>
              <a:rPr lang="fr-FR" sz="1200" dirty="0">
                <a:solidFill>
                  <a:schemeClr val="bg1"/>
                </a:solidFill>
              </a:rPr>
              <a:t> </a:t>
            </a:r>
            <a:r>
              <a:rPr lang="fr-FR" sz="1200" dirty="0" err="1">
                <a:solidFill>
                  <a:schemeClr val="bg1"/>
                </a:solidFill>
              </a:rPr>
              <a:t>it</a:t>
            </a:r>
            <a:r>
              <a:rPr lang="fr-FR" sz="1200" dirty="0">
                <a:solidFill>
                  <a:schemeClr val="bg1"/>
                </a:solidFill>
              </a:rPr>
              <a:t> </a:t>
            </a:r>
            <a:r>
              <a:rPr lang="fr-FR" sz="1200" dirty="0" err="1">
                <a:solidFill>
                  <a:schemeClr val="bg1"/>
                </a:solidFill>
              </a:rPr>
              <a:t>goes</a:t>
            </a:r>
            <a:r>
              <a:rPr lang="fr-FR" sz="1200" dirty="0">
                <a:solidFill>
                  <a:schemeClr val="bg1"/>
                </a:solidFill>
              </a:rPr>
              <a:t> </a:t>
            </a:r>
            <a:r>
              <a:rPr lang="fr-FR" sz="1200" dirty="0" err="1">
                <a:solidFill>
                  <a:schemeClr val="bg1"/>
                </a:solidFill>
              </a:rPr>
              <a:t>into</a:t>
            </a:r>
            <a:r>
              <a:rPr lang="fr-FR" sz="1200" dirty="0">
                <a:solidFill>
                  <a:schemeClr val="bg1"/>
                </a:solidFill>
              </a:rPr>
              <a:t> the </a:t>
            </a:r>
            <a:r>
              <a:rPr lang="fr-FR" sz="1200" b="1" dirty="0">
                <a:solidFill>
                  <a:schemeClr val="bg1"/>
                </a:solidFill>
              </a:rPr>
              <a:t>(click) </a:t>
            </a:r>
            <a:r>
              <a:rPr lang="fr-FR" sz="1200" dirty="0">
                <a:solidFill>
                  <a:schemeClr val="bg1"/>
                </a:solidFill>
              </a:rPr>
              <a:t>bin. This </a:t>
            </a:r>
            <a:r>
              <a:rPr lang="fr-FR" sz="1200" dirty="0" err="1">
                <a:solidFill>
                  <a:schemeClr val="bg1"/>
                </a:solidFill>
              </a:rPr>
              <a:t>is</a:t>
            </a:r>
            <a:r>
              <a:rPr lang="fr-FR" sz="1200" dirty="0">
                <a:solidFill>
                  <a:schemeClr val="bg1"/>
                </a:solidFill>
              </a:rPr>
              <a:t> an important </a:t>
            </a:r>
            <a:r>
              <a:rPr lang="fr-FR" sz="1200" dirty="0" err="1">
                <a:solidFill>
                  <a:schemeClr val="bg1"/>
                </a:solidFill>
              </a:rPr>
              <a:t>filter</a:t>
            </a:r>
            <a:r>
              <a:rPr lang="fr-FR" sz="1200" dirty="0">
                <a:solidFill>
                  <a:schemeClr val="bg1"/>
                </a:solidFill>
              </a:rPr>
              <a:t> – </a:t>
            </a:r>
            <a:r>
              <a:rPr lang="fr-FR" sz="1200" dirty="0" err="1">
                <a:solidFill>
                  <a:schemeClr val="bg1"/>
                </a:solidFill>
              </a:rPr>
              <a:t>we</a:t>
            </a:r>
            <a:r>
              <a:rPr lang="fr-FR" sz="1200" dirty="0">
                <a:solidFill>
                  <a:schemeClr val="bg1"/>
                </a:solidFill>
              </a:rPr>
              <a:t> do not </a:t>
            </a:r>
            <a:r>
              <a:rPr lang="fr-FR" sz="1200" dirty="0" err="1">
                <a:solidFill>
                  <a:schemeClr val="bg1"/>
                </a:solidFill>
              </a:rPr>
              <a:t>want</a:t>
            </a:r>
            <a:r>
              <a:rPr lang="fr-FR" sz="1200" dirty="0">
                <a:solidFill>
                  <a:schemeClr val="bg1"/>
                </a:solidFill>
              </a:rPr>
              <a:t> to </a:t>
            </a:r>
            <a:r>
              <a:rPr lang="fr-FR" sz="1200" dirty="0" err="1">
                <a:solidFill>
                  <a:schemeClr val="bg1"/>
                </a:solidFill>
              </a:rPr>
              <a:t>worry</a:t>
            </a:r>
            <a:r>
              <a:rPr lang="fr-FR" sz="1200" dirty="0">
                <a:solidFill>
                  <a:schemeClr val="bg1"/>
                </a:solidFill>
              </a:rPr>
              <a:t> about all </a:t>
            </a:r>
            <a:r>
              <a:rPr lang="fr-FR" sz="1200" dirty="0" err="1">
                <a:solidFill>
                  <a:schemeClr val="bg1"/>
                </a:solidFill>
              </a:rPr>
              <a:t>kinds</a:t>
            </a:r>
            <a:r>
              <a:rPr lang="fr-FR" sz="1200" dirty="0">
                <a:solidFill>
                  <a:schemeClr val="bg1"/>
                </a:solidFill>
              </a:rPr>
              <a:t> of background noise, cars passing by and </a:t>
            </a:r>
            <a:r>
              <a:rPr lang="fr-FR" sz="1200" dirty="0" err="1">
                <a:solidFill>
                  <a:schemeClr val="bg1"/>
                </a:solidFill>
              </a:rPr>
              <a:t>other</a:t>
            </a:r>
            <a:r>
              <a:rPr lang="fr-FR" sz="1200" dirty="0">
                <a:solidFill>
                  <a:schemeClr val="bg1"/>
                </a:solidFill>
              </a:rPr>
              <a:t> </a:t>
            </a:r>
            <a:r>
              <a:rPr lang="fr-FR" sz="1200" dirty="0" err="1">
                <a:solidFill>
                  <a:schemeClr val="bg1"/>
                </a:solidFill>
              </a:rPr>
              <a:t>irrelevant</a:t>
            </a:r>
            <a:r>
              <a:rPr lang="fr-FR" sz="1200" dirty="0">
                <a:solidFill>
                  <a:schemeClr val="bg1"/>
                </a:solidFill>
              </a:rPr>
              <a:t> </a:t>
            </a:r>
            <a:r>
              <a:rPr lang="fr-FR" sz="1200" dirty="0" err="1">
                <a:solidFill>
                  <a:schemeClr val="bg1"/>
                </a:solidFill>
              </a:rPr>
              <a:t>signals</a:t>
            </a:r>
            <a:r>
              <a:rPr lang="fr-FR" sz="1200" dirty="0">
                <a:solidFill>
                  <a:schemeClr val="bg1"/>
                </a:solidFill>
              </a:rPr>
              <a:t> in </a:t>
            </a:r>
            <a:r>
              <a:rPr lang="fr-FR" sz="1200" dirty="0" err="1">
                <a:solidFill>
                  <a:schemeClr val="bg1"/>
                </a:solidFill>
              </a:rPr>
              <a:t>our</a:t>
            </a:r>
            <a:r>
              <a:rPr lang="fr-FR" sz="1200" dirty="0">
                <a:solidFill>
                  <a:schemeClr val="bg1"/>
                </a:solidFill>
              </a:rPr>
              <a:t> </a:t>
            </a:r>
            <a:r>
              <a:rPr lang="fr-FR" sz="1200" dirty="0" err="1">
                <a:solidFill>
                  <a:schemeClr val="bg1"/>
                </a:solidFill>
              </a:rPr>
              <a:t>environment</a:t>
            </a:r>
            <a:r>
              <a:rPr lang="fr-FR" sz="1200" dirty="0">
                <a:solidFill>
                  <a:schemeClr val="bg1"/>
                </a:solidFill>
              </a:rPr>
              <a:t>.</a:t>
            </a:r>
          </a:p>
          <a:p>
            <a:r>
              <a:rPr lang="fr-FR" sz="1200" b="1" dirty="0">
                <a:solidFill>
                  <a:schemeClr val="bg1"/>
                </a:solidFill>
              </a:rPr>
              <a:t>(click) </a:t>
            </a:r>
            <a:endParaRPr lang="fr-FR" sz="1200" dirty="0">
              <a:solidFill>
                <a:schemeClr val="bg1"/>
              </a:solidFill>
            </a:endParaRPr>
          </a:p>
          <a:p>
            <a:r>
              <a:rPr lang="fr-FR" sz="1200" dirty="0">
                <a:solidFill>
                  <a:schemeClr val="bg1"/>
                </a:solidFill>
              </a:rPr>
              <a:t>If the stimulus </a:t>
            </a:r>
            <a:r>
              <a:rPr lang="fr-FR" sz="1200" dirty="0" err="1">
                <a:solidFill>
                  <a:schemeClr val="bg1"/>
                </a:solidFill>
              </a:rPr>
              <a:t>is</a:t>
            </a:r>
            <a:r>
              <a:rPr lang="fr-FR" sz="1200" dirty="0">
                <a:solidFill>
                  <a:schemeClr val="bg1"/>
                </a:solidFill>
              </a:rPr>
              <a:t> </a:t>
            </a:r>
            <a:r>
              <a:rPr lang="fr-FR" sz="1200" dirty="0" err="1">
                <a:solidFill>
                  <a:schemeClr val="bg1"/>
                </a:solidFill>
              </a:rPr>
              <a:t>perceived</a:t>
            </a:r>
            <a:r>
              <a:rPr lang="fr-FR" sz="1200" dirty="0">
                <a:solidFill>
                  <a:schemeClr val="bg1"/>
                </a:solidFill>
              </a:rPr>
              <a:t> as important –</a:t>
            </a:r>
            <a:r>
              <a:rPr lang="fr-FR" sz="1200" b="1" dirty="0">
                <a:solidFill>
                  <a:schemeClr val="bg1"/>
                </a:solidFill>
              </a:rPr>
              <a:t>(click) </a:t>
            </a:r>
            <a:r>
              <a:rPr lang="fr-FR" sz="1200" dirty="0">
                <a:solidFill>
                  <a:schemeClr val="bg1"/>
                </a:solidFill>
              </a:rPr>
              <a:t> or at least </a:t>
            </a:r>
            <a:r>
              <a:rPr lang="fr-FR" sz="1200" dirty="0" err="1">
                <a:solidFill>
                  <a:schemeClr val="bg1"/>
                </a:solidFill>
              </a:rPr>
              <a:t>potentially</a:t>
            </a:r>
            <a:r>
              <a:rPr lang="fr-FR" sz="1200" dirty="0">
                <a:solidFill>
                  <a:schemeClr val="bg1"/>
                </a:solidFill>
              </a:rPr>
              <a:t> important, the Thalamus </a:t>
            </a:r>
            <a:r>
              <a:rPr lang="fr-FR" sz="1200" dirty="0" err="1">
                <a:solidFill>
                  <a:schemeClr val="bg1"/>
                </a:solidFill>
              </a:rPr>
              <a:t>will</a:t>
            </a:r>
            <a:r>
              <a:rPr lang="fr-FR" sz="1200" dirty="0">
                <a:solidFill>
                  <a:schemeClr val="bg1"/>
                </a:solidFill>
              </a:rPr>
              <a:t> let </a:t>
            </a:r>
            <a:r>
              <a:rPr lang="fr-FR" sz="1200" dirty="0" err="1">
                <a:solidFill>
                  <a:schemeClr val="bg1"/>
                </a:solidFill>
              </a:rPr>
              <a:t>it</a:t>
            </a:r>
            <a:r>
              <a:rPr lang="fr-FR" sz="1200" dirty="0">
                <a:solidFill>
                  <a:schemeClr val="bg1"/>
                </a:solidFill>
              </a:rPr>
              <a:t> </a:t>
            </a:r>
            <a:r>
              <a:rPr lang="fr-FR" sz="1200" dirty="0" err="1">
                <a:solidFill>
                  <a:schemeClr val="bg1"/>
                </a:solidFill>
              </a:rPr>
              <a:t>through</a:t>
            </a:r>
            <a:r>
              <a:rPr lang="fr-FR" sz="1200" dirty="0">
                <a:solidFill>
                  <a:schemeClr val="bg1"/>
                </a:solidFill>
              </a:rPr>
              <a:t> – and </a:t>
            </a:r>
            <a:r>
              <a:rPr lang="fr-FR" sz="1200" dirty="0" err="1">
                <a:solidFill>
                  <a:schemeClr val="bg1"/>
                </a:solidFill>
              </a:rPr>
              <a:t>pass</a:t>
            </a:r>
            <a:r>
              <a:rPr lang="fr-FR" sz="1200" dirty="0">
                <a:solidFill>
                  <a:schemeClr val="bg1"/>
                </a:solidFill>
              </a:rPr>
              <a:t> </a:t>
            </a:r>
            <a:r>
              <a:rPr lang="fr-FR" sz="1200" dirty="0" err="1">
                <a:solidFill>
                  <a:schemeClr val="bg1"/>
                </a:solidFill>
              </a:rPr>
              <a:t>it</a:t>
            </a:r>
            <a:r>
              <a:rPr lang="fr-FR" sz="1200" dirty="0">
                <a:solidFill>
                  <a:schemeClr val="bg1"/>
                </a:solidFill>
              </a:rPr>
              <a:t> on to the </a:t>
            </a:r>
            <a:r>
              <a:rPr lang="fr-FR" sz="1200" b="1" dirty="0">
                <a:solidFill>
                  <a:schemeClr val="bg1"/>
                </a:solidFill>
              </a:rPr>
              <a:t>(click) </a:t>
            </a:r>
            <a:r>
              <a:rPr lang="fr-FR" sz="1200" dirty="0" err="1">
                <a:solidFill>
                  <a:schemeClr val="bg1"/>
                </a:solidFill>
              </a:rPr>
              <a:t>Amygdala</a:t>
            </a:r>
            <a:r>
              <a:rPr lang="fr-FR" sz="1200" dirty="0">
                <a:solidFill>
                  <a:schemeClr val="bg1"/>
                </a:solidFill>
              </a:rPr>
              <a:t>. In </a:t>
            </a:r>
            <a:r>
              <a:rPr lang="fr-FR" sz="1200" dirty="0" err="1">
                <a:solidFill>
                  <a:schemeClr val="bg1"/>
                </a:solidFill>
              </a:rPr>
              <a:t>our</a:t>
            </a:r>
            <a:r>
              <a:rPr lang="fr-FR" sz="1200" dirty="0">
                <a:solidFill>
                  <a:schemeClr val="bg1"/>
                </a:solidFill>
              </a:rPr>
              <a:t> </a:t>
            </a:r>
            <a:r>
              <a:rPr lang="fr-FR" sz="1200" dirty="0" err="1">
                <a:solidFill>
                  <a:schemeClr val="bg1"/>
                </a:solidFill>
              </a:rPr>
              <a:t>picture</a:t>
            </a:r>
            <a:r>
              <a:rPr lang="fr-FR" sz="1200" dirty="0">
                <a:solidFill>
                  <a:schemeClr val="bg1"/>
                </a:solidFill>
              </a:rPr>
              <a:t> </a:t>
            </a:r>
            <a:r>
              <a:rPr lang="fr-FR" sz="1200" dirty="0" err="1">
                <a:solidFill>
                  <a:schemeClr val="bg1"/>
                </a:solidFill>
              </a:rPr>
              <a:t>we</a:t>
            </a:r>
            <a:r>
              <a:rPr lang="fr-FR" sz="1200" dirty="0">
                <a:solidFill>
                  <a:schemeClr val="bg1"/>
                </a:solidFill>
              </a:rPr>
              <a:t> </a:t>
            </a:r>
            <a:r>
              <a:rPr lang="fr-FR" sz="1200" dirty="0" err="1">
                <a:solidFill>
                  <a:schemeClr val="bg1"/>
                </a:solidFill>
              </a:rPr>
              <a:t>see</a:t>
            </a:r>
            <a:r>
              <a:rPr lang="fr-FR" sz="1200" dirty="0">
                <a:solidFill>
                  <a:schemeClr val="bg1"/>
                </a:solidFill>
              </a:rPr>
              <a:t> </a:t>
            </a:r>
            <a:r>
              <a:rPr lang="fr-FR" sz="1200" dirty="0" err="1">
                <a:solidFill>
                  <a:schemeClr val="bg1"/>
                </a:solidFill>
              </a:rPr>
              <a:t>two</a:t>
            </a:r>
            <a:r>
              <a:rPr lang="fr-FR" sz="1200" dirty="0">
                <a:solidFill>
                  <a:schemeClr val="bg1"/>
                </a:solidFill>
              </a:rPr>
              <a:t> of </a:t>
            </a:r>
            <a:r>
              <a:rPr lang="fr-FR" sz="1200" dirty="0" err="1">
                <a:solidFill>
                  <a:schemeClr val="bg1"/>
                </a:solidFill>
              </a:rPr>
              <a:t>these</a:t>
            </a:r>
            <a:r>
              <a:rPr lang="fr-FR" sz="1200" dirty="0">
                <a:solidFill>
                  <a:schemeClr val="bg1"/>
                </a:solidFill>
              </a:rPr>
              <a:t> </a:t>
            </a:r>
            <a:r>
              <a:rPr lang="fr-FR" sz="1200" dirty="0" err="1">
                <a:solidFill>
                  <a:schemeClr val="bg1"/>
                </a:solidFill>
              </a:rPr>
              <a:t>yellow</a:t>
            </a:r>
            <a:r>
              <a:rPr lang="fr-FR" sz="1200" dirty="0">
                <a:solidFill>
                  <a:schemeClr val="bg1"/>
                </a:solidFill>
              </a:rPr>
              <a:t>, </a:t>
            </a:r>
            <a:r>
              <a:rPr lang="fr-FR" sz="1200" dirty="0" err="1">
                <a:solidFill>
                  <a:schemeClr val="bg1"/>
                </a:solidFill>
              </a:rPr>
              <a:t>almond-shaped</a:t>
            </a:r>
            <a:r>
              <a:rPr lang="fr-FR" sz="1200" dirty="0">
                <a:solidFill>
                  <a:schemeClr val="bg1"/>
                </a:solidFill>
              </a:rPr>
              <a:t> </a:t>
            </a:r>
            <a:r>
              <a:rPr lang="fr-FR" sz="1200" dirty="0" err="1">
                <a:solidFill>
                  <a:schemeClr val="bg1"/>
                </a:solidFill>
              </a:rPr>
              <a:t>objects</a:t>
            </a:r>
            <a:r>
              <a:rPr lang="fr-FR" sz="1200" dirty="0">
                <a:solidFill>
                  <a:schemeClr val="bg1"/>
                </a:solidFill>
              </a:rPr>
              <a:t>. </a:t>
            </a:r>
            <a:r>
              <a:rPr lang="fr-FR" sz="1200" dirty="0" err="1">
                <a:solidFill>
                  <a:schemeClr val="bg1"/>
                </a:solidFill>
              </a:rPr>
              <a:t>Here</a:t>
            </a:r>
            <a:r>
              <a:rPr lang="fr-FR" sz="1200" dirty="0">
                <a:solidFill>
                  <a:schemeClr val="bg1"/>
                </a:solidFill>
              </a:rPr>
              <a:t> </a:t>
            </a:r>
            <a:r>
              <a:rPr lang="fr-FR" sz="1200" dirty="0" err="1">
                <a:solidFill>
                  <a:schemeClr val="bg1"/>
                </a:solidFill>
              </a:rPr>
              <a:t>incoming</a:t>
            </a:r>
            <a:r>
              <a:rPr lang="fr-FR" sz="1200" dirty="0">
                <a:solidFill>
                  <a:schemeClr val="bg1"/>
                </a:solidFill>
              </a:rPr>
              <a:t> </a:t>
            </a:r>
            <a:r>
              <a:rPr lang="fr-FR" sz="1200" dirty="0" err="1">
                <a:solidFill>
                  <a:schemeClr val="bg1"/>
                </a:solidFill>
              </a:rPr>
              <a:t>signals</a:t>
            </a:r>
            <a:r>
              <a:rPr lang="fr-FR" sz="1200" dirty="0">
                <a:solidFill>
                  <a:schemeClr val="bg1"/>
                </a:solidFill>
              </a:rPr>
              <a:t> are </a:t>
            </a:r>
            <a:r>
              <a:rPr lang="fr-FR" sz="1200" dirty="0" err="1">
                <a:solidFill>
                  <a:schemeClr val="bg1"/>
                </a:solidFill>
              </a:rPr>
              <a:t>checked</a:t>
            </a:r>
            <a:r>
              <a:rPr lang="fr-FR" sz="1200" dirty="0">
                <a:solidFill>
                  <a:schemeClr val="bg1"/>
                </a:solidFill>
              </a:rPr>
              <a:t> for </a:t>
            </a:r>
            <a:r>
              <a:rPr lang="fr-FR" sz="1200" dirty="0" err="1">
                <a:solidFill>
                  <a:schemeClr val="bg1"/>
                </a:solidFill>
              </a:rPr>
              <a:t>their</a:t>
            </a:r>
            <a:r>
              <a:rPr lang="fr-FR" sz="1200" dirty="0">
                <a:solidFill>
                  <a:schemeClr val="bg1"/>
                </a:solidFill>
              </a:rPr>
              <a:t> </a:t>
            </a:r>
            <a:r>
              <a:rPr lang="fr-FR" sz="1200" dirty="0" err="1">
                <a:solidFill>
                  <a:schemeClr val="bg1"/>
                </a:solidFill>
              </a:rPr>
              <a:t>emotional</a:t>
            </a:r>
            <a:r>
              <a:rPr lang="fr-FR" sz="1200" dirty="0">
                <a:solidFill>
                  <a:schemeClr val="bg1"/>
                </a:solidFill>
              </a:rPr>
              <a:t> content. Is the </a:t>
            </a:r>
            <a:r>
              <a:rPr lang="fr-FR" sz="1200" dirty="0" err="1">
                <a:solidFill>
                  <a:schemeClr val="bg1"/>
                </a:solidFill>
              </a:rPr>
              <a:t>incoming</a:t>
            </a:r>
            <a:r>
              <a:rPr lang="fr-FR" sz="1200" dirty="0">
                <a:solidFill>
                  <a:schemeClr val="bg1"/>
                </a:solidFill>
              </a:rPr>
              <a:t> stimulus </a:t>
            </a:r>
            <a:r>
              <a:rPr lang="fr-FR" sz="1200" dirty="0" err="1">
                <a:solidFill>
                  <a:schemeClr val="bg1"/>
                </a:solidFill>
              </a:rPr>
              <a:t>associated</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b="1" dirty="0">
                <a:solidFill>
                  <a:schemeClr val="bg1"/>
                </a:solidFill>
              </a:rPr>
              <a:t>(click) </a:t>
            </a:r>
            <a:r>
              <a:rPr lang="fr-FR" sz="1200" dirty="0">
                <a:solidFill>
                  <a:schemeClr val="bg1"/>
                </a:solidFill>
              </a:rPr>
              <a:t>danger? … or </a:t>
            </a:r>
            <a:r>
              <a:rPr lang="fr-FR" sz="1200" dirty="0" err="1">
                <a:solidFill>
                  <a:schemeClr val="bg1"/>
                </a:solidFill>
              </a:rPr>
              <a:t>does</a:t>
            </a:r>
            <a:r>
              <a:rPr lang="fr-FR" sz="1200" dirty="0">
                <a:solidFill>
                  <a:schemeClr val="bg1"/>
                </a:solidFill>
              </a:rPr>
              <a:t> </a:t>
            </a:r>
            <a:r>
              <a:rPr lang="fr-FR" sz="1200" dirty="0" err="1">
                <a:solidFill>
                  <a:schemeClr val="bg1"/>
                </a:solidFill>
              </a:rPr>
              <a:t>it</a:t>
            </a:r>
            <a:r>
              <a:rPr lang="fr-FR" sz="1200" dirty="0">
                <a:solidFill>
                  <a:schemeClr val="bg1"/>
                </a:solidFill>
              </a:rPr>
              <a:t> </a:t>
            </a:r>
            <a:r>
              <a:rPr lang="fr-FR" sz="1200" dirty="0" err="1">
                <a:solidFill>
                  <a:schemeClr val="bg1"/>
                </a:solidFill>
              </a:rPr>
              <a:t>seem</a:t>
            </a:r>
            <a:r>
              <a:rPr lang="fr-FR" sz="1200" dirty="0">
                <a:solidFill>
                  <a:schemeClr val="bg1"/>
                </a:solidFill>
              </a:rPr>
              <a:t> </a:t>
            </a:r>
            <a:r>
              <a:rPr lang="fr-FR" sz="1200" b="1" dirty="0">
                <a:solidFill>
                  <a:schemeClr val="bg1"/>
                </a:solidFill>
              </a:rPr>
              <a:t>(click) </a:t>
            </a:r>
            <a:r>
              <a:rPr lang="fr-FR" sz="1200" dirty="0" err="1">
                <a:solidFill>
                  <a:schemeClr val="bg1"/>
                </a:solidFill>
              </a:rPr>
              <a:t>harmless</a:t>
            </a:r>
            <a:r>
              <a:rPr lang="fr-FR" sz="1200" dirty="0">
                <a:solidFill>
                  <a:schemeClr val="bg1"/>
                </a:solidFill>
              </a:rPr>
              <a:t>? </a:t>
            </a:r>
            <a:r>
              <a:rPr lang="fr-FR" sz="1200" dirty="0" err="1">
                <a:solidFill>
                  <a:schemeClr val="bg1"/>
                </a:solidFill>
              </a:rPr>
              <a:t>Some</a:t>
            </a:r>
            <a:r>
              <a:rPr lang="fr-FR" sz="1200" dirty="0">
                <a:solidFill>
                  <a:schemeClr val="bg1"/>
                </a:solidFill>
              </a:rPr>
              <a:t> of </a:t>
            </a:r>
            <a:r>
              <a:rPr lang="fr-FR" sz="1200" dirty="0" err="1">
                <a:solidFill>
                  <a:schemeClr val="bg1"/>
                </a:solidFill>
              </a:rPr>
              <a:t>these</a:t>
            </a:r>
            <a:r>
              <a:rPr lang="fr-FR" sz="1200" dirty="0">
                <a:solidFill>
                  <a:schemeClr val="bg1"/>
                </a:solidFill>
              </a:rPr>
              <a:t> « danger » </a:t>
            </a:r>
            <a:r>
              <a:rPr lang="fr-FR" sz="1200" dirty="0" err="1">
                <a:solidFill>
                  <a:schemeClr val="bg1"/>
                </a:solidFill>
              </a:rPr>
              <a:t>signals</a:t>
            </a:r>
            <a:r>
              <a:rPr lang="fr-FR" sz="1200" dirty="0">
                <a:solidFill>
                  <a:schemeClr val="bg1"/>
                </a:solidFill>
              </a:rPr>
              <a:t> are </a:t>
            </a:r>
            <a:r>
              <a:rPr lang="fr-FR" sz="1200" dirty="0" err="1">
                <a:solidFill>
                  <a:schemeClr val="bg1"/>
                </a:solidFill>
              </a:rPr>
              <a:t>innate</a:t>
            </a:r>
            <a:r>
              <a:rPr lang="fr-FR" sz="1200" dirty="0">
                <a:solidFill>
                  <a:schemeClr val="bg1"/>
                </a:solidFill>
              </a:rPr>
              <a:t> – </a:t>
            </a:r>
            <a:r>
              <a:rPr lang="fr-FR" sz="1200" dirty="0" err="1">
                <a:solidFill>
                  <a:schemeClr val="bg1"/>
                </a:solidFill>
              </a:rPr>
              <a:t>we</a:t>
            </a:r>
            <a:r>
              <a:rPr lang="fr-FR" sz="1200" dirty="0">
                <a:solidFill>
                  <a:schemeClr val="bg1"/>
                </a:solidFill>
              </a:rPr>
              <a:t> are </a:t>
            </a:r>
            <a:r>
              <a:rPr lang="fr-FR" sz="1200" dirty="0" err="1">
                <a:solidFill>
                  <a:schemeClr val="bg1"/>
                </a:solidFill>
              </a:rPr>
              <a:t>born</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dirty="0" err="1">
                <a:solidFill>
                  <a:schemeClr val="bg1"/>
                </a:solidFill>
              </a:rPr>
              <a:t>them</a:t>
            </a:r>
            <a:r>
              <a:rPr lang="fr-FR" sz="1200" dirty="0">
                <a:solidFill>
                  <a:schemeClr val="bg1"/>
                </a:solidFill>
              </a:rPr>
              <a:t>. </a:t>
            </a:r>
            <a:r>
              <a:rPr lang="fr-FR" sz="1200" dirty="0" err="1">
                <a:solidFill>
                  <a:schemeClr val="bg1"/>
                </a:solidFill>
              </a:rPr>
              <a:t>Humans</a:t>
            </a:r>
            <a:r>
              <a:rPr lang="fr-FR" sz="1200" dirty="0">
                <a:solidFill>
                  <a:schemeClr val="bg1"/>
                </a:solidFill>
              </a:rPr>
              <a:t> and </a:t>
            </a:r>
            <a:r>
              <a:rPr lang="fr-FR" sz="1200" dirty="0" err="1">
                <a:solidFill>
                  <a:schemeClr val="bg1"/>
                </a:solidFill>
              </a:rPr>
              <a:t>many</a:t>
            </a:r>
            <a:r>
              <a:rPr lang="fr-FR" sz="1200" dirty="0">
                <a:solidFill>
                  <a:schemeClr val="bg1"/>
                </a:solidFill>
              </a:rPr>
              <a:t> </a:t>
            </a:r>
            <a:r>
              <a:rPr lang="fr-FR" sz="1200" dirty="0" err="1">
                <a:solidFill>
                  <a:schemeClr val="bg1"/>
                </a:solidFill>
              </a:rPr>
              <a:t>animals</a:t>
            </a:r>
            <a:r>
              <a:rPr lang="fr-FR" sz="1200" dirty="0">
                <a:solidFill>
                  <a:schemeClr val="bg1"/>
                </a:solidFill>
              </a:rPr>
              <a:t> are </a:t>
            </a:r>
            <a:r>
              <a:rPr lang="fr-FR" sz="1200" dirty="0" err="1">
                <a:solidFill>
                  <a:schemeClr val="bg1"/>
                </a:solidFill>
              </a:rPr>
              <a:t>afraid</a:t>
            </a:r>
            <a:r>
              <a:rPr lang="fr-FR" sz="1200" dirty="0">
                <a:solidFill>
                  <a:schemeClr val="bg1"/>
                </a:solidFill>
              </a:rPr>
              <a:t> of </a:t>
            </a:r>
            <a:r>
              <a:rPr lang="fr-FR" sz="1200" dirty="0" err="1">
                <a:solidFill>
                  <a:schemeClr val="bg1"/>
                </a:solidFill>
              </a:rPr>
              <a:t>fire</a:t>
            </a:r>
            <a:r>
              <a:rPr lang="fr-FR" sz="1200" dirty="0">
                <a:solidFill>
                  <a:schemeClr val="bg1"/>
                </a:solidFill>
              </a:rPr>
              <a:t> – </a:t>
            </a:r>
            <a:r>
              <a:rPr lang="fr-FR" sz="1200" dirty="0" err="1">
                <a:solidFill>
                  <a:schemeClr val="bg1"/>
                </a:solidFill>
              </a:rPr>
              <a:t>even</a:t>
            </a:r>
            <a:r>
              <a:rPr lang="fr-FR" sz="1200" dirty="0">
                <a:solidFill>
                  <a:schemeClr val="bg1"/>
                </a:solidFill>
              </a:rPr>
              <a:t> if </a:t>
            </a:r>
            <a:r>
              <a:rPr lang="fr-FR" sz="1200" dirty="0" err="1">
                <a:solidFill>
                  <a:schemeClr val="bg1"/>
                </a:solidFill>
              </a:rPr>
              <a:t>we</a:t>
            </a:r>
            <a:r>
              <a:rPr lang="fr-FR" sz="1200" dirty="0">
                <a:solidFill>
                  <a:schemeClr val="bg1"/>
                </a:solidFill>
              </a:rPr>
              <a:t> have not </a:t>
            </a:r>
            <a:r>
              <a:rPr lang="fr-FR" sz="1200" dirty="0" err="1">
                <a:solidFill>
                  <a:schemeClr val="bg1"/>
                </a:solidFill>
              </a:rPr>
              <a:t>yet</a:t>
            </a:r>
            <a:r>
              <a:rPr lang="fr-FR" sz="1200" dirty="0">
                <a:solidFill>
                  <a:schemeClr val="bg1"/>
                </a:solidFill>
              </a:rPr>
              <a:t> been </a:t>
            </a:r>
            <a:r>
              <a:rPr lang="fr-FR" sz="1200" dirty="0" err="1">
                <a:solidFill>
                  <a:schemeClr val="bg1"/>
                </a:solidFill>
              </a:rPr>
              <a:t>burned</a:t>
            </a:r>
            <a:r>
              <a:rPr lang="fr-FR" sz="1200" dirty="0">
                <a:solidFill>
                  <a:schemeClr val="bg1"/>
                </a:solidFill>
              </a:rPr>
              <a:t>. </a:t>
            </a:r>
            <a:r>
              <a:rPr lang="fr-FR" sz="1200" dirty="0" err="1">
                <a:solidFill>
                  <a:schemeClr val="bg1"/>
                </a:solidFill>
              </a:rPr>
              <a:t>Other</a:t>
            </a:r>
            <a:r>
              <a:rPr lang="fr-FR" sz="1200" dirty="0">
                <a:solidFill>
                  <a:schemeClr val="bg1"/>
                </a:solidFill>
              </a:rPr>
              <a:t> dangers </a:t>
            </a:r>
            <a:r>
              <a:rPr lang="fr-FR" sz="1200" dirty="0" err="1">
                <a:solidFill>
                  <a:schemeClr val="bg1"/>
                </a:solidFill>
              </a:rPr>
              <a:t>need</a:t>
            </a:r>
            <a:r>
              <a:rPr lang="fr-FR" sz="1200" dirty="0">
                <a:solidFill>
                  <a:schemeClr val="bg1"/>
                </a:solidFill>
              </a:rPr>
              <a:t> to </a:t>
            </a:r>
            <a:r>
              <a:rPr lang="fr-FR" sz="1200" dirty="0" err="1">
                <a:solidFill>
                  <a:schemeClr val="bg1"/>
                </a:solidFill>
              </a:rPr>
              <a:t>be</a:t>
            </a:r>
            <a:r>
              <a:rPr lang="fr-FR" sz="1200" dirty="0">
                <a:solidFill>
                  <a:schemeClr val="bg1"/>
                </a:solidFill>
              </a:rPr>
              <a:t> </a:t>
            </a:r>
            <a:r>
              <a:rPr lang="fr-FR" sz="1200" dirty="0" err="1">
                <a:solidFill>
                  <a:schemeClr val="bg1"/>
                </a:solidFill>
              </a:rPr>
              <a:t>learned</a:t>
            </a:r>
            <a:r>
              <a:rPr lang="fr-FR" sz="1200" dirty="0">
                <a:solidFill>
                  <a:schemeClr val="bg1"/>
                </a:solidFill>
              </a:rPr>
              <a:t> and </a:t>
            </a:r>
            <a:r>
              <a:rPr lang="fr-FR" sz="1200" dirty="0" err="1">
                <a:solidFill>
                  <a:schemeClr val="bg1"/>
                </a:solidFill>
              </a:rPr>
              <a:t>acquired</a:t>
            </a:r>
            <a:r>
              <a:rPr lang="fr-FR" sz="1200" dirty="0">
                <a:solidFill>
                  <a:schemeClr val="bg1"/>
                </a:solidFill>
              </a:rPr>
              <a:t> in the course of </a:t>
            </a:r>
            <a:r>
              <a:rPr lang="fr-FR" sz="1200" dirty="0" err="1">
                <a:solidFill>
                  <a:schemeClr val="bg1"/>
                </a:solidFill>
              </a:rPr>
              <a:t>our</a:t>
            </a:r>
            <a:r>
              <a:rPr lang="fr-FR" sz="1200" dirty="0">
                <a:solidFill>
                  <a:schemeClr val="bg1"/>
                </a:solidFill>
              </a:rPr>
              <a:t> </a:t>
            </a:r>
            <a:r>
              <a:rPr lang="fr-FR" sz="1200" dirty="0" err="1">
                <a:solidFill>
                  <a:schemeClr val="bg1"/>
                </a:solidFill>
              </a:rPr>
              <a:t>lives</a:t>
            </a:r>
            <a:r>
              <a:rPr lang="fr-FR" sz="1200" dirty="0">
                <a:solidFill>
                  <a:schemeClr val="bg1"/>
                </a:solidFill>
              </a:rPr>
              <a:t>.</a:t>
            </a:r>
          </a:p>
          <a:p>
            <a:r>
              <a:rPr lang="fr-FR" sz="1200" dirty="0" err="1">
                <a:solidFill>
                  <a:schemeClr val="bg1"/>
                </a:solidFill>
              </a:rPr>
              <a:t>Whenever</a:t>
            </a:r>
            <a:r>
              <a:rPr lang="fr-FR" sz="1200" dirty="0">
                <a:solidFill>
                  <a:schemeClr val="bg1"/>
                </a:solidFill>
              </a:rPr>
              <a:t> an </a:t>
            </a:r>
            <a:r>
              <a:rPr lang="fr-FR" sz="1200" dirty="0" err="1">
                <a:solidFill>
                  <a:schemeClr val="bg1"/>
                </a:solidFill>
              </a:rPr>
              <a:t>incoming</a:t>
            </a:r>
            <a:r>
              <a:rPr lang="fr-FR" sz="1200" dirty="0">
                <a:solidFill>
                  <a:schemeClr val="bg1"/>
                </a:solidFill>
              </a:rPr>
              <a:t> stimulus </a:t>
            </a:r>
            <a:r>
              <a:rPr lang="fr-FR" sz="1200" dirty="0" err="1">
                <a:solidFill>
                  <a:schemeClr val="bg1"/>
                </a:solidFill>
              </a:rPr>
              <a:t>is</a:t>
            </a:r>
            <a:r>
              <a:rPr lang="fr-FR" sz="1200" dirty="0">
                <a:solidFill>
                  <a:schemeClr val="bg1"/>
                </a:solidFill>
              </a:rPr>
              <a:t> </a:t>
            </a:r>
            <a:r>
              <a:rPr lang="fr-FR" sz="1200" dirty="0" err="1">
                <a:solidFill>
                  <a:schemeClr val="bg1"/>
                </a:solidFill>
              </a:rPr>
              <a:t>marked</a:t>
            </a:r>
            <a:r>
              <a:rPr lang="fr-FR" sz="1200" dirty="0">
                <a:solidFill>
                  <a:schemeClr val="bg1"/>
                </a:solidFill>
              </a:rPr>
              <a:t> as </a:t>
            </a:r>
            <a:r>
              <a:rPr lang="fr-FR" sz="1200" dirty="0" err="1">
                <a:solidFill>
                  <a:schemeClr val="bg1"/>
                </a:solidFill>
              </a:rPr>
              <a:t>dangerous</a:t>
            </a:r>
            <a:r>
              <a:rPr lang="fr-FR" sz="1200" dirty="0">
                <a:solidFill>
                  <a:schemeClr val="bg1"/>
                </a:solidFill>
              </a:rPr>
              <a:t>, the </a:t>
            </a:r>
            <a:r>
              <a:rPr lang="fr-FR" sz="1200" dirty="0" err="1">
                <a:solidFill>
                  <a:schemeClr val="bg1"/>
                </a:solidFill>
              </a:rPr>
              <a:t>amagdala</a:t>
            </a:r>
            <a:r>
              <a:rPr lang="fr-FR" sz="1200" dirty="0">
                <a:solidFill>
                  <a:schemeClr val="bg1"/>
                </a:solidFill>
              </a:rPr>
              <a:t> </a:t>
            </a:r>
            <a:r>
              <a:rPr lang="fr-FR" sz="1200" dirty="0" err="1">
                <a:solidFill>
                  <a:schemeClr val="bg1"/>
                </a:solidFill>
              </a:rPr>
              <a:t>sends</a:t>
            </a:r>
            <a:r>
              <a:rPr lang="fr-FR" sz="1200" dirty="0">
                <a:solidFill>
                  <a:schemeClr val="bg1"/>
                </a:solidFill>
              </a:rPr>
              <a:t> </a:t>
            </a:r>
            <a:r>
              <a:rPr lang="fr-FR" sz="1200" dirty="0" err="1">
                <a:solidFill>
                  <a:schemeClr val="bg1"/>
                </a:solidFill>
              </a:rPr>
              <a:t>signals</a:t>
            </a:r>
            <a:r>
              <a:rPr lang="fr-FR" sz="1200" dirty="0">
                <a:solidFill>
                  <a:schemeClr val="bg1"/>
                </a:solidFill>
              </a:rPr>
              <a:t> to the Hypothalamus and the </a:t>
            </a:r>
            <a:r>
              <a:rPr lang="fr-FR" sz="1200" dirty="0" err="1">
                <a:solidFill>
                  <a:schemeClr val="bg1"/>
                </a:solidFill>
              </a:rPr>
              <a:t>brain</a:t>
            </a:r>
            <a:r>
              <a:rPr lang="fr-FR" sz="1200" dirty="0">
                <a:solidFill>
                  <a:schemeClr val="bg1"/>
                </a:solidFill>
              </a:rPr>
              <a:t> stem and </a:t>
            </a:r>
            <a:r>
              <a:rPr lang="fr-FR" sz="1200" dirty="0" err="1">
                <a:solidFill>
                  <a:schemeClr val="bg1"/>
                </a:solidFill>
              </a:rPr>
              <a:t>our</a:t>
            </a:r>
            <a:r>
              <a:rPr lang="fr-FR" sz="1200" dirty="0">
                <a:solidFill>
                  <a:schemeClr val="bg1"/>
                </a:solidFill>
              </a:rPr>
              <a:t> body </a:t>
            </a:r>
            <a:r>
              <a:rPr lang="fr-FR" sz="1200" dirty="0" err="1">
                <a:solidFill>
                  <a:schemeClr val="bg1"/>
                </a:solidFill>
              </a:rPr>
              <a:t>prepares</a:t>
            </a:r>
            <a:r>
              <a:rPr lang="fr-FR" sz="1200" dirty="0">
                <a:solidFill>
                  <a:schemeClr val="bg1"/>
                </a:solidFill>
              </a:rPr>
              <a:t> for </a:t>
            </a:r>
            <a:r>
              <a:rPr lang="fr-FR" sz="1200" b="1" dirty="0">
                <a:solidFill>
                  <a:schemeClr val="bg1"/>
                </a:solidFill>
              </a:rPr>
              <a:t>(click) </a:t>
            </a:r>
            <a:r>
              <a:rPr lang="fr-FR" sz="1200" dirty="0">
                <a:solidFill>
                  <a:schemeClr val="bg1"/>
                </a:solidFill>
              </a:rPr>
              <a:t>flight or </a:t>
            </a:r>
            <a:r>
              <a:rPr lang="fr-FR" sz="1200" b="1" dirty="0">
                <a:solidFill>
                  <a:schemeClr val="bg1"/>
                </a:solidFill>
              </a:rPr>
              <a:t>(click) </a:t>
            </a:r>
            <a:r>
              <a:rPr lang="fr-FR" sz="1200" dirty="0" err="1">
                <a:solidFill>
                  <a:schemeClr val="bg1"/>
                </a:solidFill>
              </a:rPr>
              <a:t>fight</a:t>
            </a:r>
            <a:r>
              <a:rPr lang="fr-FR" sz="1200" dirty="0">
                <a:solidFill>
                  <a:schemeClr val="bg1"/>
                </a:solidFill>
              </a:rPr>
              <a:t>. </a:t>
            </a:r>
            <a:r>
              <a:rPr lang="fr-FR" sz="1200" dirty="0" err="1">
                <a:solidFill>
                  <a:schemeClr val="bg1"/>
                </a:solidFill>
              </a:rPr>
              <a:t>Adrenalin</a:t>
            </a:r>
            <a:r>
              <a:rPr lang="fr-FR" sz="1200" dirty="0">
                <a:solidFill>
                  <a:schemeClr val="bg1"/>
                </a:solidFill>
              </a:rPr>
              <a:t> and </a:t>
            </a:r>
            <a:r>
              <a:rPr lang="fr-FR" sz="1200" dirty="0" err="1">
                <a:solidFill>
                  <a:schemeClr val="bg1"/>
                </a:solidFill>
              </a:rPr>
              <a:t>other</a:t>
            </a:r>
            <a:r>
              <a:rPr lang="fr-FR" sz="1200" dirty="0">
                <a:solidFill>
                  <a:schemeClr val="bg1"/>
                </a:solidFill>
              </a:rPr>
              <a:t> </a:t>
            </a:r>
            <a:r>
              <a:rPr lang="fr-FR" sz="1200" dirty="0" err="1">
                <a:solidFill>
                  <a:schemeClr val="bg1"/>
                </a:solidFill>
              </a:rPr>
              <a:t>neurotransmitters</a:t>
            </a:r>
            <a:r>
              <a:rPr lang="fr-FR" sz="1200" dirty="0">
                <a:solidFill>
                  <a:schemeClr val="bg1"/>
                </a:solidFill>
              </a:rPr>
              <a:t> are </a:t>
            </a:r>
            <a:r>
              <a:rPr lang="fr-FR" sz="1200" dirty="0" err="1">
                <a:solidFill>
                  <a:schemeClr val="bg1"/>
                </a:solidFill>
              </a:rPr>
              <a:t>released</a:t>
            </a:r>
            <a:r>
              <a:rPr lang="fr-FR" sz="1200" dirty="0">
                <a:solidFill>
                  <a:schemeClr val="bg1"/>
                </a:solidFill>
              </a:rPr>
              <a:t>,  </a:t>
            </a:r>
            <a:r>
              <a:rPr lang="fr-FR" sz="1200" dirty="0" err="1">
                <a:solidFill>
                  <a:schemeClr val="bg1"/>
                </a:solidFill>
              </a:rPr>
              <a:t>our</a:t>
            </a:r>
            <a:r>
              <a:rPr lang="fr-FR" sz="1200" dirty="0">
                <a:solidFill>
                  <a:schemeClr val="bg1"/>
                </a:solidFill>
              </a:rPr>
              <a:t> </a:t>
            </a:r>
            <a:r>
              <a:rPr lang="fr-FR" sz="1200" dirty="0" err="1">
                <a:solidFill>
                  <a:schemeClr val="bg1"/>
                </a:solidFill>
              </a:rPr>
              <a:t>blood</a:t>
            </a:r>
            <a:r>
              <a:rPr lang="fr-FR" sz="1200" dirty="0">
                <a:solidFill>
                  <a:schemeClr val="bg1"/>
                </a:solidFill>
              </a:rPr>
              <a:t> pressure and pulse </a:t>
            </a:r>
            <a:r>
              <a:rPr lang="fr-FR" sz="1200" dirty="0" err="1">
                <a:solidFill>
                  <a:schemeClr val="bg1"/>
                </a:solidFill>
              </a:rPr>
              <a:t>frequence</a:t>
            </a:r>
            <a:r>
              <a:rPr lang="fr-FR" sz="1200" dirty="0">
                <a:solidFill>
                  <a:schemeClr val="bg1"/>
                </a:solidFill>
              </a:rPr>
              <a:t> </a:t>
            </a:r>
            <a:r>
              <a:rPr lang="fr-FR" sz="1200" dirty="0" err="1">
                <a:solidFill>
                  <a:schemeClr val="bg1"/>
                </a:solidFill>
              </a:rPr>
              <a:t>rise</a:t>
            </a:r>
            <a:r>
              <a:rPr lang="fr-FR" sz="1200" dirty="0">
                <a:solidFill>
                  <a:schemeClr val="bg1"/>
                </a:solidFill>
              </a:rPr>
              <a:t>, </a:t>
            </a:r>
            <a:r>
              <a:rPr lang="fr-FR" sz="1200" dirty="0" err="1">
                <a:solidFill>
                  <a:schemeClr val="bg1"/>
                </a:solidFill>
              </a:rPr>
              <a:t>oru</a:t>
            </a:r>
            <a:r>
              <a:rPr lang="fr-FR" sz="1200" dirty="0">
                <a:solidFill>
                  <a:schemeClr val="bg1"/>
                </a:solidFill>
              </a:rPr>
              <a:t> muscle tonus </a:t>
            </a:r>
            <a:r>
              <a:rPr lang="fr-FR" sz="1200" dirty="0" err="1">
                <a:solidFill>
                  <a:schemeClr val="bg1"/>
                </a:solidFill>
              </a:rPr>
              <a:t>rises</a:t>
            </a:r>
            <a:r>
              <a:rPr lang="fr-FR" sz="1200" dirty="0">
                <a:solidFill>
                  <a:schemeClr val="bg1"/>
                </a:solidFill>
              </a:rPr>
              <a:t>. </a:t>
            </a:r>
            <a:r>
              <a:rPr lang="fr-FR" sz="1200" b="1" dirty="0">
                <a:solidFill>
                  <a:schemeClr val="bg1"/>
                </a:solidFill>
              </a:rPr>
              <a:t>(click) </a:t>
            </a:r>
            <a:endParaRPr lang="fr-FR" sz="1200" dirty="0">
              <a:solidFill>
                <a:schemeClr val="bg1"/>
              </a:solidFill>
            </a:endParaRPr>
          </a:p>
          <a:p>
            <a:endParaRPr lang="fr-FR" sz="1200" dirty="0">
              <a:solidFill>
                <a:schemeClr val="bg1"/>
              </a:solidFill>
            </a:endParaRPr>
          </a:p>
          <a:p>
            <a:r>
              <a:rPr lang="fr-FR" sz="1200" dirty="0">
                <a:solidFill>
                  <a:schemeClr val="bg1"/>
                </a:solidFill>
              </a:rPr>
              <a:t>As </a:t>
            </a:r>
            <a:r>
              <a:rPr lang="fr-FR" sz="1200" dirty="0" err="1">
                <a:solidFill>
                  <a:schemeClr val="bg1"/>
                </a:solidFill>
              </a:rPr>
              <a:t>our</a:t>
            </a:r>
            <a:r>
              <a:rPr lang="fr-FR" sz="1200" dirty="0">
                <a:solidFill>
                  <a:schemeClr val="bg1"/>
                </a:solidFill>
              </a:rPr>
              <a:t> body </a:t>
            </a:r>
            <a:r>
              <a:rPr lang="fr-FR" sz="1200" dirty="0" err="1">
                <a:solidFill>
                  <a:schemeClr val="bg1"/>
                </a:solidFill>
              </a:rPr>
              <a:t>is</a:t>
            </a:r>
            <a:r>
              <a:rPr lang="fr-FR" sz="1200" dirty="0">
                <a:solidFill>
                  <a:schemeClr val="bg1"/>
                </a:solidFill>
              </a:rPr>
              <a:t> </a:t>
            </a:r>
            <a:r>
              <a:rPr lang="fr-FR" sz="1200" dirty="0" err="1">
                <a:solidFill>
                  <a:schemeClr val="bg1"/>
                </a:solidFill>
              </a:rPr>
              <a:t>preparing</a:t>
            </a:r>
            <a:r>
              <a:rPr lang="fr-FR" sz="1200" dirty="0">
                <a:solidFill>
                  <a:schemeClr val="bg1"/>
                </a:solidFill>
              </a:rPr>
              <a:t> for </a:t>
            </a:r>
            <a:r>
              <a:rPr lang="fr-FR" sz="1200" dirty="0" err="1">
                <a:solidFill>
                  <a:schemeClr val="bg1"/>
                </a:solidFill>
              </a:rPr>
              <a:t>fight</a:t>
            </a:r>
            <a:r>
              <a:rPr lang="fr-FR" sz="1200" dirty="0">
                <a:solidFill>
                  <a:schemeClr val="bg1"/>
                </a:solidFill>
              </a:rPr>
              <a:t> or flight reflexes – </a:t>
            </a:r>
            <a:r>
              <a:rPr lang="fr-FR" sz="1200" dirty="0" err="1">
                <a:solidFill>
                  <a:schemeClr val="bg1"/>
                </a:solidFill>
              </a:rPr>
              <a:t>higher</a:t>
            </a:r>
            <a:r>
              <a:rPr lang="fr-FR" sz="1200" dirty="0">
                <a:solidFill>
                  <a:schemeClr val="bg1"/>
                </a:solidFill>
              </a:rPr>
              <a:t> </a:t>
            </a:r>
            <a:r>
              <a:rPr lang="fr-FR" sz="1200" dirty="0" err="1">
                <a:solidFill>
                  <a:schemeClr val="bg1"/>
                </a:solidFill>
              </a:rPr>
              <a:t>order</a:t>
            </a:r>
            <a:r>
              <a:rPr lang="fr-FR" sz="1200" dirty="0">
                <a:solidFill>
                  <a:schemeClr val="bg1"/>
                </a:solidFill>
              </a:rPr>
              <a:t> </a:t>
            </a:r>
            <a:r>
              <a:rPr lang="fr-FR" sz="1200" dirty="0" err="1">
                <a:solidFill>
                  <a:schemeClr val="bg1"/>
                </a:solidFill>
              </a:rPr>
              <a:t>thinking</a:t>
            </a:r>
            <a:r>
              <a:rPr lang="fr-FR" sz="1200" dirty="0">
                <a:solidFill>
                  <a:schemeClr val="bg1"/>
                </a:solidFill>
              </a:rPr>
              <a:t> </a:t>
            </a:r>
            <a:r>
              <a:rPr lang="fr-FR" sz="1200" dirty="0" err="1">
                <a:solidFill>
                  <a:schemeClr val="bg1"/>
                </a:solidFill>
              </a:rPr>
              <a:t>is</a:t>
            </a:r>
            <a:r>
              <a:rPr lang="fr-FR" sz="1200" dirty="0">
                <a:solidFill>
                  <a:schemeClr val="bg1"/>
                </a:solidFill>
              </a:rPr>
              <a:t> </a:t>
            </a:r>
            <a:r>
              <a:rPr lang="fr-FR" sz="1200" dirty="0" err="1">
                <a:solidFill>
                  <a:schemeClr val="bg1"/>
                </a:solidFill>
              </a:rPr>
              <a:t>turned</a:t>
            </a:r>
            <a:r>
              <a:rPr lang="fr-FR" sz="1200" dirty="0">
                <a:solidFill>
                  <a:schemeClr val="bg1"/>
                </a:solidFill>
              </a:rPr>
              <a:t> off.</a:t>
            </a:r>
          </a:p>
          <a:p>
            <a:endParaRPr lang="fr-FR" sz="1200" dirty="0">
              <a:solidFill>
                <a:schemeClr val="bg1"/>
              </a:solidFill>
            </a:endParaRPr>
          </a:p>
          <a:p>
            <a:r>
              <a:rPr lang="fr-FR" sz="1200" dirty="0">
                <a:solidFill>
                  <a:schemeClr val="bg1"/>
                </a:solidFill>
              </a:rPr>
              <a:t>This cycle </a:t>
            </a:r>
            <a:r>
              <a:rPr lang="fr-FR" sz="1200" dirty="0" err="1">
                <a:solidFill>
                  <a:schemeClr val="bg1"/>
                </a:solidFill>
              </a:rPr>
              <a:t>can</a:t>
            </a:r>
            <a:r>
              <a:rPr lang="fr-FR" sz="1200" dirty="0">
                <a:solidFill>
                  <a:schemeClr val="bg1"/>
                </a:solidFill>
              </a:rPr>
              <a:t> </a:t>
            </a:r>
            <a:r>
              <a:rPr lang="fr-FR" sz="1200" dirty="0" err="1">
                <a:solidFill>
                  <a:schemeClr val="bg1"/>
                </a:solidFill>
              </a:rPr>
              <a:t>save</a:t>
            </a:r>
            <a:r>
              <a:rPr lang="fr-FR" sz="1200" dirty="0">
                <a:solidFill>
                  <a:schemeClr val="bg1"/>
                </a:solidFill>
              </a:rPr>
              <a:t> </a:t>
            </a:r>
            <a:r>
              <a:rPr lang="fr-FR" sz="1200" dirty="0" err="1">
                <a:solidFill>
                  <a:schemeClr val="bg1"/>
                </a:solidFill>
              </a:rPr>
              <a:t>lives</a:t>
            </a:r>
            <a:r>
              <a:rPr lang="fr-FR" sz="1200" dirty="0">
                <a:solidFill>
                  <a:schemeClr val="bg1"/>
                </a:solidFill>
              </a:rPr>
              <a:t> (in the </a:t>
            </a:r>
            <a:r>
              <a:rPr lang="fr-FR" sz="1200" dirty="0" err="1">
                <a:solidFill>
                  <a:schemeClr val="bg1"/>
                </a:solidFill>
              </a:rPr>
              <a:t>wild</a:t>
            </a:r>
            <a:r>
              <a:rPr lang="fr-FR" sz="1200" dirty="0">
                <a:solidFill>
                  <a:schemeClr val="bg1"/>
                </a:solidFill>
              </a:rPr>
              <a:t>!!) but </a:t>
            </a:r>
            <a:r>
              <a:rPr lang="fr-FR" sz="1200" dirty="0" err="1">
                <a:solidFill>
                  <a:schemeClr val="bg1"/>
                </a:solidFill>
              </a:rPr>
              <a:t>does</a:t>
            </a:r>
            <a:r>
              <a:rPr lang="fr-FR" sz="1200" dirty="0">
                <a:solidFill>
                  <a:schemeClr val="bg1"/>
                </a:solidFill>
              </a:rPr>
              <a:t> </a:t>
            </a:r>
            <a:r>
              <a:rPr lang="fr-FR" sz="1200" dirty="0" err="1">
                <a:solidFill>
                  <a:schemeClr val="bg1"/>
                </a:solidFill>
              </a:rPr>
              <a:t>it</a:t>
            </a:r>
            <a:r>
              <a:rPr lang="fr-FR" sz="1200" dirty="0">
                <a:solidFill>
                  <a:schemeClr val="bg1"/>
                </a:solidFill>
              </a:rPr>
              <a:t> help in exams?</a:t>
            </a:r>
          </a:p>
          <a:p>
            <a:pPr marL="0" indent="0">
              <a:buNone/>
            </a:pPr>
            <a:r>
              <a:rPr lang="fr-FR" sz="1800" b="0" dirty="0"/>
              <a:t>I like to call </a:t>
            </a:r>
            <a:r>
              <a:rPr lang="fr-FR" sz="1800" b="0" dirty="0" err="1"/>
              <a:t>this</a:t>
            </a:r>
            <a:r>
              <a:rPr lang="fr-FR" sz="1800" b="0" dirty="0"/>
              <a:t> the AAA </a:t>
            </a:r>
            <a:r>
              <a:rPr lang="fr-FR" sz="1800" b="0" dirty="0" err="1"/>
              <a:t>reaction</a:t>
            </a:r>
            <a:r>
              <a:rPr lang="fr-FR" sz="1800" b="0" dirty="0"/>
              <a:t>: </a:t>
            </a:r>
            <a:r>
              <a:rPr lang="fr-FR" sz="1400" b="1" dirty="0" err="1"/>
              <a:t>Amygdala-Adrenalin-Anxiety</a:t>
            </a:r>
            <a:endParaRPr lang="fr-FR" sz="1400" b="1" dirty="0"/>
          </a:p>
          <a:p>
            <a:pPr marL="0" indent="0">
              <a:buNone/>
            </a:pPr>
            <a:r>
              <a:rPr lang="fr-FR" sz="1400" b="0" dirty="0"/>
              <a:t>It </a:t>
            </a:r>
            <a:r>
              <a:rPr lang="fr-FR" sz="1400" b="0" dirty="0" err="1"/>
              <a:t>p</a:t>
            </a:r>
            <a:r>
              <a:rPr lang="fr-FR" sz="1200" b="0" dirty="0" err="1"/>
              <a:t>roduces</a:t>
            </a:r>
            <a:r>
              <a:rPr lang="fr-FR" sz="1200" b="0" dirty="0"/>
              <a:t> </a:t>
            </a:r>
            <a:r>
              <a:rPr lang="fr-FR" sz="1200" dirty="0"/>
              <a:t>a cognitive style </a:t>
            </a:r>
            <a:r>
              <a:rPr lang="fr-FR" sz="1200" dirty="0" err="1"/>
              <a:t>that</a:t>
            </a:r>
            <a:r>
              <a:rPr lang="fr-FR" sz="1200" dirty="0"/>
              <a:t> </a:t>
            </a:r>
            <a:r>
              <a:rPr lang="fr-FR" sz="1200" dirty="0" err="1"/>
              <a:t>facilitates</a:t>
            </a:r>
            <a:r>
              <a:rPr lang="fr-FR" sz="1200" dirty="0"/>
              <a:t> basic, </a:t>
            </a:r>
            <a:r>
              <a:rPr lang="fr-FR" sz="1200" dirty="0" err="1"/>
              <a:t>automatic</a:t>
            </a:r>
            <a:r>
              <a:rPr lang="fr-FR" sz="1200" dirty="0"/>
              <a:t> routines</a:t>
            </a:r>
          </a:p>
          <a:p>
            <a:pPr marL="0" indent="0">
              <a:buNone/>
            </a:pPr>
            <a:r>
              <a:rPr lang="fr-FR" sz="1200" dirty="0"/>
              <a:t>but </a:t>
            </a:r>
            <a:r>
              <a:rPr lang="fr-FR" sz="1200" dirty="0" err="1"/>
              <a:t>prevents</a:t>
            </a:r>
            <a:r>
              <a:rPr lang="fr-FR" sz="1200" dirty="0"/>
              <a:t> free associations and </a:t>
            </a:r>
            <a:r>
              <a:rPr lang="fr-FR" sz="1200" dirty="0" err="1"/>
              <a:t>higher</a:t>
            </a:r>
            <a:r>
              <a:rPr lang="fr-FR" sz="1200" dirty="0"/>
              <a:t> </a:t>
            </a:r>
            <a:r>
              <a:rPr lang="fr-FR" sz="1200" dirty="0" err="1"/>
              <a:t>order</a:t>
            </a:r>
            <a:r>
              <a:rPr lang="fr-FR" sz="1200" dirty="0"/>
              <a:t> </a:t>
            </a:r>
            <a:r>
              <a:rPr lang="fr-FR" sz="1200" dirty="0" err="1"/>
              <a:t>thinking</a:t>
            </a:r>
            <a:r>
              <a:rPr lang="fr-FR" sz="1200" dirty="0"/>
              <a:t>.</a:t>
            </a:r>
          </a:p>
          <a:p>
            <a:pPr marL="0" indent="0">
              <a:buNone/>
            </a:pPr>
            <a:endParaRPr lang="fr-FR" sz="1200" dirty="0"/>
          </a:p>
          <a:p>
            <a:pPr marL="0" indent="0">
              <a:buNone/>
            </a:pPr>
            <a:r>
              <a:rPr lang="fr-FR" sz="1200" dirty="0" err="1"/>
              <a:t>Let’s</a:t>
            </a:r>
            <a:r>
              <a:rPr lang="fr-FR" sz="1200" dirty="0"/>
              <a:t> go back to the </a:t>
            </a:r>
            <a:r>
              <a:rPr lang="fr-FR" sz="1200" dirty="0" err="1"/>
              <a:t>incoming</a:t>
            </a:r>
            <a:r>
              <a:rPr lang="fr-FR" sz="1200" dirty="0"/>
              <a:t> signal and assume </a:t>
            </a:r>
            <a:r>
              <a:rPr lang="fr-FR" sz="1200" dirty="0" err="1"/>
              <a:t>that</a:t>
            </a:r>
            <a:r>
              <a:rPr lang="fr-FR" sz="1200" dirty="0"/>
              <a:t> the </a:t>
            </a:r>
            <a:r>
              <a:rPr lang="fr-FR" sz="1200" dirty="0" err="1"/>
              <a:t>amygdala</a:t>
            </a:r>
            <a:r>
              <a:rPr lang="fr-FR" sz="1200" dirty="0"/>
              <a:t> has </a:t>
            </a:r>
            <a:r>
              <a:rPr lang="fr-FR" sz="1200" dirty="0" err="1"/>
              <a:t>decided</a:t>
            </a:r>
            <a:r>
              <a:rPr lang="fr-FR" sz="1200" dirty="0"/>
              <a:t> </a:t>
            </a:r>
            <a:r>
              <a:rPr lang="fr-FR" sz="1200" dirty="0" err="1"/>
              <a:t>that</a:t>
            </a:r>
            <a:r>
              <a:rPr lang="fr-FR" sz="1200" dirty="0"/>
              <a:t> </a:t>
            </a:r>
            <a:r>
              <a:rPr lang="fr-FR" sz="1200" dirty="0" err="1"/>
              <a:t>it</a:t>
            </a:r>
            <a:r>
              <a:rPr lang="fr-FR" sz="1200" dirty="0"/>
              <a:t> </a:t>
            </a:r>
            <a:r>
              <a:rPr lang="fr-FR" sz="1200" dirty="0" err="1"/>
              <a:t>is</a:t>
            </a:r>
            <a:r>
              <a:rPr lang="fr-FR" sz="1200" b="1" dirty="0">
                <a:solidFill>
                  <a:schemeClr val="bg1"/>
                </a:solidFill>
              </a:rPr>
              <a:t>(click) </a:t>
            </a:r>
            <a:r>
              <a:rPr lang="fr-FR" sz="1200" dirty="0"/>
              <a:t> </a:t>
            </a:r>
            <a:r>
              <a:rPr lang="fr-FR" sz="1200" dirty="0" err="1"/>
              <a:t>harmless</a:t>
            </a:r>
            <a:r>
              <a:rPr lang="fr-FR" sz="1200" dirty="0"/>
              <a:t>.</a:t>
            </a:r>
          </a:p>
          <a:p>
            <a:pPr marL="0" indent="0">
              <a:buNone/>
            </a:pPr>
            <a:r>
              <a:rPr lang="fr-FR" sz="1200" dirty="0" err="1"/>
              <a:t>Only</a:t>
            </a:r>
            <a:r>
              <a:rPr lang="fr-FR" sz="1200" dirty="0"/>
              <a:t> </a:t>
            </a:r>
            <a:r>
              <a:rPr lang="fr-FR" sz="1200" dirty="0" err="1"/>
              <a:t>then</a:t>
            </a:r>
            <a:r>
              <a:rPr lang="fr-FR" sz="1200" dirty="0"/>
              <a:t> </a:t>
            </a:r>
            <a:r>
              <a:rPr lang="fr-FR" sz="1200" dirty="0" err="1"/>
              <a:t>is</a:t>
            </a:r>
            <a:r>
              <a:rPr lang="fr-FR" sz="1200" dirty="0"/>
              <a:t> the stimulus </a:t>
            </a:r>
            <a:r>
              <a:rPr lang="fr-FR" sz="1200" dirty="0" err="1"/>
              <a:t>passed</a:t>
            </a:r>
            <a:r>
              <a:rPr lang="fr-FR" sz="1200" dirty="0"/>
              <a:t> on to the </a:t>
            </a:r>
            <a:r>
              <a:rPr lang="fr-FR" sz="1200" b="1" dirty="0">
                <a:solidFill>
                  <a:schemeClr val="bg1"/>
                </a:solidFill>
              </a:rPr>
              <a:t>(click) </a:t>
            </a:r>
            <a:r>
              <a:rPr lang="fr-FR" sz="1200" dirty="0" err="1"/>
              <a:t>hippocampus</a:t>
            </a:r>
            <a:r>
              <a:rPr lang="fr-FR" sz="1200" dirty="0"/>
              <a:t> and the cortex and </a:t>
            </a:r>
            <a:r>
              <a:rPr lang="fr-FR" sz="1200" dirty="0" err="1"/>
              <a:t>only</a:t>
            </a:r>
            <a:r>
              <a:rPr lang="fr-FR" sz="1200" dirty="0"/>
              <a:t> </a:t>
            </a:r>
            <a:r>
              <a:rPr lang="fr-FR" sz="1200" dirty="0" err="1"/>
              <a:t>then</a:t>
            </a:r>
            <a:r>
              <a:rPr lang="fr-FR" sz="1200" dirty="0"/>
              <a:t> </a:t>
            </a:r>
            <a:r>
              <a:rPr lang="fr-FR" sz="1200" dirty="0" err="1"/>
              <a:t>will</a:t>
            </a:r>
            <a:r>
              <a:rPr lang="fr-FR" sz="1200" dirty="0"/>
              <a:t> </a:t>
            </a:r>
            <a:r>
              <a:rPr lang="fr-FR" sz="1200" dirty="0" err="1"/>
              <a:t>any</a:t>
            </a:r>
            <a:r>
              <a:rPr lang="fr-FR" sz="1200" dirty="0"/>
              <a:t> </a:t>
            </a:r>
            <a:r>
              <a:rPr lang="fr-FR" sz="1200" b="1" dirty="0">
                <a:solidFill>
                  <a:schemeClr val="bg1"/>
                </a:solidFill>
              </a:rPr>
              <a:t>(click) </a:t>
            </a:r>
            <a:r>
              <a:rPr lang="fr-FR" sz="1200" dirty="0" err="1"/>
              <a:t>higher</a:t>
            </a:r>
            <a:r>
              <a:rPr lang="fr-FR" sz="1200" dirty="0"/>
              <a:t> </a:t>
            </a:r>
            <a:r>
              <a:rPr lang="fr-FR" sz="1200" dirty="0" err="1"/>
              <a:t>order</a:t>
            </a:r>
            <a:r>
              <a:rPr lang="fr-FR" sz="1200" dirty="0"/>
              <a:t> </a:t>
            </a:r>
            <a:r>
              <a:rPr lang="fr-FR" sz="1200" dirty="0" err="1"/>
              <a:t>processing</a:t>
            </a:r>
            <a:r>
              <a:rPr lang="fr-FR" sz="1200" b="1" dirty="0">
                <a:solidFill>
                  <a:schemeClr val="bg1"/>
                </a:solidFill>
              </a:rPr>
              <a:t>(click) </a:t>
            </a:r>
            <a:r>
              <a:rPr lang="fr-FR" sz="1200" dirty="0"/>
              <a:t> </a:t>
            </a:r>
            <a:r>
              <a:rPr lang="fr-FR" sz="1200" dirty="0" err="1"/>
              <a:t>take</a:t>
            </a:r>
            <a:r>
              <a:rPr lang="fr-FR" sz="1200" dirty="0"/>
              <a:t> place in the cortex. </a:t>
            </a:r>
            <a:r>
              <a:rPr lang="fr-FR" sz="1200" b="1" dirty="0">
                <a:solidFill>
                  <a:schemeClr val="bg1"/>
                </a:solidFill>
              </a:rPr>
              <a:t>(click) </a:t>
            </a:r>
            <a:endParaRPr lang="fr-FR" sz="1200" dirty="0"/>
          </a:p>
          <a:p>
            <a:pPr marL="0" indent="0">
              <a:buNone/>
            </a:pPr>
            <a:r>
              <a:rPr lang="fr-FR" sz="1200" dirty="0" err="1"/>
              <a:t>What</a:t>
            </a:r>
            <a:r>
              <a:rPr lang="fr-FR" sz="1200" dirty="0"/>
              <a:t> </a:t>
            </a:r>
            <a:r>
              <a:rPr lang="fr-FR" sz="1200" dirty="0" err="1"/>
              <a:t>does</a:t>
            </a:r>
            <a:r>
              <a:rPr lang="fr-FR" sz="1200" dirty="0"/>
              <a:t> </a:t>
            </a:r>
            <a:r>
              <a:rPr lang="fr-FR" sz="1200" dirty="0" err="1"/>
              <a:t>this</a:t>
            </a:r>
            <a:r>
              <a:rPr lang="fr-FR" sz="1200" dirty="0"/>
              <a:t> </a:t>
            </a:r>
            <a:r>
              <a:rPr lang="fr-FR" sz="1200" dirty="0" err="1"/>
              <a:t>mean</a:t>
            </a:r>
            <a:r>
              <a:rPr lang="fr-FR" sz="1200" dirty="0"/>
              <a:t>: </a:t>
            </a:r>
            <a:r>
              <a:rPr lang="fr-FR" sz="1200" dirty="0" err="1"/>
              <a:t>fear</a:t>
            </a:r>
            <a:r>
              <a:rPr lang="fr-FR" sz="1200" dirty="0"/>
              <a:t> and </a:t>
            </a:r>
            <a:r>
              <a:rPr lang="fr-FR" sz="1200" dirty="0" err="1"/>
              <a:t>anxiety</a:t>
            </a:r>
            <a:r>
              <a:rPr lang="fr-FR" sz="1200" dirty="0"/>
              <a:t> </a:t>
            </a:r>
            <a:r>
              <a:rPr lang="fr-FR" sz="1200" dirty="0" err="1"/>
              <a:t>prevent</a:t>
            </a:r>
            <a:r>
              <a:rPr lang="fr-FR" sz="1200" dirty="0"/>
              <a:t> </a:t>
            </a:r>
            <a:r>
              <a:rPr lang="fr-FR" sz="1200" dirty="0" err="1"/>
              <a:t>learning</a:t>
            </a:r>
            <a:r>
              <a:rPr lang="fr-FR" sz="1200" dirty="0"/>
              <a:t> – </a:t>
            </a:r>
            <a:r>
              <a:rPr lang="fr-FR" sz="1200" dirty="0" err="1"/>
              <a:t>we</a:t>
            </a:r>
            <a:r>
              <a:rPr lang="fr-FR" sz="1200" dirty="0"/>
              <a:t> must </a:t>
            </a:r>
            <a:r>
              <a:rPr lang="fr-FR" sz="1200" dirty="0" err="1"/>
              <a:t>create</a:t>
            </a:r>
            <a:r>
              <a:rPr lang="fr-FR" sz="1200" dirty="0"/>
              <a:t> a </a:t>
            </a:r>
            <a:r>
              <a:rPr lang="fr-FR" sz="1200" dirty="0" err="1"/>
              <a:t>relaxed</a:t>
            </a:r>
            <a:r>
              <a:rPr lang="fr-FR" sz="1200" dirty="0"/>
              <a:t>, </a:t>
            </a:r>
            <a:r>
              <a:rPr lang="fr-FR" sz="1200" dirty="0" err="1"/>
              <a:t>safe</a:t>
            </a:r>
            <a:r>
              <a:rPr lang="fr-FR" sz="1200" dirty="0"/>
              <a:t> </a:t>
            </a:r>
            <a:r>
              <a:rPr lang="fr-FR" sz="1200" dirty="0" err="1"/>
              <a:t>atmosphere</a:t>
            </a:r>
            <a:r>
              <a:rPr lang="fr-FR" sz="1200" dirty="0"/>
              <a:t> to open </a:t>
            </a:r>
            <a:r>
              <a:rPr lang="fr-FR" sz="1200" dirty="0" err="1"/>
              <a:t>our</a:t>
            </a:r>
            <a:r>
              <a:rPr lang="fr-FR" sz="1200" dirty="0"/>
              <a:t> </a:t>
            </a:r>
            <a:r>
              <a:rPr lang="fr-FR" sz="1200" dirty="0" err="1"/>
              <a:t>learners</a:t>
            </a:r>
            <a:r>
              <a:rPr lang="fr-FR" sz="1200" dirty="0"/>
              <a:t>’ </a:t>
            </a:r>
            <a:r>
              <a:rPr lang="fr-FR" sz="1200" dirty="0" err="1"/>
              <a:t>brains</a:t>
            </a:r>
            <a:r>
              <a:rPr lang="fr-FR" sz="1200" dirty="0"/>
              <a:t>.</a:t>
            </a:r>
          </a:p>
          <a:p>
            <a:pPr marL="0" indent="0">
              <a:buNone/>
            </a:pPr>
            <a:r>
              <a:rPr lang="fr-FR" sz="1200" dirty="0"/>
              <a:t>This </a:t>
            </a:r>
            <a:r>
              <a:rPr lang="fr-FR" sz="1200" dirty="0" err="1"/>
              <a:t>is</a:t>
            </a:r>
            <a:r>
              <a:rPr lang="fr-FR" sz="1200" dirty="0"/>
              <a:t> </a:t>
            </a:r>
            <a:r>
              <a:rPr lang="fr-FR" sz="1200" dirty="0" err="1"/>
              <a:t>really</a:t>
            </a:r>
            <a:r>
              <a:rPr lang="fr-FR" sz="1200" dirty="0"/>
              <a:t> important for </a:t>
            </a:r>
            <a:r>
              <a:rPr lang="fr-FR" sz="1200" dirty="0" err="1"/>
              <a:t>speaking</a:t>
            </a:r>
            <a:r>
              <a:rPr lang="fr-FR" sz="1200" dirty="0"/>
              <a:t> </a:t>
            </a:r>
            <a:r>
              <a:rPr lang="fr-FR" sz="1200" dirty="0" err="1"/>
              <a:t>activities</a:t>
            </a:r>
            <a:r>
              <a:rPr lang="fr-FR" sz="1200" dirty="0"/>
              <a:t> – </a:t>
            </a:r>
            <a:r>
              <a:rPr lang="fr-FR" sz="1200" dirty="0" err="1"/>
              <a:t>here</a:t>
            </a:r>
            <a:r>
              <a:rPr lang="fr-FR" sz="1200" dirty="0"/>
              <a:t> danger </a:t>
            </a:r>
            <a:r>
              <a:rPr lang="fr-FR" sz="1200" dirty="0" err="1"/>
              <a:t>may</a:t>
            </a:r>
            <a:r>
              <a:rPr lang="fr-FR" sz="1200" dirty="0"/>
              <a:t> not </a:t>
            </a:r>
            <a:r>
              <a:rPr lang="fr-FR" sz="1200" dirty="0" err="1"/>
              <a:t>only</a:t>
            </a:r>
            <a:r>
              <a:rPr lang="fr-FR" sz="1200" dirty="0"/>
              <a:t> come </a:t>
            </a:r>
            <a:r>
              <a:rPr lang="fr-FR" sz="1200" dirty="0" err="1"/>
              <a:t>from</a:t>
            </a:r>
            <a:r>
              <a:rPr lang="fr-FR" sz="1200" dirty="0"/>
              <a:t> a </a:t>
            </a:r>
            <a:r>
              <a:rPr lang="fr-FR" sz="1200" dirty="0" err="1"/>
              <a:t>teacher</a:t>
            </a:r>
            <a:r>
              <a:rPr lang="fr-FR" sz="1200" dirty="0"/>
              <a:t> </a:t>
            </a:r>
            <a:r>
              <a:rPr lang="fr-FR" sz="1200" dirty="0" err="1"/>
              <a:t>who</a:t>
            </a:r>
            <a:r>
              <a:rPr lang="fr-FR" sz="1200" dirty="0"/>
              <a:t> </a:t>
            </a:r>
            <a:r>
              <a:rPr lang="fr-FR" sz="1200" dirty="0" err="1"/>
              <a:t>penalizes</a:t>
            </a:r>
            <a:r>
              <a:rPr lang="fr-FR" sz="1200" dirty="0"/>
              <a:t> </a:t>
            </a:r>
            <a:r>
              <a:rPr lang="fr-FR" sz="1200" dirty="0" err="1"/>
              <a:t>every</a:t>
            </a:r>
            <a:r>
              <a:rPr lang="fr-FR" sz="1200" dirty="0"/>
              <a:t> </a:t>
            </a:r>
            <a:r>
              <a:rPr lang="fr-FR" sz="1200" dirty="0" err="1"/>
              <a:t>little</a:t>
            </a:r>
            <a:r>
              <a:rPr lang="fr-FR" sz="1200" dirty="0"/>
              <a:t> </a:t>
            </a:r>
            <a:r>
              <a:rPr lang="fr-FR" sz="1200" dirty="0" err="1"/>
              <a:t>mistake</a:t>
            </a:r>
            <a:r>
              <a:rPr lang="fr-FR" sz="1200" dirty="0"/>
              <a:t> – danger </a:t>
            </a:r>
            <a:r>
              <a:rPr lang="fr-FR" sz="1200" dirty="0" err="1"/>
              <a:t>might</a:t>
            </a:r>
            <a:r>
              <a:rPr lang="fr-FR" sz="1200" dirty="0"/>
              <a:t> </a:t>
            </a:r>
            <a:r>
              <a:rPr lang="fr-FR" sz="1200" dirty="0" err="1"/>
              <a:t>also</a:t>
            </a:r>
            <a:r>
              <a:rPr lang="fr-FR" sz="1200" dirty="0"/>
              <a:t> come </a:t>
            </a:r>
            <a:r>
              <a:rPr lang="fr-FR" sz="1200" dirty="0" err="1"/>
              <a:t>from</a:t>
            </a:r>
            <a:r>
              <a:rPr lang="fr-FR" sz="1200" dirty="0"/>
              <a:t> </a:t>
            </a:r>
            <a:r>
              <a:rPr lang="fr-FR" sz="1200" dirty="0" err="1"/>
              <a:t>classmates</a:t>
            </a:r>
            <a:r>
              <a:rPr lang="fr-FR" sz="1200" dirty="0"/>
              <a:t>, </a:t>
            </a:r>
            <a:r>
              <a:rPr lang="fr-FR" sz="1200" dirty="0" err="1"/>
              <a:t>who</a:t>
            </a:r>
            <a:r>
              <a:rPr lang="fr-FR" sz="1200" dirty="0"/>
              <a:t> </a:t>
            </a:r>
            <a:r>
              <a:rPr lang="fr-FR" sz="1200" dirty="0" err="1"/>
              <a:t>laugh</a:t>
            </a:r>
            <a:r>
              <a:rPr lang="fr-FR" sz="1200" dirty="0"/>
              <a:t> at </a:t>
            </a:r>
            <a:r>
              <a:rPr lang="fr-FR" sz="1200" dirty="0" err="1"/>
              <a:t>you</a:t>
            </a:r>
            <a:r>
              <a:rPr lang="fr-FR" sz="1200" dirty="0"/>
              <a:t> or </a:t>
            </a:r>
            <a:r>
              <a:rPr lang="fr-FR" sz="1200" dirty="0" err="1"/>
              <a:t>find</a:t>
            </a:r>
            <a:r>
              <a:rPr lang="fr-FR" sz="1200" dirty="0"/>
              <a:t> </a:t>
            </a:r>
            <a:r>
              <a:rPr lang="fr-FR" sz="1200" dirty="0" err="1"/>
              <a:t>fault</a:t>
            </a:r>
            <a:r>
              <a:rPr lang="fr-FR" sz="1200" dirty="0"/>
              <a:t> in </a:t>
            </a:r>
            <a:r>
              <a:rPr lang="fr-FR" sz="1200" dirty="0" err="1"/>
              <a:t>your</a:t>
            </a:r>
            <a:r>
              <a:rPr lang="fr-FR" sz="1200" dirty="0"/>
              <a:t> </a:t>
            </a:r>
            <a:r>
              <a:rPr lang="fr-FR" sz="1200" dirty="0" err="1"/>
              <a:t>presentation</a:t>
            </a:r>
            <a:r>
              <a:rPr lang="fr-FR" sz="1200" dirty="0"/>
              <a:t>. In all </a:t>
            </a:r>
            <a:r>
              <a:rPr lang="fr-FR" sz="1200" dirty="0" err="1"/>
              <a:t>these</a:t>
            </a:r>
            <a:r>
              <a:rPr lang="fr-FR" sz="1200" dirty="0"/>
              <a:t> cases no </a:t>
            </a:r>
            <a:r>
              <a:rPr lang="fr-FR" sz="1200" dirty="0" err="1"/>
              <a:t>learning</a:t>
            </a:r>
            <a:r>
              <a:rPr lang="fr-FR" sz="1200" dirty="0"/>
              <a:t> </a:t>
            </a:r>
            <a:r>
              <a:rPr lang="fr-FR" sz="1200" dirty="0" err="1"/>
              <a:t>will</a:t>
            </a:r>
            <a:r>
              <a:rPr lang="fr-FR" sz="1200" dirty="0"/>
              <a:t> </a:t>
            </a:r>
            <a:r>
              <a:rPr lang="fr-FR" sz="1200" dirty="0" err="1"/>
              <a:t>happen</a:t>
            </a:r>
            <a:r>
              <a:rPr lang="fr-FR" sz="1200" dirty="0"/>
              <a:t>.</a:t>
            </a:r>
          </a:p>
          <a:p>
            <a:pPr marL="0" indent="0">
              <a:buNone/>
            </a:pPr>
            <a:endParaRPr lang="fr-FR" sz="1200" b="1" dirty="0"/>
          </a:p>
          <a:p>
            <a:pPr marL="0" indent="0">
              <a:buNone/>
            </a:pPr>
            <a:endParaRPr lang="fr-FR" sz="1200" b="1"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14886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8113" y="514350"/>
            <a:ext cx="4570412" cy="2571750"/>
          </a:xfrm>
        </p:spPr>
      </p:sp>
      <p:sp>
        <p:nvSpPr>
          <p:cNvPr id="3" name="Notes Placeholder 2"/>
          <p:cNvSpPr>
            <a:spLocks noGrp="1"/>
          </p:cNvSpPr>
          <p:nvPr>
            <p:ph type="body" idx="1"/>
          </p:nvPr>
        </p:nvSpPr>
        <p:spPr/>
        <p:txBody>
          <a:bodyPr/>
          <a:lstStyle/>
          <a:p>
            <a:r>
              <a:rPr lang="fr-FR" dirty="0" err="1"/>
              <a:t>Beispiel</a:t>
            </a:r>
            <a:r>
              <a:rPr lang="fr-FR" dirty="0"/>
              <a:t>: </a:t>
            </a:r>
          </a:p>
          <a:p>
            <a:r>
              <a:rPr lang="de-DE" sz="1200" b="0" i="0" kern="1200" dirty="0">
                <a:solidFill>
                  <a:schemeClr val="tx1"/>
                </a:solidFill>
                <a:effectLst/>
                <a:latin typeface="+mn-lt"/>
                <a:ea typeface="+mn-ea"/>
                <a:cs typeface="+mn-cs"/>
              </a:rPr>
              <a:t>Für das Lernen ist eine hohe </a:t>
            </a:r>
            <a:r>
              <a:rPr lang="de-DE" sz="1200" b="0" i="0" kern="1200" dirty="0" err="1">
                <a:solidFill>
                  <a:schemeClr val="tx1"/>
                </a:solidFill>
                <a:effectLst/>
                <a:latin typeface="+mn-lt"/>
                <a:ea typeface="+mn-ea"/>
                <a:cs typeface="+mn-cs"/>
              </a:rPr>
              <a:t>Acetylcholinkonzentration</a:t>
            </a:r>
            <a:r>
              <a:rPr lang="de-DE" sz="1200" b="0" i="0" kern="1200" dirty="0">
                <a:solidFill>
                  <a:schemeClr val="tx1"/>
                </a:solidFill>
                <a:effectLst/>
                <a:latin typeface="+mn-lt"/>
                <a:ea typeface="+mn-ea"/>
                <a:cs typeface="+mn-cs"/>
              </a:rPr>
              <a:t> wichtig. Dadurch wird eine Nervenzelle stärker und länger angesprochen, als dies sonst der Fall ist. Eine abzuspeichernde Information wird so für die Nervenzelle viel wichtiger, so dass die Information besser behalten wird.</a:t>
            </a:r>
          </a:p>
          <a:p>
            <a:r>
              <a:rPr lang="fr-FR" dirty="0" err="1"/>
              <a:t>Ratten</a:t>
            </a:r>
            <a:r>
              <a:rPr lang="fr-FR" dirty="0"/>
              <a:t> </a:t>
            </a:r>
            <a:r>
              <a:rPr lang="fr-FR" dirty="0" err="1"/>
              <a:t>werden</a:t>
            </a:r>
            <a:r>
              <a:rPr lang="fr-FR" dirty="0"/>
              <a:t> </a:t>
            </a:r>
            <a:r>
              <a:rPr lang="fr-FR" dirty="0" err="1"/>
              <a:t>hohen</a:t>
            </a:r>
            <a:r>
              <a:rPr lang="fr-FR" dirty="0"/>
              <a:t> </a:t>
            </a:r>
            <a:r>
              <a:rPr lang="fr-FR" dirty="0" err="1"/>
              <a:t>Tönen</a:t>
            </a:r>
            <a:r>
              <a:rPr lang="fr-FR" dirty="0"/>
              <a:t> </a:t>
            </a:r>
            <a:r>
              <a:rPr lang="fr-FR" dirty="0" err="1"/>
              <a:t>ausgesetzt</a:t>
            </a:r>
            <a:r>
              <a:rPr lang="fr-FR" dirty="0"/>
              <a:t>. (James </a:t>
            </a:r>
            <a:r>
              <a:rPr lang="fr-FR" dirty="0" err="1"/>
              <a:t>Zull</a:t>
            </a:r>
            <a:r>
              <a:rPr lang="fr-FR" dirty="0"/>
              <a:t>). Im </a:t>
            </a:r>
            <a:r>
              <a:rPr lang="fr-FR" dirty="0" err="1"/>
              <a:t>auditory</a:t>
            </a:r>
            <a:r>
              <a:rPr lang="fr-FR" dirty="0"/>
              <a:t> cortex</a:t>
            </a:r>
            <a:r>
              <a:rPr lang="fr-FR" baseline="0" dirty="0"/>
              <a:t> </a:t>
            </a:r>
            <a:r>
              <a:rPr lang="fr-FR" baseline="0" dirty="0" err="1"/>
              <a:t>vermehrte</a:t>
            </a:r>
            <a:r>
              <a:rPr lang="fr-FR" baseline="0" dirty="0"/>
              <a:t> </a:t>
            </a:r>
            <a:r>
              <a:rPr lang="fr-FR" baseline="0" dirty="0" err="1"/>
              <a:t>Bildung</a:t>
            </a:r>
            <a:r>
              <a:rPr lang="fr-FR" baseline="0" dirty="0"/>
              <a:t> </a:t>
            </a:r>
            <a:r>
              <a:rPr lang="fr-FR" baseline="0" dirty="0" err="1"/>
              <a:t>von</a:t>
            </a:r>
            <a:r>
              <a:rPr lang="fr-FR" baseline="0" dirty="0"/>
              <a:t> </a:t>
            </a:r>
            <a:r>
              <a:rPr lang="fr-FR" baseline="0" dirty="0" err="1"/>
              <a:t>Zellverbindungen</a:t>
            </a:r>
            <a:r>
              <a:rPr lang="fr-FR" baseline="0" dirty="0"/>
              <a:t>– </a:t>
            </a:r>
            <a:r>
              <a:rPr lang="fr-FR" baseline="0" dirty="0" err="1"/>
              <a:t>allerdings</a:t>
            </a:r>
            <a:r>
              <a:rPr lang="fr-FR" baseline="0" dirty="0"/>
              <a:t> </a:t>
            </a:r>
            <a:r>
              <a:rPr lang="fr-FR" baseline="0" dirty="0" err="1"/>
              <a:t>nur</a:t>
            </a:r>
            <a:r>
              <a:rPr lang="fr-FR" baseline="0" dirty="0"/>
              <a:t> </a:t>
            </a:r>
            <a:r>
              <a:rPr lang="fr-FR" baseline="0" dirty="0" err="1"/>
              <a:t>dann</a:t>
            </a:r>
            <a:r>
              <a:rPr lang="fr-FR" baseline="0" dirty="0"/>
              <a:t> </a:t>
            </a:r>
            <a:r>
              <a:rPr lang="fr-FR" baseline="0" dirty="0" err="1"/>
              <a:t>wenn</a:t>
            </a:r>
            <a:r>
              <a:rPr lang="fr-FR" baseline="0" dirty="0"/>
              <a:t> die </a:t>
            </a:r>
            <a:r>
              <a:rPr lang="fr-FR" baseline="0" dirty="0" err="1"/>
              <a:t>hohen</a:t>
            </a:r>
            <a:r>
              <a:rPr lang="fr-FR" baseline="0" dirty="0"/>
              <a:t> </a:t>
            </a:r>
            <a:r>
              <a:rPr lang="fr-FR" baseline="0" dirty="0" err="1"/>
              <a:t>Töne</a:t>
            </a:r>
            <a:r>
              <a:rPr lang="fr-FR" baseline="0" dirty="0"/>
              <a:t> mit </a:t>
            </a:r>
            <a:r>
              <a:rPr lang="fr-FR" baseline="0" dirty="0" err="1"/>
              <a:t>Futter</a:t>
            </a:r>
            <a:r>
              <a:rPr lang="fr-FR" baseline="0" dirty="0"/>
              <a:t> </a:t>
            </a:r>
            <a:r>
              <a:rPr lang="fr-FR" baseline="0" dirty="0" err="1"/>
              <a:t>assoziiert</a:t>
            </a:r>
            <a:r>
              <a:rPr lang="fr-FR" baseline="0" dirty="0"/>
              <a:t> </a:t>
            </a:r>
            <a:r>
              <a:rPr lang="fr-FR" baseline="0" dirty="0" err="1"/>
              <a:t>werden</a:t>
            </a:r>
            <a:r>
              <a:rPr lang="fr-FR" baseline="0" dirty="0"/>
              <a:t>. </a:t>
            </a:r>
            <a:r>
              <a:rPr lang="fr-FR" baseline="0" dirty="0" err="1"/>
              <a:t>Sonst</a:t>
            </a:r>
            <a:r>
              <a:rPr lang="fr-FR" baseline="0" dirty="0"/>
              <a:t> </a:t>
            </a:r>
            <a:r>
              <a:rPr lang="fr-FR" baseline="0" dirty="0" err="1"/>
              <a:t>kaum</a:t>
            </a:r>
            <a:r>
              <a:rPr lang="fr-FR" baseline="0" dirty="0"/>
              <a:t> </a:t>
            </a:r>
            <a:r>
              <a:rPr lang="fr-FR" baseline="0" dirty="0" err="1"/>
              <a:t>Zuwachs</a:t>
            </a:r>
            <a:r>
              <a:rPr lang="fr-FR" baseline="0" dirty="0"/>
              <a:t>.</a:t>
            </a:r>
            <a:endParaRPr lang="fr-FR" dirty="0"/>
          </a:p>
          <a:p>
            <a:r>
              <a:rPr lang="fr-FR" dirty="0" err="1"/>
              <a:t>Passiv</a:t>
            </a:r>
            <a:endParaRPr lang="fr-FR" dirty="0"/>
          </a:p>
          <a:p>
            <a:r>
              <a:rPr lang="fr-FR" dirty="0" err="1"/>
              <a:t>Aus</a:t>
            </a:r>
            <a:r>
              <a:rPr lang="fr-FR" baseline="0" dirty="0"/>
              <a:t> </a:t>
            </a:r>
            <a:r>
              <a:rPr lang="fr-FR" baseline="0" dirty="0" err="1"/>
              <a:t>dem</a:t>
            </a:r>
            <a:r>
              <a:rPr lang="fr-FR" baseline="0" dirty="0"/>
              <a:t> </a:t>
            </a:r>
            <a:r>
              <a:rPr lang="fr-FR" baseline="0" dirty="0" err="1"/>
              <a:t>Zusammenhang</a:t>
            </a:r>
            <a:r>
              <a:rPr lang="fr-FR" baseline="0" dirty="0"/>
              <a:t> </a:t>
            </a:r>
            <a:r>
              <a:rPr lang="fr-FR" baseline="0" dirty="0" err="1"/>
              <a:t>gerissene</a:t>
            </a:r>
            <a:r>
              <a:rPr lang="fr-FR" baseline="0" dirty="0"/>
              <a:t> </a:t>
            </a:r>
            <a:r>
              <a:rPr lang="fr-FR" baseline="0" dirty="0" err="1"/>
              <a:t>Konstruktion</a:t>
            </a:r>
            <a:r>
              <a:rPr lang="fr-FR" baseline="0" dirty="0"/>
              <a:t> </a:t>
            </a:r>
            <a:r>
              <a:rPr lang="fr-FR" baseline="0" dirty="0" err="1"/>
              <a:t>von</a:t>
            </a:r>
            <a:r>
              <a:rPr lang="fr-FR" baseline="0" dirty="0"/>
              <a:t> </a:t>
            </a:r>
            <a:r>
              <a:rPr lang="fr-FR" baseline="0" dirty="0" err="1"/>
              <a:t>Sätzen</a:t>
            </a:r>
            <a:r>
              <a:rPr lang="fr-FR" baseline="0" dirty="0"/>
              <a:t> </a:t>
            </a:r>
            <a:r>
              <a:rPr lang="fr-FR" baseline="0" dirty="0" err="1"/>
              <a:t>oder</a:t>
            </a:r>
            <a:r>
              <a:rPr lang="fr-FR" baseline="0" dirty="0"/>
              <a:t> </a:t>
            </a:r>
            <a:r>
              <a:rPr lang="fr-FR" baseline="0" dirty="0" err="1"/>
              <a:t>Umwandlung</a:t>
            </a:r>
            <a:r>
              <a:rPr lang="fr-FR" baseline="0" dirty="0"/>
              <a:t> </a:t>
            </a:r>
            <a:r>
              <a:rPr lang="fr-FR" baseline="0" dirty="0" err="1"/>
              <a:t>von</a:t>
            </a:r>
            <a:r>
              <a:rPr lang="fr-FR" baseline="0" dirty="0"/>
              <a:t> </a:t>
            </a:r>
            <a:r>
              <a:rPr lang="fr-FR" baseline="0" dirty="0" err="1"/>
              <a:t>aktiv</a:t>
            </a:r>
            <a:r>
              <a:rPr lang="fr-FR" baseline="0" dirty="0"/>
              <a:t> </a:t>
            </a:r>
            <a:r>
              <a:rPr lang="fr-FR" baseline="0" dirty="0" err="1"/>
              <a:t>ins</a:t>
            </a:r>
            <a:r>
              <a:rPr lang="fr-FR" baseline="0" dirty="0"/>
              <a:t> passive </a:t>
            </a:r>
            <a:r>
              <a:rPr lang="fr-FR" baseline="0" dirty="0" err="1"/>
              <a:t>ist</a:t>
            </a:r>
            <a:r>
              <a:rPr lang="fr-FR" baseline="0" dirty="0"/>
              <a:t> </a:t>
            </a:r>
            <a:r>
              <a:rPr lang="fr-FR" baseline="0" dirty="0" err="1"/>
              <a:t>kontraproduktiv</a:t>
            </a:r>
            <a:r>
              <a:rPr lang="fr-FR" baseline="0" dirty="0"/>
              <a:t>:</a:t>
            </a:r>
          </a:p>
          <a:p>
            <a:r>
              <a:rPr lang="fr-FR" baseline="0" dirty="0" err="1"/>
              <a:t>zB</a:t>
            </a:r>
            <a:r>
              <a:rPr lang="fr-FR" baseline="0" dirty="0"/>
              <a:t>: el </a:t>
            </a:r>
            <a:r>
              <a:rPr lang="fr-FR" baseline="0" dirty="0" err="1"/>
              <a:t>fuego</a:t>
            </a:r>
            <a:r>
              <a:rPr lang="fr-FR" baseline="0" dirty="0"/>
              <a:t>/ </a:t>
            </a:r>
            <a:r>
              <a:rPr lang="fr-FR" baseline="0" dirty="0" err="1"/>
              <a:t>destruir</a:t>
            </a:r>
            <a:r>
              <a:rPr lang="fr-FR" baseline="0" dirty="0"/>
              <a:t>/ </a:t>
            </a:r>
            <a:r>
              <a:rPr lang="fr-FR" baseline="0" dirty="0" err="1"/>
              <a:t>bibliotheka</a:t>
            </a:r>
            <a:endParaRPr lang="fr-FR" baseline="0" dirty="0"/>
          </a:p>
          <a:p>
            <a:r>
              <a:rPr lang="fr-FR" baseline="0" dirty="0"/>
              <a:t>the </a:t>
            </a:r>
            <a:r>
              <a:rPr lang="fr-FR" baseline="0" dirty="0" err="1"/>
              <a:t>fire</a:t>
            </a:r>
            <a:r>
              <a:rPr lang="fr-FR" baseline="0" dirty="0"/>
              <a:t> / </a:t>
            </a:r>
            <a:r>
              <a:rPr lang="fr-FR" baseline="0" dirty="0" err="1"/>
              <a:t>destruct</a:t>
            </a:r>
            <a:r>
              <a:rPr lang="fr-FR" baseline="0" dirty="0"/>
              <a:t> / </a:t>
            </a:r>
            <a:r>
              <a:rPr lang="fr-FR" baseline="0" dirty="0" err="1"/>
              <a:t>library</a:t>
            </a:r>
            <a:endParaRPr lang="fr-FR" baseline="0" dirty="0"/>
          </a:p>
          <a:p>
            <a:r>
              <a:rPr lang="fr-FR" baseline="0" dirty="0"/>
              <a:t>http://necessarysufficient.net/standard/cgi-bin/shop.pl/sciencemath/necessarysufficient.577221390</a:t>
            </a:r>
          </a:p>
          <a:p>
            <a:endParaRPr lang="fr-FR" baseline="0" dirty="0"/>
          </a:p>
          <a:p>
            <a:r>
              <a:rPr lang="fr-FR" baseline="0" dirty="0" err="1"/>
              <a:t>Bedeutungen</a:t>
            </a:r>
            <a:r>
              <a:rPr lang="fr-FR" baseline="0" dirty="0"/>
              <a:t> </a:t>
            </a:r>
            <a:r>
              <a:rPr lang="fr-FR" baseline="0" dirty="0" err="1"/>
              <a:t>können</a:t>
            </a:r>
            <a:r>
              <a:rPr lang="fr-FR" baseline="0" dirty="0"/>
              <a:t> </a:t>
            </a:r>
            <a:r>
              <a:rPr lang="fr-FR" baseline="0" dirty="0" err="1"/>
              <a:t>sogar</a:t>
            </a:r>
            <a:r>
              <a:rPr lang="fr-FR" baseline="0" dirty="0"/>
              <a:t> in </a:t>
            </a:r>
            <a:r>
              <a:rPr lang="fr-FR" baseline="0" dirty="0" err="1"/>
              <a:t>ganz</a:t>
            </a:r>
            <a:r>
              <a:rPr lang="fr-FR" baseline="0" dirty="0"/>
              <a:t> </a:t>
            </a:r>
            <a:r>
              <a:rPr lang="fr-FR" baseline="0" dirty="0" err="1"/>
              <a:t>kleinen</a:t>
            </a:r>
            <a:r>
              <a:rPr lang="fr-FR" baseline="0" dirty="0"/>
              <a:t> </a:t>
            </a:r>
            <a:r>
              <a:rPr lang="fr-FR" baseline="0" dirty="0" err="1"/>
              <a:t>Grammatikübungen</a:t>
            </a:r>
            <a:r>
              <a:rPr lang="fr-FR" baseline="0" dirty="0"/>
              <a:t> </a:t>
            </a:r>
            <a:r>
              <a:rPr lang="fr-FR" baseline="0" dirty="0" err="1"/>
              <a:t>von</a:t>
            </a:r>
            <a:r>
              <a:rPr lang="fr-FR" baseline="0" dirty="0"/>
              <a:t> den </a:t>
            </a:r>
            <a:r>
              <a:rPr lang="fr-FR" baseline="0" dirty="0" err="1"/>
              <a:t>SchülerInnen</a:t>
            </a:r>
            <a:r>
              <a:rPr lang="fr-FR" baseline="0" dirty="0"/>
              <a:t> </a:t>
            </a:r>
            <a:r>
              <a:rPr lang="fr-FR" baseline="0" dirty="0" err="1"/>
              <a:t>sinnvoll</a:t>
            </a:r>
            <a:r>
              <a:rPr lang="fr-FR" baseline="0" dirty="0"/>
              <a:t> </a:t>
            </a:r>
            <a:r>
              <a:rPr lang="fr-FR" baseline="0" dirty="0" err="1"/>
              <a:t>konstruiert</a:t>
            </a:r>
            <a:r>
              <a:rPr lang="fr-FR" baseline="0" dirty="0"/>
              <a:t> </a:t>
            </a:r>
            <a:r>
              <a:rPr lang="fr-FR" baseline="0" dirty="0" err="1"/>
              <a:t>werden</a:t>
            </a:r>
            <a:r>
              <a:rPr lang="fr-FR" baseline="0" dirty="0"/>
              <a:t>.</a:t>
            </a:r>
          </a:p>
          <a:p>
            <a:r>
              <a:rPr lang="fr-FR" baseline="0" dirty="0" err="1"/>
              <a:t>Beispiel</a:t>
            </a:r>
            <a:r>
              <a:rPr lang="fr-FR" baseline="0" dirty="0"/>
              <a:t>: Passive Bricks </a:t>
            </a:r>
            <a:r>
              <a:rPr lang="fr-FR" baseline="0" dirty="0" err="1"/>
              <a:t>oder</a:t>
            </a:r>
            <a:r>
              <a:rPr lang="fr-FR" baseline="0" dirty="0"/>
              <a:t> Passive Pairs</a:t>
            </a:r>
          </a:p>
          <a:p>
            <a:endParaRPr lang="fr-FR" baseline="0" dirty="0"/>
          </a:p>
          <a:p>
            <a:r>
              <a:rPr lang="fr-FR" b="1" baseline="0" dirty="0"/>
              <a:t>Si-</a:t>
            </a:r>
            <a:r>
              <a:rPr lang="fr-FR" b="1" baseline="0" dirty="0" err="1"/>
              <a:t>Sätze</a:t>
            </a:r>
            <a:r>
              <a:rPr lang="fr-FR" b="1" baseline="0" dirty="0"/>
              <a:t> // If-clauses</a:t>
            </a:r>
          </a:p>
          <a:p>
            <a:endParaRPr lang="fr-FR" baseline="0" dirty="0"/>
          </a:p>
          <a:p>
            <a:endParaRPr lang="fr-FR" dirty="0"/>
          </a:p>
        </p:txBody>
      </p:sp>
      <p:sp>
        <p:nvSpPr>
          <p:cNvPr id="4" name="Slide Number Placeholder 3"/>
          <p:cNvSpPr>
            <a:spLocks noGrp="1"/>
          </p:cNvSpPr>
          <p:nvPr>
            <p:ph type="sldNum" sz="quarter" idx="10"/>
          </p:nvPr>
        </p:nvSpPr>
        <p:spPr/>
        <p:txBody>
          <a:bodyPr/>
          <a:lstStyle/>
          <a:p>
            <a:fld id="{1B8C0D6D-F693-42DB-8E72-CA63B02C6068}" type="slidenum">
              <a:rPr lang="fr-FR" smtClean="0"/>
              <a:t>13</a:t>
            </a:fld>
            <a:endParaRPr lang="fr-FR"/>
          </a:p>
        </p:txBody>
      </p:sp>
      <p:sp>
        <p:nvSpPr>
          <p:cNvPr id="5" name="Footer Placeholder 4"/>
          <p:cNvSpPr>
            <a:spLocks noGrp="1"/>
          </p:cNvSpPr>
          <p:nvPr>
            <p:ph type="ftr" sz="quarter" idx="11"/>
          </p:nvPr>
        </p:nvSpPr>
        <p:spPr/>
        <p:txBody>
          <a:bodyPr/>
          <a:lstStyle/>
          <a:p>
            <a:r>
              <a:rPr lang="de-AT"/>
              <a:t>Elisabeth Pölzleitner: Wie kommt die Sprache ins Gehirn?</a:t>
            </a:r>
            <a:endParaRPr lang="fr-FR"/>
          </a:p>
        </p:txBody>
      </p:sp>
    </p:spTree>
    <p:extLst>
      <p:ext uri="{BB962C8B-B14F-4D97-AF65-F5344CB8AC3E}">
        <p14:creationId xmlns:p14="http://schemas.microsoft.com/office/powerpoint/2010/main" val="133148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7DE6118-2437-4B30-8E3C-4D2BE6020583}" type="datetimeFigureOut">
              <a:rPr lang="en-US" smtClean="0"/>
              <a:pPr/>
              <a:t>23-Oct-17</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69E57DC2-970A-4B3E-BB1C-7A09969E49DF}" type="slidenum">
              <a:rPr lang="en-US" smtClean="0"/>
              <a:pPr/>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214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23-Oct-17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5423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23-Oct-17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6360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23-Oct-17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3382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23-Oct-17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525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23-Oct-17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1647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23-Oct-17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6115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23-Oct-17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214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23-Oct-17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7133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23-Oct-17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4733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23-Oct-17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788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87DE6118-2437-4B30-8E3C-4D2BE6020583}" type="datetimeFigureOut">
              <a:rPr lang="en-US" smtClean="0"/>
              <a:pPr/>
              <a:t>23-Oct-17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4200427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g&amp;ehk=7CQUj1efqqf2cC6Pbyoc"/><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epep.at/?page_id=1700" TargetMode="External"/><Relationship Id="rId5" Type="http://schemas.openxmlformats.org/officeDocument/2006/relationships/image" Target="../media/image31.png"/><Relationship Id="rId4" Type="http://schemas.openxmlformats.org/officeDocument/2006/relationships/hyperlink" Target="http://epep.at/?page_id=496"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hyperlink" Target="http://epep.at/?page_id=2452"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wlaG99awCD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02A5-B24F-44AC-BF36-B47D6D0BA53E}"/>
              </a:ext>
            </a:extLst>
          </p:cNvPr>
          <p:cNvSpPr>
            <a:spLocks noGrp="1"/>
          </p:cNvSpPr>
          <p:nvPr>
            <p:ph type="ctrTitle"/>
          </p:nvPr>
        </p:nvSpPr>
        <p:spPr/>
        <p:txBody>
          <a:bodyPr/>
          <a:lstStyle/>
          <a:p>
            <a:r>
              <a:rPr lang="de-AT" dirty="0">
                <a:solidFill>
                  <a:schemeClr val="accent2">
                    <a:lumMod val="75000"/>
                  </a:schemeClr>
                </a:solidFill>
              </a:rPr>
              <a:t>How we Learn</a:t>
            </a:r>
            <a:endParaRPr lang="en-US" dirty="0">
              <a:solidFill>
                <a:schemeClr val="accent2">
                  <a:lumMod val="75000"/>
                </a:schemeClr>
              </a:solidFill>
            </a:endParaRPr>
          </a:p>
        </p:txBody>
      </p:sp>
      <p:sp>
        <p:nvSpPr>
          <p:cNvPr id="3" name="Subtitle 2">
            <a:extLst>
              <a:ext uri="{FF2B5EF4-FFF2-40B4-BE49-F238E27FC236}">
                <a16:creationId xmlns:a16="http://schemas.microsoft.com/office/drawing/2014/main" id="{53B59FD8-98EF-4159-9085-CAA3B162D5DF}"/>
              </a:ext>
            </a:extLst>
          </p:cNvPr>
          <p:cNvSpPr>
            <a:spLocks noGrp="1"/>
          </p:cNvSpPr>
          <p:nvPr>
            <p:ph type="subTitle" idx="1"/>
          </p:nvPr>
        </p:nvSpPr>
        <p:spPr/>
        <p:txBody>
          <a:bodyPr/>
          <a:lstStyle/>
          <a:p>
            <a:r>
              <a:rPr lang="de-AT" dirty="0">
                <a:solidFill>
                  <a:schemeClr val="accent2">
                    <a:lumMod val="75000"/>
                  </a:schemeClr>
                </a:solidFill>
              </a:rPr>
              <a:t>The 10 principles of brain-friendly learning</a:t>
            </a:r>
          </a:p>
          <a:p>
            <a:r>
              <a:rPr lang="de-AT" dirty="0">
                <a:solidFill>
                  <a:schemeClr val="accent2">
                    <a:lumMod val="75000"/>
                  </a:schemeClr>
                </a:solidFill>
              </a:rPr>
              <a:t>Based on Caine and Caine</a:t>
            </a:r>
            <a:r>
              <a:rPr lang="de-AT">
                <a:solidFill>
                  <a:schemeClr val="accent2">
                    <a:lumMod val="75000"/>
                  </a:schemeClr>
                </a:solidFill>
              </a:rPr>
              <a:t>, </a:t>
            </a:r>
            <a:endParaRPr lang="de-AT" dirty="0">
              <a:solidFill>
                <a:schemeClr val="accent2">
                  <a:lumMod val="75000"/>
                </a:schemeClr>
              </a:solidFill>
            </a:endParaRPr>
          </a:p>
          <a:p>
            <a:r>
              <a:rPr lang="de-AT" sz="1400" dirty="0">
                <a:solidFill>
                  <a:schemeClr val="accent2">
                    <a:lumMod val="75000"/>
                  </a:schemeClr>
                </a:solidFill>
              </a:rPr>
              <a:t>http://www.cainelearning.com/free-downloads/</a:t>
            </a:r>
          </a:p>
        </p:txBody>
      </p:sp>
    </p:spTree>
    <p:extLst>
      <p:ext uri="{BB962C8B-B14F-4D97-AF65-F5344CB8AC3E}">
        <p14:creationId xmlns:p14="http://schemas.microsoft.com/office/powerpoint/2010/main" val="296466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14400"/>
            <a:ext cx="2362200" cy="4890864"/>
          </a:xfrm>
        </p:spPr>
        <p:txBody>
          <a:bodyPr/>
          <a:lstStyle/>
          <a:p>
            <a:br>
              <a:rPr lang="en-US" dirty="0"/>
            </a:br>
            <a:br>
              <a:rPr lang="en-US" dirty="0"/>
            </a:br>
            <a:r>
              <a:rPr lang="en-US" sz="2000" dirty="0"/>
              <a:t>”</a:t>
            </a:r>
            <a:br>
              <a:rPr lang="en-US" sz="2000" dirty="0"/>
            </a:br>
            <a:br>
              <a:rPr lang="en-US" dirty="0"/>
            </a:br>
            <a:br>
              <a:rPr lang="en-US" dirty="0"/>
            </a:br>
            <a:endParaRPr lang="en-US" dirty="0"/>
          </a:p>
        </p:txBody>
      </p:sp>
      <p:sp>
        <p:nvSpPr>
          <p:cNvPr id="3" name="Text Placeholder 2"/>
          <p:cNvSpPr>
            <a:spLocks noGrp="1"/>
          </p:cNvSpPr>
          <p:nvPr>
            <p:ph type="body" idx="2"/>
          </p:nvPr>
        </p:nvSpPr>
        <p:spPr>
          <a:xfrm>
            <a:off x="1905000" y="5517232"/>
            <a:ext cx="2362200" cy="608932"/>
          </a:xfrm>
        </p:spPr>
        <p:txBody>
          <a:bodyPr/>
          <a:lstStyle/>
          <a:p>
            <a:endParaRPr lang="en-US" dirty="0"/>
          </a:p>
          <a:p>
            <a:endParaRPr lang="en-US" sz="2400" b="1" dirty="0"/>
          </a:p>
          <a:p>
            <a:endParaRPr lang="en-US" sz="2400" b="1" dirty="0"/>
          </a:p>
          <a:p>
            <a:endParaRPr lang="en-US" sz="2400" b="1" dirty="0"/>
          </a:p>
          <a:p>
            <a:endParaRPr lang="en-US" sz="2400" b="1" dirty="0"/>
          </a:p>
          <a:p>
            <a:endParaRPr lang="en-US" sz="2400" b="1" dirty="0"/>
          </a:p>
          <a:p>
            <a:endParaRPr lang="en-US" sz="2400" b="1" dirty="0"/>
          </a:p>
        </p:txBody>
      </p:sp>
      <p:pic>
        <p:nvPicPr>
          <p:cNvPr id="5" name="Content Placeholder 4"/>
          <p:cNvPicPr>
            <a:picLocks noGrp="1" noChangeAspect="1"/>
          </p:cNvPicPr>
          <p:nvPr>
            <p:ph sz="quarter" idx="1"/>
          </p:nvPr>
        </p:nvPicPr>
        <p:blipFill>
          <a:blip r:embed="rId3"/>
          <a:stretch>
            <a:fillRect/>
          </a:stretch>
        </p:blipFill>
        <p:spPr>
          <a:xfrm rot="5400000">
            <a:off x="1435907" y="3244341"/>
            <a:ext cx="3098426" cy="2160240"/>
          </a:xfrm>
          <a:prstGeom prst="rect">
            <a:avLst/>
          </a:prstGeom>
        </p:spPr>
      </p:pic>
      <p:sp>
        <p:nvSpPr>
          <p:cNvPr id="7" name="Cloud Callout 6"/>
          <p:cNvSpPr/>
          <p:nvPr/>
        </p:nvSpPr>
        <p:spPr>
          <a:xfrm>
            <a:off x="1753952" y="944724"/>
            <a:ext cx="2664296" cy="1800200"/>
          </a:xfrm>
          <a:prstGeom prst="cloudCallout">
            <a:avLst>
              <a:gd name="adj1" fmla="val -8377"/>
              <a:gd name="adj2" fmla="val 15583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Neurons that fire together </a:t>
            </a:r>
          </a:p>
          <a:p>
            <a:pPr algn="ctr"/>
            <a:r>
              <a:rPr lang="en-US" dirty="0"/>
              <a:t>wire together</a:t>
            </a:r>
          </a:p>
        </p:txBody>
      </p:sp>
      <p:sp>
        <p:nvSpPr>
          <p:cNvPr id="4" name="Rectangle 3"/>
          <p:cNvSpPr/>
          <p:nvPr/>
        </p:nvSpPr>
        <p:spPr>
          <a:xfrm>
            <a:off x="4865466" y="1054447"/>
            <a:ext cx="1914878" cy="3600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1st Principle</a:t>
            </a:r>
          </a:p>
        </p:txBody>
      </p:sp>
      <p:sp>
        <p:nvSpPr>
          <p:cNvPr id="6" name="Content Placeholder 3"/>
          <p:cNvSpPr txBox="1">
            <a:spLocks/>
          </p:cNvSpPr>
          <p:nvPr/>
        </p:nvSpPr>
        <p:spPr>
          <a:xfrm>
            <a:off x="4714418" y="981979"/>
            <a:ext cx="5638800" cy="54102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endParaRPr lang="fr-FR" dirty="0"/>
          </a:p>
          <a:p>
            <a:pPr marL="0" indent="0">
              <a:buNone/>
            </a:pPr>
            <a:r>
              <a:rPr lang="fr-FR" dirty="0">
                <a:solidFill>
                  <a:schemeClr val="accent2"/>
                </a:solidFill>
              </a:rPr>
              <a:t>New information </a:t>
            </a:r>
            <a:r>
              <a:rPr lang="fr-FR" dirty="0" err="1">
                <a:solidFill>
                  <a:schemeClr val="accent2"/>
                </a:solidFill>
              </a:rPr>
              <a:t>is</a:t>
            </a:r>
            <a:r>
              <a:rPr lang="fr-FR" dirty="0">
                <a:solidFill>
                  <a:schemeClr val="accent2"/>
                </a:solidFill>
              </a:rPr>
              <a:t> </a:t>
            </a:r>
            <a:r>
              <a:rPr lang="fr-FR" dirty="0" err="1">
                <a:solidFill>
                  <a:schemeClr val="accent2"/>
                </a:solidFill>
              </a:rPr>
              <a:t>linked</a:t>
            </a:r>
            <a:r>
              <a:rPr lang="fr-FR" dirty="0">
                <a:solidFill>
                  <a:schemeClr val="accent2"/>
                </a:solidFill>
              </a:rPr>
              <a:t> to </a:t>
            </a:r>
            <a:r>
              <a:rPr lang="fr-FR" dirty="0" err="1">
                <a:solidFill>
                  <a:schemeClr val="accent2"/>
                </a:solidFill>
              </a:rPr>
              <a:t>existing</a:t>
            </a:r>
            <a:r>
              <a:rPr lang="fr-FR" dirty="0">
                <a:solidFill>
                  <a:schemeClr val="accent2"/>
                </a:solidFill>
              </a:rPr>
              <a:t> networks</a:t>
            </a:r>
          </a:p>
          <a:p>
            <a:pPr marL="0" indent="0">
              <a:buNone/>
            </a:pPr>
            <a:endParaRPr lang="fr-FR" dirty="0"/>
          </a:p>
          <a:p>
            <a:pPr marL="0" indent="0">
              <a:buNone/>
            </a:pPr>
            <a:r>
              <a:rPr lang="fr-FR" dirty="0"/>
              <a:t>Prior </a:t>
            </a:r>
            <a:r>
              <a:rPr lang="fr-FR" dirty="0" err="1"/>
              <a:t>knowledge</a:t>
            </a:r>
            <a:r>
              <a:rPr lang="fr-FR" dirty="0"/>
              <a:t> structures </a:t>
            </a:r>
            <a:r>
              <a:rPr lang="fr-FR" dirty="0" err="1"/>
              <a:t>our</a:t>
            </a:r>
            <a:r>
              <a:rPr lang="fr-FR" dirty="0"/>
              <a:t> perception.</a:t>
            </a:r>
          </a:p>
          <a:p>
            <a:pPr marL="0" indent="0">
              <a:buNone/>
            </a:pPr>
            <a:endParaRPr lang="fr-FR" dirty="0"/>
          </a:p>
          <a:p>
            <a:pPr marL="0" indent="0">
              <a:buNone/>
            </a:pPr>
            <a:r>
              <a:rPr lang="fr-FR" dirty="0"/>
              <a:t>General </a:t>
            </a:r>
            <a:r>
              <a:rPr lang="fr-FR" dirty="0" err="1"/>
              <a:t>overview</a:t>
            </a:r>
            <a:r>
              <a:rPr lang="fr-FR" dirty="0"/>
              <a:t>                </a:t>
            </a:r>
            <a:r>
              <a:rPr lang="fr-FR" dirty="0" err="1"/>
              <a:t>details</a:t>
            </a:r>
            <a:endParaRPr lang="fr-FR" dirty="0"/>
          </a:p>
          <a:p>
            <a:pPr marL="0" indent="0">
              <a:buNone/>
            </a:pPr>
            <a:endParaRPr lang="fr-FR" dirty="0"/>
          </a:p>
        </p:txBody>
      </p:sp>
      <p:sp>
        <p:nvSpPr>
          <p:cNvPr id="8" name="TextBox 7"/>
          <p:cNvSpPr txBox="1"/>
          <p:nvPr/>
        </p:nvSpPr>
        <p:spPr>
          <a:xfrm>
            <a:off x="2279577" y="6369753"/>
            <a:ext cx="6120680" cy="338554"/>
          </a:xfrm>
          <a:prstGeom prst="rect">
            <a:avLst/>
          </a:prstGeom>
          <a:noFill/>
        </p:spPr>
        <p:txBody>
          <a:bodyPr wrap="square" rtlCol="0">
            <a:spAutoFit/>
          </a:bodyPr>
          <a:lstStyle/>
          <a:p>
            <a:pPr>
              <a:defRPr/>
            </a:pPr>
            <a:endParaRPr lang="en-US" sz="800" dirty="0"/>
          </a:p>
          <a:p>
            <a:pPr>
              <a:defRPr/>
            </a:pPr>
            <a:r>
              <a:rPr lang="en-US" sz="800" dirty="0"/>
              <a:t>http://www.extremetech.com/extreme/179223-the-first-real-time-non-invasive-imaging-of-neurons-forming-a-neural-network </a:t>
            </a:r>
          </a:p>
        </p:txBody>
      </p:sp>
      <p:pic>
        <p:nvPicPr>
          <p:cNvPr id="10" name="Picture 9"/>
          <p:cNvPicPr>
            <a:picLocks noChangeAspect="1"/>
          </p:cNvPicPr>
          <p:nvPr/>
        </p:nvPicPr>
        <p:blipFill>
          <a:blip r:embed="rId4"/>
          <a:stretch>
            <a:fillRect/>
          </a:stretch>
        </p:blipFill>
        <p:spPr>
          <a:xfrm>
            <a:off x="518049" y="594332"/>
            <a:ext cx="664522" cy="640135"/>
          </a:xfrm>
          <a:prstGeom prst="rect">
            <a:avLst/>
          </a:prstGeom>
        </p:spPr>
      </p:pic>
      <p:sp>
        <p:nvSpPr>
          <p:cNvPr id="9" name="Right Arrow 8"/>
          <p:cNvSpPr/>
          <p:nvPr/>
        </p:nvSpPr>
        <p:spPr>
          <a:xfrm>
            <a:off x="7608168" y="4096496"/>
            <a:ext cx="978408" cy="48463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normAutofit lnSpcReduction="10000"/>
          </a:bodyPr>
          <a:lstStyle/>
          <a:p>
            <a:fld id="{6A5F6EB0-0ACF-47C8-8809-594A32352EA2}" type="slidenum">
              <a:rPr lang="de-AT" smtClean="0"/>
              <a:t>10</a:t>
            </a:fld>
            <a:endParaRPr lang="de-AT"/>
          </a:p>
        </p:txBody>
      </p:sp>
    </p:spTree>
    <p:extLst>
      <p:ext uri="{BB962C8B-B14F-4D97-AF65-F5344CB8AC3E}">
        <p14:creationId xmlns:p14="http://schemas.microsoft.com/office/powerpoint/2010/main" val="419535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7848" y="764705"/>
            <a:ext cx="2448272" cy="3600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894148" y="1196752"/>
            <a:ext cx="2534816" cy="864097"/>
          </a:xfrm>
        </p:spPr>
        <p:txBody>
          <a:bodyPr>
            <a:normAutofit fontScale="90000"/>
          </a:bodyPr>
          <a:lstStyle/>
          <a:p>
            <a:br>
              <a:rPr lang="fr-FR" sz="2400" dirty="0">
                <a:solidFill>
                  <a:srgbClr val="FFC000"/>
                </a:solidFill>
              </a:rPr>
            </a:br>
            <a:br>
              <a:rPr lang="fr-FR" sz="2400" dirty="0">
                <a:solidFill>
                  <a:srgbClr val="FFC000"/>
                </a:solidFill>
              </a:rPr>
            </a:br>
            <a:br>
              <a:rPr lang="fr-FR" sz="2400" dirty="0"/>
            </a:br>
            <a:r>
              <a:rPr lang="fr-FR" sz="2400" dirty="0">
                <a:solidFill>
                  <a:schemeClr val="accent3"/>
                </a:solidFill>
              </a:rPr>
              <a:t>Types of </a:t>
            </a:r>
            <a:r>
              <a:rPr lang="fr-FR" sz="2000" dirty="0">
                <a:solidFill>
                  <a:schemeClr val="accent3"/>
                </a:solidFill>
              </a:rPr>
              <a:t>Memory</a:t>
            </a:r>
            <a:endParaRPr lang="fr-FR" dirty="0">
              <a:solidFill>
                <a:schemeClr val="accent3"/>
              </a:solidFill>
            </a:endParaRPr>
          </a:p>
        </p:txBody>
      </p:sp>
      <p:sp>
        <p:nvSpPr>
          <p:cNvPr id="3" name="Text Placeholder 2"/>
          <p:cNvSpPr>
            <a:spLocks noGrp="1"/>
          </p:cNvSpPr>
          <p:nvPr>
            <p:ph type="body" idx="2"/>
          </p:nvPr>
        </p:nvSpPr>
        <p:spPr>
          <a:xfrm>
            <a:off x="1894148" y="2204864"/>
            <a:ext cx="2362200" cy="3312368"/>
          </a:xfrm>
        </p:spPr>
        <p:txBody>
          <a:bodyPr>
            <a:normAutofit fontScale="85000" lnSpcReduction="10000"/>
          </a:bodyPr>
          <a:lstStyle/>
          <a:p>
            <a:r>
              <a:rPr lang="fr-FR" sz="2000" dirty="0"/>
              <a:t>Ultra short-</a:t>
            </a:r>
            <a:r>
              <a:rPr lang="fr-FR" sz="2000" dirty="0" err="1"/>
              <a:t>term</a:t>
            </a:r>
            <a:endParaRPr lang="fr-FR" sz="2000" dirty="0"/>
          </a:p>
          <a:p>
            <a:r>
              <a:rPr lang="fr-FR" sz="2000" dirty="0"/>
              <a:t>Short-</a:t>
            </a:r>
            <a:r>
              <a:rPr lang="fr-FR" sz="2000" dirty="0" err="1"/>
              <a:t>term</a:t>
            </a:r>
            <a:endParaRPr lang="fr-FR" sz="2000" dirty="0"/>
          </a:p>
          <a:p>
            <a:r>
              <a:rPr lang="fr-FR" sz="2000" dirty="0"/>
              <a:t>Long-</a:t>
            </a:r>
            <a:r>
              <a:rPr lang="fr-FR" sz="2000" dirty="0" err="1"/>
              <a:t>term</a:t>
            </a:r>
            <a:endParaRPr lang="fr-FR" sz="2000" dirty="0"/>
          </a:p>
          <a:p>
            <a:r>
              <a:rPr lang="fr-FR" sz="2000" dirty="0" err="1"/>
              <a:t>Working</a:t>
            </a:r>
            <a:r>
              <a:rPr lang="fr-FR" sz="2000" dirty="0"/>
              <a:t> memory</a:t>
            </a:r>
          </a:p>
          <a:p>
            <a:r>
              <a:rPr lang="fr-FR" sz="2000" dirty="0" err="1"/>
              <a:t>Semantic</a:t>
            </a:r>
            <a:r>
              <a:rPr lang="fr-FR" sz="2000" dirty="0"/>
              <a:t> and </a:t>
            </a:r>
            <a:r>
              <a:rPr lang="fr-FR" sz="2000" dirty="0" err="1"/>
              <a:t>episodic</a:t>
            </a:r>
            <a:r>
              <a:rPr lang="fr-FR" sz="2000" dirty="0"/>
              <a:t> memory</a:t>
            </a:r>
          </a:p>
          <a:p>
            <a:r>
              <a:rPr lang="fr-FR" sz="2000" dirty="0" err="1"/>
              <a:t>Procedural</a:t>
            </a:r>
            <a:r>
              <a:rPr lang="fr-FR" sz="2000" dirty="0"/>
              <a:t> memory </a:t>
            </a:r>
            <a:r>
              <a:rPr lang="fr-FR" sz="2000" dirty="0" err="1"/>
              <a:t>Deklarative</a:t>
            </a:r>
            <a:r>
              <a:rPr lang="fr-FR" sz="2000" dirty="0"/>
              <a:t> memory</a:t>
            </a:r>
          </a:p>
          <a:p>
            <a:endParaRPr lang="fr-FR" dirty="0"/>
          </a:p>
        </p:txBody>
      </p:sp>
      <p:sp>
        <p:nvSpPr>
          <p:cNvPr id="4" name="Content Placeholder 3"/>
          <p:cNvSpPr>
            <a:spLocks noGrp="1"/>
          </p:cNvSpPr>
          <p:nvPr>
            <p:ph sz="quarter" idx="1"/>
          </p:nvPr>
        </p:nvSpPr>
        <p:spPr>
          <a:xfrm>
            <a:off x="4736662" y="692696"/>
            <a:ext cx="5638800" cy="5410200"/>
          </a:xfrm>
        </p:spPr>
        <p:txBody>
          <a:bodyPr>
            <a:normAutofit/>
          </a:bodyPr>
          <a:lstStyle/>
          <a:p>
            <a:pPr marL="0" indent="0">
              <a:buNone/>
            </a:pPr>
            <a:r>
              <a:rPr lang="fr-FR" dirty="0"/>
              <a:t>2</a:t>
            </a:r>
            <a:r>
              <a:rPr lang="fr-FR" baseline="30000" dirty="0"/>
              <a:t>nd</a:t>
            </a:r>
            <a:r>
              <a:rPr lang="fr-FR" dirty="0"/>
              <a:t> </a:t>
            </a:r>
            <a:r>
              <a:rPr lang="fr-FR" dirty="0" err="1"/>
              <a:t>Principle</a:t>
            </a:r>
            <a:endParaRPr lang="fr-FR" dirty="0"/>
          </a:p>
          <a:p>
            <a:pPr marL="0" indent="0">
              <a:buNone/>
            </a:pPr>
            <a:r>
              <a:rPr lang="fr-FR" sz="2400" b="1" dirty="0">
                <a:solidFill>
                  <a:schemeClr val="accent2"/>
                </a:solidFill>
              </a:rPr>
              <a:t>The </a:t>
            </a:r>
            <a:r>
              <a:rPr lang="fr-FR" sz="2400" b="1" dirty="0" err="1">
                <a:solidFill>
                  <a:schemeClr val="accent2"/>
                </a:solidFill>
              </a:rPr>
              <a:t>brain</a:t>
            </a:r>
            <a:r>
              <a:rPr lang="fr-FR" sz="2400" b="1" dirty="0">
                <a:solidFill>
                  <a:schemeClr val="accent2"/>
                </a:solidFill>
              </a:rPr>
              <a:t> stores </a:t>
            </a:r>
            <a:r>
              <a:rPr lang="fr-FR" sz="2400" b="1" dirty="0" err="1">
                <a:solidFill>
                  <a:schemeClr val="accent2"/>
                </a:solidFill>
              </a:rPr>
              <a:t>different</a:t>
            </a:r>
            <a:r>
              <a:rPr lang="fr-FR" sz="2400" b="1" dirty="0">
                <a:solidFill>
                  <a:schemeClr val="accent2"/>
                </a:solidFill>
              </a:rPr>
              <a:t> types of information in </a:t>
            </a:r>
            <a:r>
              <a:rPr lang="fr-FR" sz="2400" b="1" dirty="0" err="1">
                <a:solidFill>
                  <a:schemeClr val="accent2"/>
                </a:solidFill>
              </a:rPr>
              <a:t>different</a:t>
            </a:r>
            <a:r>
              <a:rPr lang="fr-FR" sz="2400" b="1" dirty="0">
                <a:solidFill>
                  <a:schemeClr val="accent2"/>
                </a:solidFill>
              </a:rPr>
              <a:t> </a:t>
            </a:r>
            <a:r>
              <a:rPr lang="fr-FR" sz="2400" b="1" dirty="0" err="1">
                <a:solidFill>
                  <a:schemeClr val="accent2"/>
                </a:solidFill>
              </a:rPr>
              <a:t>ways</a:t>
            </a:r>
            <a:r>
              <a:rPr lang="fr-FR" sz="2400" b="1" dirty="0">
                <a:solidFill>
                  <a:schemeClr val="accent2"/>
                </a:solidFill>
              </a:rPr>
              <a:t> and </a:t>
            </a:r>
            <a:r>
              <a:rPr lang="fr-FR" sz="2400" b="1" dirty="0" err="1">
                <a:solidFill>
                  <a:schemeClr val="accent2"/>
                </a:solidFill>
              </a:rPr>
              <a:t>different</a:t>
            </a:r>
            <a:r>
              <a:rPr lang="fr-FR" sz="2400" b="1" dirty="0">
                <a:solidFill>
                  <a:schemeClr val="accent2"/>
                </a:solidFill>
              </a:rPr>
              <a:t> places.</a:t>
            </a:r>
          </a:p>
          <a:p>
            <a:pPr marL="0" indent="0">
              <a:buNone/>
            </a:pPr>
            <a:endParaRPr lang="fr-FR" dirty="0"/>
          </a:p>
          <a:p>
            <a:pPr marL="274320" lvl="1" indent="0">
              <a:buNone/>
            </a:pPr>
            <a:endParaRPr lang="fr-FR" dirty="0"/>
          </a:p>
          <a:p>
            <a:pPr lvl="1"/>
            <a:endParaRPr lang="fr-FR" dirty="0"/>
          </a:p>
          <a:p>
            <a:endParaRPr lang="fr-FR" dirty="0"/>
          </a:p>
          <a:p>
            <a:endParaRPr lang="fr-FR" dirty="0"/>
          </a:p>
          <a:p>
            <a:endParaRPr lang="fr-FR"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572" y="5436468"/>
            <a:ext cx="1552773" cy="103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906" y="2611317"/>
            <a:ext cx="4324351"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669755" y="692696"/>
            <a:ext cx="713696" cy="711356"/>
          </a:xfrm>
          <a:prstGeom prst="rect">
            <a:avLst/>
          </a:prstGeom>
        </p:spPr>
      </p:pic>
      <p:sp>
        <p:nvSpPr>
          <p:cNvPr id="9" name="TextBox 8"/>
          <p:cNvSpPr txBox="1"/>
          <p:nvPr/>
        </p:nvSpPr>
        <p:spPr>
          <a:xfrm>
            <a:off x="4767300" y="6381328"/>
            <a:ext cx="5400600" cy="215444"/>
          </a:xfrm>
          <a:prstGeom prst="rect">
            <a:avLst/>
          </a:prstGeom>
          <a:noFill/>
        </p:spPr>
        <p:txBody>
          <a:bodyPr wrap="square" rtlCol="0">
            <a:spAutoFit/>
          </a:bodyPr>
          <a:lstStyle/>
          <a:p>
            <a:r>
              <a:rPr lang="en-US" sz="800" dirty="0"/>
              <a:t>http://arbeitsblaetter.stangl-taller.at/GEDAECHTNIS/ModelleSpeicher.shtml</a:t>
            </a:r>
          </a:p>
        </p:txBody>
      </p:sp>
      <p:sp>
        <p:nvSpPr>
          <p:cNvPr id="6" name="Slide Number Placeholder 5"/>
          <p:cNvSpPr>
            <a:spLocks noGrp="1"/>
          </p:cNvSpPr>
          <p:nvPr>
            <p:ph type="sldNum" sz="quarter" idx="12"/>
          </p:nvPr>
        </p:nvSpPr>
        <p:spPr/>
        <p:txBody>
          <a:bodyPr>
            <a:normAutofit lnSpcReduction="10000"/>
          </a:bodyPr>
          <a:lstStyle/>
          <a:p>
            <a:fld id="{6A5F6EB0-0ACF-47C8-8809-594A32352EA2}" type="slidenum">
              <a:rPr lang="de-AT" smtClean="0"/>
              <a:t>11</a:t>
            </a:fld>
            <a:endParaRPr lang="de-AT"/>
          </a:p>
        </p:txBody>
      </p:sp>
    </p:spTree>
    <p:extLst>
      <p:ext uri="{BB962C8B-B14F-4D97-AF65-F5344CB8AC3E}">
        <p14:creationId xmlns:p14="http://schemas.microsoft.com/office/powerpoint/2010/main" val="105550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D9CC269-5E96-4A00-823F-C8AE6B0880CD}"/>
              </a:ext>
            </a:extLst>
          </p:cNvPr>
          <p:cNvSpPr/>
          <p:nvPr/>
        </p:nvSpPr>
        <p:spPr>
          <a:xfrm>
            <a:off x="1552383" y="378760"/>
            <a:ext cx="2016224" cy="432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3rd Principle</a:t>
            </a:r>
            <a:endParaRPr lang="en-US" dirty="0"/>
          </a:p>
        </p:txBody>
      </p:sp>
      <p:pic>
        <p:nvPicPr>
          <p:cNvPr id="39" name="Picture 38"/>
          <p:cNvPicPr>
            <a:picLocks noChangeAspect="1"/>
          </p:cNvPicPr>
          <p:nvPr/>
        </p:nvPicPr>
        <p:blipFill>
          <a:blip r:embed="rId3"/>
          <a:stretch>
            <a:fillRect/>
          </a:stretch>
        </p:blipFill>
        <p:spPr>
          <a:xfrm>
            <a:off x="8017442" y="2597892"/>
            <a:ext cx="1939201" cy="1582461"/>
          </a:xfrm>
          <a:prstGeom prst="rect">
            <a:avLst/>
          </a:prstGeom>
        </p:spPr>
      </p:pic>
      <p:pic>
        <p:nvPicPr>
          <p:cNvPr id="26" name="Picture 25" descr="The &lt;strong&gt;amygdala&lt;/strong&gt;: a full brain integrator in the face of fear | Know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935" y="2596692"/>
            <a:ext cx="1940088" cy="1584861"/>
          </a:xfrm>
          <a:prstGeom prst="rect">
            <a:avLst/>
          </a:prstGeom>
        </p:spPr>
      </p:pic>
      <p:sp>
        <p:nvSpPr>
          <p:cNvPr id="2" name="Title 1"/>
          <p:cNvSpPr>
            <a:spLocks noGrp="1"/>
          </p:cNvSpPr>
          <p:nvPr>
            <p:ph type="title"/>
          </p:nvPr>
        </p:nvSpPr>
        <p:spPr>
          <a:xfrm>
            <a:off x="1452282" y="935914"/>
            <a:ext cx="9502229" cy="755407"/>
          </a:xfrm>
        </p:spPr>
        <p:txBody>
          <a:bodyPr>
            <a:normAutofit/>
          </a:bodyPr>
          <a:lstStyle/>
          <a:p>
            <a:r>
              <a:rPr lang="en-US" sz="3600" dirty="0">
                <a:solidFill>
                  <a:schemeClr val="accent2"/>
                </a:solidFill>
              </a:rPr>
              <a:t>Emotions are the                    to the brain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5972">
            <a:off x="5289711" y="891113"/>
            <a:ext cx="2099285" cy="1045797"/>
          </a:xfrm>
          <a:prstGeom prst="rect">
            <a:avLst/>
          </a:prstGeom>
        </p:spPr>
      </p:pic>
      <p:pic>
        <p:nvPicPr>
          <p:cNvPr id="6" name="Picture 5" descr="&lt;strong&gt;Music&lt;/strong&gt; Notes Stock by bassgeisha on Deviant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414" y="2570500"/>
            <a:ext cx="1437113" cy="713418"/>
          </a:xfrm>
          <a:prstGeom prst="rect">
            <a:avLst/>
          </a:prstGeom>
        </p:spPr>
      </p:pic>
      <p:pic>
        <p:nvPicPr>
          <p:cNvPr id="14" name="Picture 13" descr="EwwGrosser - &lt;strong&gt;Thalamus&lt;/strong&gt; - Period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0132" y="2570502"/>
            <a:ext cx="1593927" cy="1593927"/>
          </a:xfrm>
          <a:prstGeom prst="rect">
            <a:avLst/>
          </a:prstGeom>
        </p:spPr>
      </p:pic>
      <p:sp>
        <p:nvSpPr>
          <p:cNvPr id="17" name="TextBox 16"/>
          <p:cNvSpPr txBox="1"/>
          <p:nvPr/>
        </p:nvSpPr>
        <p:spPr>
          <a:xfrm>
            <a:off x="2068675" y="2214788"/>
            <a:ext cx="1384529" cy="341632"/>
          </a:xfrm>
          <a:prstGeom prst="rect">
            <a:avLst/>
          </a:prstGeom>
          <a:noFill/>
        </p:spPr>
        <p:txBody>
          <a:bodyPr wrap="square" rtlCol="0">
            <a:spAutoFit/>
          </a:bodyPr>
          <a:lstStyle/>
          <a:p>
            <a:pPr>
              <a:lnSpc>
                <a:spcPct val="90000"/>
              </a:lnSpc>
            </a:pPr>
            <a:r>
              <a:rPr lang="de-AT" dirty="0"/>
              <a:t>Stimulus</a:t>
            </a:r>
            <a:endParaRPr lang="en-US" dirty="0"/>
          </a:p>
        </p:txBody>
      </p:sp>
      <p:sp>
        <p:nvSpPr>
          <p:cNvPr id="18" name="TextBox 17"/>
          <p:cNvSpPr txBox="1"/>
          <p:nvPr/>
        </p:nvSpPr>
        <p:spPr>
          <a:xfrm>
            <a:off x="3799416" y="2214788"/>
            <a:ext cx="1257628" cy="341632"/>
          </a:xfrm>
          <a:prstGeom prst="rect">
            <a:avLst/>
          </a:prstGeom>
          <a:noFill/>
        </p:spPr>
        <p:txBody>
          <a:bodyPr wrap="square" rtlCol="0">
            <a:spAutoFit/>
          </a:bodyPr>
          <a:lstStyle/>
          <a:p>
            <a:pPr>
              <a:lnSpc>
                <a:spcPct val="90000"/>
              </a:lnSpc>
            </a:pPr>
            <a:r>
              <a:rPr lang="de-AT" dirty="0"/>
              <a:t>Thalamus</a:t>
            </a:r>
            <a:endParaRPr lang="en-US" dirty="0"/>
          </a:p>
        </p:txBody>
      </p:sp>
      <p:sp>
        <p:nvSpPr>
          <p:cNvPr id="19" name="TextBox 18"/>
          <p:cNvSpPr txBox="1"/>
          <p:nvPr/>
        </p:nvSpPr>
        <p:spPr>
          <a:xfrm>
            <a:off x="5799309" y="2255340"/>
            <a:ext cx="1486287" cy="341632"/>
          </a:xfrm>
          <a:prstGeom prst="rect">
            <a:avLst/>
          </a:prstGeom>
          <a:noFill/>
        </p:spPr>
        <p:txBody>
          <a:bodyPr wrap="square" rtlCol="0">
            <a:spAutoFit/>
          </a:bodyPr>
          <a:lstStyle/>
          <a:p>
            <a:pPr>
              <a:lnSpc>
                <a:spcPct val="90000"/>
              </a:lnSpc>
            </a:pPr>
            <a:r>
              <a:rPr lang="de-AT" dirty="0"/>
              <a:t>Amygdala</a:t>
            </a:r>
            <a:endParaRPr lang="en-US" dirty="0"/>
          </a:p>
        </p:txBody>
      </p:sp>
      <p:sp>
        <p:nvSpPr>
          <p:cNvPr id="20" name="TextBox 19"/>
          <p:cNvSpPr txBox="1"/>
          <p:nvPr/>
        </p:nvSpPr>
        <p:spPr>
          <a:xfrm>
            <a:off x="7296462" y="2279259"/>
            <a:ext cx="3201234" cy="341632"/>
          </a:xfrm>
          <a:prstGeom prst="rect">
            <a:avLst/>
          </a:prstGeom>
          <a:noFill/>
        </p:spPr>
        <p:txBody>
          <a:bodyPr wrap="square" rtlCol="0">
            <a:spAutoFit/>
          </a:bodyPr>
          <a:lstStyle/>
          <a:p>
            <a:pPr>
              <a:lnSpc>
                <a:spcPct val="90000"/>
              </a:lnSpc>
            </a:pPr>
            <a:r>
              <a:rPr lang="de-AT" dirty="0"/>
              <a:t>Hippocampus and Cortex</a:t>
            </a:r>
            <a:endParaRPr lang="en-US" dirty="0"/>
          </a:p>
        </p:txBody>
      </p:sp>
      <p:sp>
        <p:nvSpPr>
          <p:cNvPr id="22" name="Arrow: Right 21"/>
          <p:cNvSpPr/>
          <p:nvPr/>
        </p:nvSpPr>
        <p:spPr>
          <a:xfrm>
            <a:off x="3287469" y="2892380"/>
            <a:ext cx="1143298" cy="342989"/>
          </a:xfrm>
          <a:prstGeom prst="rightArrow">
            <a:avLst>
              <a:gd name="adj1" fmla="val 52837"/>
              <a:gd name="adj2" fmla="val 50000"/>
            </a:avLst>
          </a:prstGeom>
          <a:solidFill>
            <a:srgbClr val="A7EA52"/>
          </a:solidFill>
          <a:ln>
            <a:solidFill>
              <a:srgbClr val="63AC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Arrow: Right 23"/>
          <p:cNvSpPr/>
          <p:nvPr/>
        </p:nvSpPr>
        <p:spPr>
          <a:xfrm rot="889129">
            <a:off x="4963335" y="3085805"/>
            <a:ext cx="1354880" cy="400154"/>
          </a:xfrm>
          <a:prstGeom prst="rightArrow">
            <a:avLst>
              <a:gd name="adj1" fmla="val 50000"/>
              <a:gd name="adj2" fmla="val 48784"/>
            </a:avLst>
          </a:prstGeom>
          <a:solidFill>
            <a:srgbClr val="A7EA52"/>
          </a:solidFill>
          <a:ln>
            <a:solidFill>
              <a:srgbClr val="63AC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accent5">
                    <a:lumMod val="75000"/>
                  </a:schemeClr>
                </a:solidFill>
              </a:rPr>
              <a:t>Important</a:t>
            </a:r>
            <a:endParaRPr lang="en-US" sz="1350" dirty="0">
              <a:solidFill>
                <a:schemeClr val="accent5">
                  <a:lumMod val="75000"/>
                </a:schemeClr>
              </a:solidFill>
            </a:endParaRPr>
          </a:p>
        </p:txBody>
      </p:sp>
      <p:sp>
        <p:nvSpPr>
          <p:cNvPr id="30" name="Arrow: Right 29"/>
          <p:cNvSpPr/>
          <p:nvPr/>
        </p:nvSpPr>
        <p:spPr>
          <a:xfrm rot="3425316">
            <a:off x="4453629" y="3673056"/>
            <a:ext cx="1335444" cy="412333"/>
          </a:xfrm>
          <a:prstGeom prst="rightArrow">
            <a:avLst>
              <a:gd name="adj1" fmla="val 52837"/>
              <a:gd name="adj2" fmla="val 50000"/>
            </a:avLst>
          </a:prstGeom>
          <a:solidFill>
            <a:srgbClr val="A7EA52"/>
          </a:solidFill>
          <a:ln>
            <a:solidFill>
              <a:srgbClr val="63AC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accent5">
                    <a:lumMod val="75000"/>
                  </a:schemeClr>
                </a:solidFill>
              </a:rPr>
              <a:t>unimportant</a:t>
            </a:r>
            <a:endParaRPr lang="en-US" sz="1350" dirty="0">
              <a:solidFill>
                <a:schemeClr val="accent5">
                  <a:lumMod val="75000"/>
                </a:schemeClr>
              </a:solidFill>
            </a:endParaRPr>
          </a:p>
        </p:txBody>
      </p:sp>
      <p:pic>
        <p:nvPicPr>
          <p:cNvPr id="36" name="Picture 35" descr="Ver la imagen en su resolución original ‎ ((Imagen SVG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7034" y="4434675"/>
            <a:ext cx="841715" cy="841715"/>
          </a:xfrm>
          <a:prstGeom prst="rect">
            <a:avLst/>
          </a:prstGeom>
        </p:spPr>
      </p:pic>
      <p:sp>
        <p:nvSpPr>
          <p:cNvPr id="37" name="Arrow: Right 36"/>
          <p:cNvSpPr/>
          <p:nvPr/>
        </p:nvSpPr>
        <p:spPr>
          <a:xfrm>
            <a:off x="6953474" y="3481966"/>
            <a:ext cx="2115101" cy="342989"/>
          </a:xfrm>
          <a:prstGeom prst="rightArrow">
            <a:avLst>
              <a:gd name="adj1" fmla="val 52837"/>
              <a:gd name="adj2" fmla="val 50000"/>
            </a:avLst>
          </a:prstGeom>
          <a:solidFill>
            <a:srgbClr val="A7EA52"/>
          </a:solidFill>
          <a:ln>
            <a:solidFill>
              <a:srgbClr val="63AC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accent5">
                    <a:lumMod val="75000"/>
                  </a:schemeClr>
                </a:solidFill>
              </a:rPr>
              <a:t>Ok, harmless</a:t>
            </a:r>
            <a:endParaRPr lang="en-US" sz="1350" dirty="0">
              <a:solidFill>
                <a:schemeClr val="accent5">
                  <a:lumMod val="75000"/>
                </a:schemeClr>
              </a:solidFill>
            </a:endParaRPr>
          </a:p>
        </p:txBody>
      </p:sp>
      <p:sp>
        <p:nvSpPr>
          <p:cNvPr id="40" name="Explosion: 8 Points 39"/>
          <p:cNvSpPr/>
          <p:nvPr/>
        </p:nvSpPr>
        <p:spPr>
          <a:xfrm>
            <a:off x="8729397" y="2729216"/>
            <a:ext cx="402803" cy="395986"/>
          </a:xfrm>
          <a:prstGeom prst="irregularSeal1">
            <a:avLst/>
          </a:prstGeom>
          <a:solidFill>
            <a:srgbClr val="A7EA52"/>
          </a:solidFill>
          <a:ln>
            <a:solidFill>
              <a:srgbClr val="D26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Explosion: 8 Points 41"/>
          <p:cNvSpPr/>
          <p:nvPr/>
        </p:nvSpPr>
        <p:spPr>
          <a:xfrm>
            <a:off x="9303360" y="2852485"/>
            <a:ext cx="402803" cy="395986"/>
          </a:xfrm>
          <a:prstGeom prst="irregularSeal1">
            <a:avLst/>
          </a:prstGeom>
          <a:solidFill>
            <a:srgbClr val="A7EA52"/>
          </a:solidFill>
          <a:ln>
            <a:solidFill>
              <a:srgbClr val="D26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Explosion: 8 Points 42"/>
          <p:cNvSpPr/>
          <p:nvPr/>
        </p:nvSpPr>
        <p:spPr>
          <a:xfrm>
            <a:off x="8086178" y="2892380"/>
            <a:ext cx="472058" cy="458303"/>
          </a:xfrm>
          <a:prstGeom prst="irregularSeal1">
            <a:avLst/>
          </a:prstGeom>
          <a:solidFill>
            <a:srgbClr val="A7EA52"/>
          </a:solidFill>
          <a:ln>
            <a:solidFill>
              <a:srgbClr val="D26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Arrow: Right 43"/>
          <p:cNvSpPr/>
          <p:nvPr/>
        </p:nvSpPr>
        <p:spPr>
          <a:xfrm rot="3221630">
            <a:off x="6672945" y="4050635"/>
            <a:ext cx="1246981" cy="342989"/>
          </a:xfrm>
          <a:prstGeom prst="rightArrow">
            <a:avLst>
              <a:gd name="adj1" fmla="val 52837"/>
              <a:gd name="adj2" fmla="val 50000"/>
            </a:avLst>
          </a:prstGeom>
          <a:solidFill>
            <a:schemeClr val="accent5"/>
          </a:solidFill>
          <a:ln>
            <a:solidFill>
              <a:srgbClr val="63AC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dangerous</a:t>
            </a:r>
            <a:endParaRPr lang="en-US" sz="1350" dirty="0">
              <a:solidFill>
                <a:schemeClr val="tx1"/>
              </a:solidFill>
            </a:endParaRPr>
          </a:p>
        </p:txBody>
      </p:sp>
      <p:sp>
        <p:nvSpPr>
          <p:cNvPr id="47" name="Arrow: Right 46"/>
          <p:cNvSpPr/>
          <p:nvPr/>
        </p:nvSpPr>
        <p:spPr>
          <a:xfrm rot="21156273">
            <a:off x="8079004" y="4877103"/>
            <a:ext cx="896930" cy="342989"/>
          </a:xfrm>
          <a:prstGeom prst="rightArrow">
            <a:avLst>
              <a:gd name="adj1" fmla="val 52837"/>
              <a:gd name="adj2" fmla="val 50000"/>
            </a:avLst>
          </a:prstGeom>
          <a:solidFill>
            <a:schemeClr val="accent5"/>
          </a:solidFill>
          <a:ln>
            <a:solidFill>
              <a:srgbClr val="63AC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fight</a:t>
            </a:r>
            <a:endParaRPr lang="en-US" sz="1350" dirty="0">
              <a:solidFill>
                <a:schemeClr val="tx1"/>
              </a:solidFill>
            </a:endParaRPr>
          </a:p>
        </p:txBody>
      </p:sp>
      <p:sp>
        <p:nvSpPr>
          <p:cNvPr id="48" name="Arrow: Right 47"/>
          <p:cNvSpPr/>
          <p:nvPr/>
        </p:nvSpPr>
        <p:spPr>
          <a:xfrm rot="850794">
            <a:off x="8061766" y="5278129"/>
            <a:ext cx="896930" cy="342989"/>
          </a:xfrm>
          <a:prstGeom prst="rightArrow">
            <a:avLst>
              <a:gd name="adj1" fmla="val 52837"/>
              <a:gd name="adj2" fmla="val 50000"/>
            </a:avLst>
          </a:prstGeom>
          <a:solidFill>
            <a:schemeClr val="accent5"/>
          </a:solidFill>
          <a:ln>
            <a:solidFill>
              <a:srgbClr val="63AC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350" dirty="0">
                <a:solidFill>
                  <a:schemeClr val="tx1"/>
                </a:solidFill>
              </a:rPr>
              <a:t>flight</a:t>
            </a:r>
            <a:endParaRPr lang="en-US" sz="1350" dirty="0">
              <a:solidFill>
                <a:schemeClr val="tx1"/>
              </a:solidFill>
            </a:endParaRPr>
          </a:p>
        </p:txBody>
      </p:sp>
      <p:pic>
        <p:nvPicPr>
          <p:cNvPr id="49" name="Picture 48"/>
          <p:cNvPicPr>
            <a:picLocks noChangeAspect="1"/>
          </p:cNvPicPr>
          <p:nvPr/>
        </p:nvPicPr>
        <p:blipFill>
          <a:blip r:embed="rId9"/>
          <a:stretch>
            <a:fillRect/>
          </a:stretch>
        </p:blipFill>
        <p:spPr>
          <a:xfrm>
            <a:off x="6948103" y="4721237"/>
            <a:ext cx="1112558" cy="1127903"/>
          </a:xfrm>
          <a:prstGeom prst="rect">
            <a:avLst/>
          </a:prstGeom>
        </p:spPr>
      </p:pic>
      <p:sp>
        <p:nvSpPr>
          <p:cNvPr id="50" name="Explosion 1 5"/>
          <p:cNvSpPr/>
          <p:nvPr/>
        </p:nvSpPr>
        <p:spPr>
          <a:xfrm rot="752760">
            <a:off x="8444738" y="4532274"/>
            <a:ext cx="2186618" cy="141171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Alarm-system!</a:t>
            </a:r>
          </a:p>
        </p:txBody>
      </p:sp>
      <p:pic>
        <p:nvPicPr>
          <p:cNvPr id="45" name="Picture 44"/>
          <p:cNvPicPr>
            <a:picLocks noChangeAspect="1"/>
          </p:cNvPicPr>
          <p:nvPr/>
        </p:nvPicPr>
        <p:blipFill>
          <a:blip r:embed="rId10"/>
          <a:stretch>
            <a:fillRect/>
          </a:stretch>
        </p:blipFill>
        <p:spPr>
          <a:xfrm>
            <a:off x="568380" y="673315"/>
            <a:ext cx="663170" cy="640302"/>
          </a:xfrm>
          <a:prstGeom prst="rect">
            <a:avLst/>
          </a:prstGeom>
        </p:spPr>
      </p:pic>
    </p:spTree>
    <p:extLst>
      <p:ext uri="{BB962C8B-B14F-4D97-AF65-F5344CB8AC3E}">
        <p14:creationId xmlns:p14="http://schemas.microsoft.com/office/powerpoint/2010/main" val="9377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randombar(horizontal)">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10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randombar(horizontal)">
                                      <p:cBhvr>
                                        <p:cTn id="67" dur="10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500" fill="hold"/>
                                        <p:tgtEl>
                                          <p:spTgt spid="50"/>
                                        </p:tgtEl>
                                        <p:attrNameLst>
                                          <p:attrName>ppt_w</p:attrName>
                                        </p:attrNameLst>
                                      </p:cBhvr>
                                      <p:tavLst>
                                        <p:tav tm="0">
                                          <p:val>
                                            <p:fltVal val="0"/>
                                          </p:val>
                                        </p:tav>
                                        <p:tav tm="100000">
                                          <p:val>
                                            <p:strVal val="#ppt_w"/>
                                          </p:val>
                                        </p:tav>
                                      </p:tavLst>
                                    </p:anim>
                                    <p:anim calcmode="lin" valueType="num">
                                      <p:cBhvr>
                                        <p:cTn id="73" dur="500" fill="hold"/>
                                        <p:tgtEl>
                                          <p:spTgt spid="50"/>
                                        </p:tgtEl>
                                        <p:attrNameLst>
                                          <p:attrName>ppt_h</p:attrName>
                                        </p:attrNameLst>
                                      </p:cBhvr>
                                      <p:tavLst>
                                        <p:tav tm="0">
                                          <p:val>
                                            <p:fltVal val="0"/>
                                          </p:val>
                                        </p:tav>
                                        <p:tav tm="100000">
                                          <p:val>
                                            <p:strVal val="#ppt_h"/>
                                          </p:val>
                                        </p:tav>
                                      </p:tavLst>
                                    </p:anim>
                                    <p:animEffect transition="in" filter="fade">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1"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2000"/>
                                        <p:tgtEl>
                                          <p:spTgt spid="37"/>
                                        </p:tgtEl>
                                      </p:cBhvr>
                                    </p:animEffect>
                                    <p:anim calcmode="lin" valueType="num">
                                      <p:cBhvr>
                                        <p:cTn id="80" dur="2000" fill="hold"/>
                                        <p:tgtEl>
                                          <p:spTgt spid="37"/>
                                        </p:tgtEl>
                                        <p:attrNameLst>
                                          <p:attrName>ppt_w</p:attrName>
                                        </p:attrNameLst>
                                      </p:cBhvr>
                                      <p:tavLst>
                                        <p:tav tm="0" fmla="#ppt_w*sin(2.5*pi*$)">
                                          <p:val>
                                            <p:fltVal val="0"/>
                                          </p:val>
                                        </p:tav>
                                        <p:tav tm="100000">
                                          <p:val>
                                            <p:fltVal val="1"/>
                                          </p:val>
                                        </p:tav>
                                      </p:tavLst>
                                    </p:anim>
                                    <p:anim calcmode="lin" valueType="num">
                                      <p:cBhvr>
                                        <p:cTn id="81"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2000"/>
                                        <p:tgtEl>
                                          <p:spTgt spid="39"/>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animEffect transition="in" filter="fade">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2" grpId="0" animBg="1"/>
      <p:bldP spid="24" grpId="0" animBg="1"/>
      <p:bldP spid="30" grpId="0" animBg="1"/>
      <p:bldP spid="37" grpId="0" animBg="1"/>
      <p:bldP spid="37" grpId="1" animBg="1"/>
      <p:bldP spid="40" grpId="0" animBg="1"/>
      <p:bldP spid="42" grpId="0" animBg="1"/>
      <p:bldP spid="43" grpId="0" animBg="1"/>
      <p:bldP spid="44" grpId="0" animBg="1"/>
      <p:bldP spid="47" grpId="0" animBg="1"/>
      <p:bldP spid="48"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55840" y="764704"/>
            <a:ext cx="2232248" cy="432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905000" y="914400"/>
            <a:ext cx="2362200" cy="1362472"/>
          </a:xfrm>
        </p:spPr>
        <p:txBody>
          <a:bodyPr>
            <a:normAutofit fontScale="90000"/>
          </a:bodyPr>
          <a:lstStyle/>
          <a:p>
            <a:r>
              <a:rPr lang="fr-FR" dirty="0" err="1">
                <a:solidFill>
                  <a:schemeClr val="accent2"/>
                </a:solidFill>
              </a:rPr>
              <a:t>Personal</a:t>
            </a:r>
            <a:r>
              <a:rPr lang="fr-FR" dirty="0">
                <a:solidFill>
                  <a:schemeClr val="accent2"/>
                </a:solidFill>
              </a:rPr>
              <a:t> relevance</a:t>
            </a:r>
            <a:br>
              <a:rPr lang="fr-FR" dirty="0"/>
            </a:br>
            <a:br>
              <a:rPr lang="fr-FR" dirty="0"/>
            </a:br>
            <a:endParaRPr lang="fr-FR" dirty="0"/>
          </a:p>
        </p:txBody>
      </p:sp>
      <p:pic>
        <p:nvPicPr>
          <p:cNvPr id="8" name="Picture 7"/>
          <p:cNvPicPr>
            <a:picLocks noChangeAspect="1"/>
          </p:cNvPicPr>
          <p:nvPr/>
        </p:nvPicPr>
        <p:blipFill>
          <a:blip r:embed="rId3"/>
          <a:stretch>
            <a:fillRect/>
          </a:stretch>
        </p:blipFill>
        <p:spPr>
          <a:xfrm>
            <a:off x="1775520" y="1889448"/>
            <a:ext cx="2592288" cy="2592288"/>
          </a:xfrm>
          <a:prstGeom prst="rect">
            <a:avLst/>
          </a:prstGeom>
        </p:spPr>
      </p:pic>
      <p:sp>
        <p:nvSpPr>
          <p:cNvPr id="4" name="Content Placeholder 3"/>
          <p:cNvSpPr>
            <a:spLocks noGrp="1"/>
          </p:cNvSpPr>
          <p:nvPr>
            <p:ph sz="quarter" idx="1"/>
          </p:nvPr>
        </p:nvSpPr>
        <p:spPr>
          <a:xfrm>
            <a:off x="4583831" y="783943"/>
            <a:ext cx="6249119" cy="5410200"/>
          </a:xfrm>
        </p:spPr>
        <p:txBody>
          <a:bodyPr>
            <a:normAutofit/>
          </a:bodyPr>
          <a:lstStyle/>
          <a:p>
            <a:pPr marL="0" indent="0">
              <a:buNone/>
            </a:pPr>
            <a:r>
              <a:rPr lang="fr-FR" b="1" dirty="0"/>
              <a:t>4th </a:t>
            </a:r>
            <a:r>
              <a:rPr lang="fr-FR" b="1" dirty="0" err="1"/>
              <a:t>Principle</a:t>
            </a:r>
            <a:endParaRPr lang="fr-FR" b="1" dirty="0"/>
          </a:p>
          <a:p>
            <a:pPr marL="0" indent="0">
              <a:buNone/>
            </a:pPr>
            <a:r>
              <a:rPr lang="fr-FR" sz="2400" b="1" dirty="0">
                <a:solidFill>
                  <a:schemeClr val="accent2"/>
                </a:solidFill>
              </a:rPr>
              <a:t>Long-</a:t>
            </a:r>
            <a:r>
              <a:rPr lang="fr-FR" sz="2400" b="1" dirty="0" err="1">
                <a:solidFill>
                  <a:schemeClr val="accent2"/>
                </a:solidFill>
              </a:rPr>
              <a:t>term</a:t>
            </a:r>
            <a:r>
              <a:rPr lang="fr-FR" sz="2400" b="1" dirty="0">
                <a:solidFill>
                  <a:schemeClr val="accent2"/>
                </a:solidFill>
              </a:rPr>
              <a:t> </a:t>
            </a:r>
            <a:r>
              <a:rPr lang="fr-FR" sz="2400" b="1" dirty="0" err="1">
                <a:solidFill>
                  <a:schemeClr val="accent2"/>
                </a:solidFill>
              </a:rPr>
              <a:t>learning</a:t>
            </a:r>
            <a:r>
              <a:rPr lang="fr-FR" sz="2400" b="1" dirty="0">
                <a:solidFill>
                  <a:schemeClr val="accent2"/>
                </a:solidFill>
              </a:rPr>
              <a:t> </a:t>
            </a:r>
            <a:r>
              <a:rPr lang="fr-FR" sz="2400" b="1" dirty="0" err="1">
                <a:solidFill>
                  <a:schemeClr val="accent2"/>
                </a:solidFill>
              </a:rPr>
              <a:t>only</a:t>
            </a:r>
            <a:r>
              <a:rPr lang="fr-FR" sz="2400" b="1" dirty="0">
                <a:solidFill>
                  <a:schemeClr val="accent2"/>
                </a:solidFill>
              </a:rPr>
              <a:t> </a:t>
            </a:r>
            <a:r>
              <a:rPr lang="fr-FR" sz="2400" b="1" dirty="0" err="1">
                <a:solidFill>
                  <a:schemeClr val="accent2"/>
                </a:solidFill>
              </a:rPr>
              <a:t>happens</a:t>
            </a:r>
            <a:r>
              <a:rPr lang="fr-FR" sz="2400" b="1" dirty="0">
                <a:solidFill>
                  <a:schemeClr val="accent2"/>
                </a:solidFill>
              </a:rPr>
              <a:t> in </a:t>
            </a:r>
            <a:r>
              <a:rPr lang="fr-FR" sz="2400" b="1" dirty="0" err="1">
                <a:solidFill>
                  <a:schemeClr val="accent2"/>
                </a:solidFill>
              </a:rPr>
              <a:t>meaningful</a:t>
            </a:r>
            <a:r>
              <a:rPr lang="fr-FR" sz="2400" b="1" dirty="0">
                <a:solidFill>
                  <a:schemeClr val="accent2"/>
                </a:solidFill>
              </a:rPr>
              <a:t> </a:t>
            </a:r>
            <a:r>
              <a:rPr lang="fr-FR" sz="2400" b="1" dirty="0" err="1">
                <a:solidFill>
                  <a:schemeClr val="accent2"/>
                </a:solidFill>
              </a:rPr>
              <a:t>contexts</a:t>
            </a:r>
            <a:endParaRPr lang="fr-FR" sz="2400" b="1" dirty="0">
              <a:solidFill>
                <a:schemeClr val="accent2"/>
              </a:solidFill>
            </a:endParaRPr>
          </a:p>
          <a:p>
            <a:pPr marL="0" indent="0" algn="r">
              <a:buNone/>
            </a:pPr>
            <a:r>
              <a:rPr lang="fr-FR" dirty="0"/>
              <a:t>« Importance </a:t>
            </a:r>
            <a:r>
              <a:rPr lang="fr-FR" dirty="0" err="1"/>
              <a:t>is</a:t>
            </a:r>
            <a:r>
              <a:rPr lang="fr-FR" dirty="0"/>
              <a:t> </a:t>
            </a:r>
            <a:r>
              <a:rPr lang="fr-FR" dirty="0" err="1"/>
              <a:t>physical</a:t>
            </a:r>
            <a:r>
              <a:rPr lang="fr-FR" dirty="0"/>
              <a:t> »                 </a:t>
            </a:r>
            <a:r>
              <a:rPr lang="fr-FR" b="1" dirty="0" err="1">
                <a:solidFill>
                  <a:schemeClr val="accent3"/>
                </a:solidFill>
              </a:rPr>
              <a:t>Acetylcholine</a:t>
            </a:r>
            <a:endParaRPr lang="fr-FR" b="1" dirty="0">
              <a:solidFill>
                <a:schemeClr val="accent3"/>
              </a:solidFill>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(James </a:t>
            </a:r>
            <a:r>
              <a:rPr lang="fr-FR" dirty="0" err="1"/>
              <a:t>Zull</a:t>
            </a:r>
            <a:r>
              <a:rPr lang="fr-FR" dirty="0"/>
              <a:t>, The Art of </a:t>
            </a:r>
            <a:r>
              <a:rPr lang="fr-FR" dirty="0" err="1"/>
              <a:t>Changing</a:t>
            </a:r>
            <a:r>
              <a:rPr lang="fr-FR" dirty="0"/>
              <a:t> the Brain)</a:t>
            </a:r>
          </a:p>
          <a:p>
            <a:endParaRPr lang="fr-FR"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856" y="3210159"/>
            <a:ext cx="2857500" cy="1990725"/>
          </a:xfrm>
          <a:prstGeom prst="rect">
            <a:avLst/>
          </a:prstGeom>
        </p:spPr>
      </p:pic>
      <p:pic>
        <p:nvPicPr>
          <p:cNvPr id="9" name="Picture 8"/>
          <p:cNvPicPr>
            <a:picLocks noChangeAspect="1"/>
          </p:cNvPicPr>
          <p:nvPr/>
        </p:nvPicPr>
        <p:blipFill>
          <a:blip r:embed="rId5"/>
          <a:stretch>
            <a:fillRect/>
          </a:stretch>
        </p:blipFill>
        <p:spPr>
          <a:xfrm>
            <a:off x="1775521" y="4365105"/>
            <a:ext cx="2584339" cy="1946601"/>
          </a:xfrm>
          <a:prstGeom prst="rect">
            <a:avLst/>
          </a:prstGeom>
        </p:spPr>
      </p:pic>
      <p:sp>
        <p:nvSpPr>
          <p:cNvPr id="10" name="TextBox 9"/>
          <p:cNvSpPr txBox="1"/>
          <p:nvPr/>
        </p:nvSpPr>
        <p:spPr>
          <a:xfrm>
            <a:off x="4583832" y="6422113"/>
            <a:ext cx="5760640" cy="215444"/>
          </a:xfrm>
          <a:prstGeom prst="rect">
            <a:avLst/>
          </a:prstGeom>
          <a:noFill/>
        </p:spPr>
        <p:txBody>
          <a:bodyPr wrap="square" rtlCol="0">
            <a:spAutoFit/>
          </a:bodyPr>
          <a:lstStyle/>
          <a:p>
            <a:r>
              <a:rPr lang="en-US" sz="800" dirty="0"/>
              <a:t>http://www.necessarysufficient.net/standard/cgi-bin/shop.pl/sciencemath/necessarysufficient.577221390</a:t>
            </a:r>
          </a:p>
        </p:txBody>
      </p:sp>
      <p:pic>
        <p:nvPicPr>
          <p:cNvPr id="3" name="Picture 2"/>
          <p:cNvPicPr>
            <a:picLocks noChangeAspect="1"/>
          </p:cNvPicPr>
          <p:nvPr/>
        </p:nvPicPr>
        <p:blipFill>
          <a:blip r:embed="rId6"/>
          <a:stretch>
            <a:fillRect/>
          </a:stretch>
        </p:blipFill>
        <p:spPr>
          <a:xfrm>
            <a:off x="604882" y="655149"/>
            <a:ext cx="792088" cy="764860"/>
          </a:xfrm>
          <a:prstGeom prst="rect">
            <a:avLst/>
          </a:prstGeom>
        </p:spPr>
      </p:pic>
      <p:pic>
        <p:nvPicPr>
          <p:cNvPr id="11" name="Content Placeholder 7"/>
          <p:cNvPicPr>
            <a:picLocks noChangeAspect="1"/>
          </p:cNvPicPr>
          <p:nvPr/>
        </p:nvPicPr>
        <p:blipFill rotWithShape="1">
          <a:blip r:embed="rId7"/>
          <a:srcRect r="49674"/>
          <a:stretch/>
        </p:blipFill>
        <p:spPr>
          <a:xfrm>
            <a:off x="8040217" y="3140968"/>
            <a:ext cx="2113881" cy="2100190"/>
          </a:xfrm>
          <a:prstGeom prst="rect">
            <a:avLst/>
          </a:prstGeom>
        </p:spPr>
      </p:pic>
      <p:sp>
        <p:nvSpPr>
          <p:cNvPr id="7" name="Slide Number Placeholder 6"/>
          <p:cNvSpPr>
            <a:spLocks noGrp="1"/>
          </p:cNvSpPr>
          <p:nvPr>
            <p:ph type="sldNum" sz="quarter" idx="12"/>
          </p:nvPr>
        </p:nvSpPr>
        <p:spPr/>
        <p:txBody>
          <a:bodyPr>
            <a:normAutofit lnSpcReduction="10000"/>
          </a:bodyPr>
          <a:lstStyle/>
          <a:p>
            <a:fld id="{6A5F6EB0-0ACF-47C8-8809-594A32352EA2}" type="slidenum">
              <a:rPr lang="de-AT" smtClean="0"/>
              <a:t>13</a:t>
            </a:fld>
            <a:endParaRPr lang="de-AT"/>
          </a:p>
        </p:txBody>
      </p:sp>
    </p:spTree>
    <p:extLst>
      <p:ext uri="{BB962C8B-B14F-4D97-AF65-F5344CB8AC3E}">
        <p14:creationId xmlns:p14="http://schemas.microsoft.com/office/powerpoint/2010/main" val="406735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1865" y="523797"/>
            <a:ext cx="2880320" cy="432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905000" y="332656"/>
            <a:ext cx="2362200" cy="2880320"/>
          </a:xfrm>
        </p:spPr>
        <p:txBody>
          <a:bodyPr>
            <a:normAutofit fontScale="90000"/>
          </a:bodyPr>
          <a:lstStyle/>
          <a:p>
            <a:br>
              <a:rPr lang="fr-FR" dirty="0">
                <a:solidFill>
                  <a:srgbClr val="FFC000"/>
                </a:solidFill>
              </a:rPr>
            </a:br>
            <a:br>
              <a:rPr lang="fr-FR" dirty="0">
                <a:solidFill>
                  <a:srgbClr val="FFC000"/>
                </a:solidFill>
              </a:rPr>
            </a:br>
            <a:br>
              <a:rPr lang="fr-FR" dirty="0">
                <a:solidFill>
                  <a:srgbClr val="FFC000"/>
                </a:solidFill>
              </a:rPr>
            </a:br>
            <a:r>
              <a:rPr lang="fr-FR" dirty="0" err="1">
                <a:solidFill>
                  <a:srgbClr val="FFC000"/>
                </a:solidFill>
              </a:rPr>
              <a:t>Yes</a:t>
            </a:r>
            <a:r>
              <a:rPr lang="fr-FR" dirty="0">
                <a:solidFill>
                  <a:srgbClr val="FFC000"/>
                </a:solidFill>
              </a:rPr>
              <a:t>, I </a:t>
            </a:r>
            <a:r>
              <a:rPr lang="fr-FR" dirty="0" err="1">
                <a:solidFill>
                  <a:srgbClr val="FFC000"/>
                </a:solidFill>
              </a:rPr>
              <a:t>did</a:t>
            </a:r>
            <a:r>
              <a:rPr lang="fr-FR" dirty="0">
                <a:solidFill>
                  <a:srgbClr val="FFC000"/>
                </a:solidFill>
              </a:rPr>
              <a:t> </a:t>
            </a:r>
            <a:r>
              <a:rPr lang="fr-FR" dirty="0" err="1">
                <a:solidFill>
                  <a:srgbClr val="FFC000"/>
                </a:solidFill>
              </a:rPr>
              <a:t>it!</a:t>
            </a:r>
            <a:br>
              <a:rPr lang="fr-FR" dirty="0">
                <a:solidFill>
                  <a:srgbClr val="FFC000"/>
                </a:solidFill>
              </a:rPr>
            </a:br>
            <a:br>
              <a:rPr lang="fr-FR" dirty="0">
                <a:solidFill>
                  <a:srgbClr val="FFC000"/>
                </a:solidFill>
              </a:rPr>
            </a:br>
            <a:endParaRPr lang="fr-FR" dirty="0">
              <a:solidFill>
                <a:srgbClr val="FFC000"/>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439" y="3162749"/>
            <a:ext cx="2053211" cy="231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1865" y="3068961"/>
            <a:ext cx="1748885" cy="263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descr="C:\Users\lp\Documents\Lis\epep\scansforschool\Tall-tales-books\P1020703-small.jpg">
            <a:hlinkClick r:id="rId6"/>
          </p:cNvPr>
          <p:cNvPicPr>
            <a:picLocks noGrp="1"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bwMode="auto">
          <a:xfrm>
            <a:off x="7032104" y="3389235"/>
            <a:ext cx="3060576" cy="22954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46694" y="504334"/>
            <a:ext cx="5544616" cy="3477875"/>
          </a:xfrm>
          <a:prstGeom prst="rect">
            <a:avLst/>
          </a:prstGeom>
          <a:noFill/>
        </p:spPr>
        <p:txBody>
          <a:bodyPr wrap="square" rtlCol="0">
            <a:spAutoFit/>
          </a:bodyPr>
          <a:lstStyle/>
          <a:p>
            <a:r>
              <a:rPr lang="fr-FR" sz="2800" dirty="0"/>
              <a:t>5th </a:t>
            </a:r>
            <a:r>
              <a:rPr lang="fr-FR" sz="2800" dirty="0" err="1"/>
              <a:t>Principle</a:t>
            </a:r>
            <a:endParaRPr lang="fr-FR" sz="2800" dirty="0"/>
          </a:p>
          <a:p>
            <a:endParaRPr lang="fr-FR" sz="2800" dirty="0"/>
          </a:p>
          <a:p>
            <a:r>
              <a:rPr lang="fr-FR" sz="2800" dirty="0">
                <a:solidFill>
                  <a:schemeClr val="accent2"/>
                </a:solidFill>
              </a:rPr>
              <a:t>Challenge and </a:t>
            </a:r>
            <a:r>
              <a:rPr lang="fr-FR" sz="2800" dirty="0" err="1">
                <a:solidFill>
                  <a:schemeClr val="accent2"/>
                </a:solidFill>
              </a:rPr>
              <a:t>success</a:t>
            </a:r>
            <a:r>
              <a:rPr lang="fr-FR" sz="2800" dirty="0">
                <a:solidFill>
                  <a:schemeClr val="accent2"/>
                </a:solidFill>
              </a:rPr>
              <a:t> </a:t>
            </a:r>
            <a:r>
              <a:rPr lang="fr-FR" sz="2800" dirty="0" err="1">
                <a:solidFill>
                  <a:schemeClr val="accent2"/>
                </a:solidFill>
              </a:rPr>
              <a:t>facilitate</a:t>
            </a:r>
            <a:r>
              <a:rPr lang="fr-FR" sz="2800" dirty="0">
                <a:solidFill>
                  <a:schemeClr val="accent2"/>
                </a:solidFill>
              </a:rPr>
              <a:t> </a:t>
            </a:r>
            <a:r>
              <a:rPr lang="fr-FR" sz="2800" dirty="0" err="1">
                <a:solidFill>
                  <a:schemeClr val="accent2"/>
                </a:solidFill>
              </a:rPr>
              <a:t>learning</a:t>
            </a:r>
            <a:r>
              <a:rPr lang="fr-FR" sz="2800" dirty="0">
                <a:solidFill>
                  <a:schemeClr val="accent2"/>
                </a:solidFill>
              </a:rPr>
              <a:t> and </a:t>
            </a:r>
            <a:r>
              <a:rPr lang="fr-FR" sz="2800" dirty="0" err="1">
                <a:solidFill>
                  <a:schemeClr val="accent2"/>
                </a:solidFill>
              </a:rPr>
              <a:t>motivate</a:t>
            </a:r>
            <a:r>
              <a:rPr lang="fr-FR" sz="2800" dirty="0">
                <a:solidFill>
                  <a:schemeClr val="accent2"/>
                </a:solidFill>
              </a:rPr>
              <a:t> </a:t>
            </a:r>
            <a:r>
              <a:rPr lang="fr-FR" sz="2800" dirty="0" err="1">
                <a:solidFill>
                  <a:schemeClr val="accent2"/>
                </a:solidFill>
              </a:rPr>
              <a:t>learners</a:t>
            </a:r>
            <a:r>
              <a:rPr lang="fr-FR" sz="2800" dirty="0">
                <a:solidFill>
                  <a:schemeClr val="accent2"/>
                </a:solidFill>
              </a:rPr>
              <a:t> to </a:t>
            </a:r>
            <a:r>
              <a:rPr lang="fr-FR" sz="2800" dirty="0" err="1">
                <a:solidFill>
                  <a:schemeClr val="accent2"/>
                </a:solidFill>
              </a:rPr>
              <a:t>take</a:t>
            </a:r>
            <a:r>
              <a:rPr lang="fr-FR" sz="2800" dirty="0">
                <a:solidFill>
                  <a:schemeClr val="accent2"/>
                </a:solidFill>
              </a:rPr>
              <a:t> up the </a:t>
            </a:r>
            <a:r>
              <a:rPr lang="fr-FR" sz="2800" dirty="0" err="1">
                <a:solidFill>
                  <a:schemeClr val="accent2"/>
                </a:solidFill>
              </a:rPr>
              <a:t>next</a:t>
            </a:r>
            <a:r>
              <a:rPr lang="fr-FR" sz="2800" dirty="0">
                <a:solidFill>
                  <a:schemeClr val="accent2"/>
                </a:solidFill>
              </a:rPr>
              <a:t> challenge.</a:t>
            </a:r>
          </a:p>
          <a:p>
            <a:r>
              <a:rPr lang="fr-FR" sz="2800" dirty="0">
                <a:solidFill>
                  <a:schemeClr val="accent2"/>
                </a:solidFill>
              </a:rPr>
              <a:t>                              « Dopamine-cycle »</a:t>
            </a:r>
          </a:p>
          <a:p>
            <a:endParaRPr lang="fr-FR" sz="2400" dirty="0"/>
          </a:p>
        </p:txBody>
      </p:sp>
      <p:pic>
        <p:nvPicPr>
          <p:cNvPr id="6" name="Picture 5"/>
          <p:cNvPicPr>
            <a:picLocks noChangeAspect="1"/>
          </p:cNvPicPr>
          <p:nvPr/>
        </p:nvPicPr>
        <p:blipFill>
          <a:blip r:embed="rId8"/>
          <a:stretch>
            <a:fillRect/>
          </a:stretch>
        </p:blipFill>
        <p:spPr>
          <a:xfrm>
            <a:off x="651536" y="674654"/>
            <a:ext cx="762933" cy="758165"/>
          </a:xfrm>
          <a:prstGeom prst="rect">
            <a:avLst/>
          </a:prstGeom>
        </p:spPr>
      </p:pic>
      <p:sp>
        <p:nvSpPr>
          <p:cNvPr id="7" name="Slide Number Placeholder 6"/>
          <p:cNvSpPr>
            <a:spLocks noGrp="1"/>
          </p:cNvSpPr>
          <p:nvPr>
            <p:ph type="sldNum" sz="quarter" idx="12"/>
          </p:nvPr>
        </p:nvSpPr>
        <p:spPr/>
        <p:txBody>
          <a:bodyPr>
            <a:normAutofit lnSpcReduction="10000"/>
          </a:bodyPr>
          <a:lstStyle/>
          <a:p>
            <a:fld id="{6A5F6EB0-0ACF-47C8-8809-594A32352EA2}" type="slidenum">
              <a:rPr lang="de-AT" smtClean="0"/>
              <a:t>14</a:t>
            </a:fld>
            <a:endParaRPr lang="de-AT"/>
          </a:p>
        </p:txBody>
      </p:sp>
    </p:spTree>
    <p:extLst>
      <p:ext uri="{BB962C8B-B14F-4D97-AF65-F5344CB8AC3E}">
        <p14:creationId xmlns:p14="http://schemas.microsoft.com/office/powerpoint/2010/main" val="298983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7926" y="509365"/>
            <a:ext cx="2448272"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551693" y="678792"/>
            <a:ext cx="2362200" cy="990600"/>
          </a:xfrm>
        </p:spPr>
        <p:txBody>
          <a:bodyPr>
            <a:noAutofit/>
          </a:bodyPr>
          <a:lstStyle/>
          <a:p>
            <a:r>
              <a:rPr lang="fr-FR" sz="2400" dirty="0" err="1">
                <a:solidFill>
                  <a:srgbClr val="FFC000"/>
                </a:solidFill>
              </a:rPr>
              <a:t>Humans</a:t>
            </a:r>
            <a:r>
              <a:rPr lang="fr-FR" sz="2400" dirty="0">
                <a:solidFill>
                  <a:srgbClr val="FFC000"/>
                </a:solidFill>
              </a:rPr>
              <a:t> are social </a:t>
            </a:r>
            <a:r>
              <a:rPr lang="fr-FR" sz="2400" dirty="0" err="1">
                <a:solidFill>
                  <a:srgbClr val="FFC000"/>
                </a:solidFill>
              </a:rPr>
              <a:t>animals</a:t>
            </a:r>
            <a:r>
              <a:rPr lang="fr-FR" sz="2400" dirty="0">
                <a:solidFill>
                  <a:srgbClr val="FFC000"/>
                </a:solidFill>
              </a:rPr>
              <a:t> </a:t>
            </a:r>
          </a:p>
        </p:txBody>
      </p:sp>
      <p:sp>
        <p:nvSpPr>
          <p:cNvPr id="3" name="Text Placeholder 2"/>
          <p:cNvSpPr>
            <a:spLocks noGrp="1"/>
          </p:cNvSpPr>
          <p:nvPr>
            <p:ph type="body" idx="2"/>
          </p:nvPr>
        </p:nvSpPr>
        <p:spPr>
          <a:xfrm>
            <a:off x="1299065" y="2214830"/>
            <a:ext cx="2837250" cy="3810001"/>
          </a:xfrm>
        </p:spPr>
        <p:txBody>
          <a:bodyPr/>
          <a:lstStyle/>
          <a:p>
            <a:endParaRPr lang="fr-FR" dirty="0"/>
          </a:p>
          <a:p>
            <a:endParaRPr lang="fr-FR" dirty="0"/>
          </a:p>
          <a:p>
            <a:endParaRPr lang="fr-FR" dirty="0"/>
          </a:p>
          <a:p>
            <a:endParaRPr lang="fr-FR" dirty="0"/>
          </a:p>
          <a:p>
            <a:endParaRPr lang="fr-FR" dirty="0"/>
          </a:p>
          <a:p>
            <a:r>
              <a:rPr lang="fr-FR" dirty="0" err="1"/>
              <a:t>Mutual</a:t>
            </a:r>
            <a:r>
              <a:rPr lang="fr-FR" dirty="0"/>
              <a:t> </a:t>
            </a:r>
            <a:r>
              <a:rPr lang="fr-FR" dirty="0" err="1"/>
              <a:t>appreciation</a:t>
            </a:r>
            <a:r>
              <a:rPr lang="fr-FR" dirty="0"/>
              <a:t> </a:t>
            </a:r>
          </a:p>
          <a:p>
            <a:r>
              <a:rPr lang="fr-FR" dirty="0"/>
              <a:t>Peer </a:t>
            </a:r>
            <a:r>
              <a:rPr lang="fr-FR" dirty="0" err="1"/>
              <a:t>learning</a:t>
            </a:r>
            <a:endParaRPr lang="fr-FR" dirty="0"/>
          </a:p>
          <a:p>
            <a:r>
              <a:rPr lang="fr-FR" dirty="0"/>
              <a:t>Exchange of </a:t>
            </a:r>
            <a:r>
              <a:rPr lang="fr-FR" dirty="0" err="1"/>
              <a:t>work</a:t>
            </a:r>
            <a:r>
              <a:rPr lang="fr-FR" dirty="0"/>
              <a:t> on Moodle</a:t>
            </a:r>
          </a:p>
          <a:p>
            <a:endParaRPr lang="fr-FR" dirty="0"/>
          </a:p>
          <a:p>
            <a:endParaRPr lang="fr-FR" dirty="0"/>
          </a:p>
          <a:p>
            <a:endParaRPr lang="fr-FR" dirty="0"/>
          </a:p>
          <a:p>
            <a:endParaRPr lang="fr-FR" dirty="0"/>
          </a:p>
          <a:p>
            <a:endParaRPr lang="fr-FR" dirty="0"/>
          </a:p>
          <a:p>
            <a:endParaRPr lang="fr-FR" dirty="0"/>
          </a:p>
        </p:txBody>
      </p:sp>
      <p:sp>
        <p:nvSpPr>
          <p:cNvPr id="4" name="Content Placeholder 3"/>
          <p:cNvSpPr>
            <a:spLocks noGrp="1"/>
          </p:cNvSpPr>
          <p:nvPr>
            <p:ph sz="quarter" idx="1"/>
          </p:nvPr>
        </p:nvSpPr>
        <p:spPr>
          <a:xfrm>
            <a:off x="4513284" y="614631"/>
            <a:ext cx="6825276" cy="5410200"/>
          </a:xfrm>
        </p:spPr>
        <p:txBody>
          <a:bodyPr/>
          <a:lstStyle/>
          <a:p>
            <a:pPr marL="0" indent="0">
              <a:buNone/>
            </a:pPr>
            <a:r>
              <a:rPr lang="fr-FR" dirty="0"/>
              <a:t>6th </a:t>
            </a:r>
            <a:r>
              <a:rPr lang="fr-FR" dirty="0" err="1"/>
              <a:t>principle</a:t>
            </a:r>
            <a:endParaRPr lang="fr-FR" dirty="0"/>
          </a:p>
          <a:p>
            <a:pPr marL="0" indent="0">
              <a:buNone/>
            </a:pPr>
            <a:r>
              <a:rPr lang="fr-FR" sz="2800" dirty="0">
                <a:solidFill>
                  <a:schemeClr val="accent2"/>
                </a:solidFill>
              </a:rPr>
              <a:t>Learning </a:t>
            </a:r>
            <a:r>
              <a:rPr lang="fr-FR" sz="2800" dirty="0" err="1">
                <a:solidFill>
                  <a:schemeClr val="accent2"/>
                </a:solidFill>
              </a:rPr>
              <a:t>is</a:t>
            </a:r>
            <a:r>
              <a:rPr lang="fr-FR" sz="2800" dirty="0">
                <a:solidFill>
                  <a:schemeClr val="accent2"/>
                </a:solidFill>
              </a:rPr>
              <a:t> </a:t>
            </a:r>
            <a:r>
              <a:rPr lang="fr-FR" sz="2800" dirty="0" err="1">
                <a:solidFill>
                  <a:schemeClr val="accent2"/>
                </a:solidFill>
              </a:rPr>
              <a:t>facilitated</a:t>
            </a:r>
            <a:r>
              <a:rPr lang="fr-FR" sz="2800" dirty="0">
                <a:solidFill>
                  <a:schemeClr val="accent2"/>
                </a:solidFill>
              </a:rPr>
              <a:t> by social interaction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662" y="1833141"/>
            <a:ext cx="2373903" cy="183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8" y="2060849"/>
            <a:ext cx="2536825"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873" y="2081097"/>
            <a:ext cx="254158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951" y="4164287"/>
            <a:ext cx="308451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a:stretch>
            <a:fillRect/>
          </a:stretch>
        </p:blipFill>
        <p:spPr>
          <a:xfrm>
            <a:off x="700224" y="783625"/>
            <a:ext cx="687413" cy="698154"/>
          </a:xfrm>
          <a:prstGeom prst="rect">
            <a:avLst/>
          </a:prstGeom>
        </p:spPr>
      </p:pic>
      <p:sp>
        <p:nvSpPr>
          <p:cNvPr id="7" name="Slide Number Placeholder 6"/>
          <p:cNvSpPr>
            <a:spLocks noGrp="1"/>
          </p:cNvSpPr>
          <p:nvPr>
            <p:ph type="sldNum" sz="quarter" idx="12"/>
          </p:nvPr>
        </p:nvSpPr>
        <p:spPr/>
        <p:txBody>
          <a:bodyPr>
            <a:normAutofit lnSpcReduction="10000"/>
          </a:bodyPr>
          <a:lstStyle/>
          <a:p>
            <a:fld id="{6A5F6EB0-0ACF-47C8-8809-594A32352EA2}" type="slidenum">
              <a:rPr lang="de-AT" smtClean="0"/>
              <a:t>15</a:t>
            </a:fld>
            <a:endParaRPr lang="de-AT"/>
          </a:p>
        </p:txBody>
      </p:sp>
    </p:spTree>
    <p:extLst>
      <p:ext uri="{BB962C8B-B14F-4D97-AF65-F5344CB8AC3E}">
        <p14:creationId xmlns:p14="http://schemas.microsoft.com/office/powerpoint/2010/main" val="371813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p\Documents\Lis\epep\images\behaviorist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1414">
            <a:off x="7911619" y="3408041"/>
            <a:ext cx="1913383" cy="2491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58998" y="4941168"/>
            <a:ext cx="2002758" cy="369332"/>
          </a:xfrm>
          <a:prstGeom prst="rect">
            <a:avLst/>
          </a:prstGeom>
          <a:solidFill>
            <a:schemeClr val="accent3"/>
          </a:solidFill>
        </p:spPr>
        <p:txBody>
          <a:bodyPr wrap="square" rtlCol="0">
            <a:spAutoFit/>
          </a:bodyPr>
          <a:lstStyle/>
          <a:p>
            <a:r>
              <a:rPr lang="en-US" b="1" dirty="0" err="1"/>
              <a:t>Durchmachen</a:t>
            </a:r>
            <a:endParaRPr lang="en-US" b="1" dirty="0"/>
          </a:p>
        </p:txBody>
      </p:sp>
      <p:sp>
        <p:nvSpPr>
          <p:cNvPr id="3" name="Rectangle 2"/>
          <p:cNvSpPr/>
          <p:nvPr/>
        </p:nvSpPr>
        <p:spPr>
          <a:xfrm>
            <a:off x="4727848" y="764705"/>
            <a:ext cx="2304256" cy="3600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6"/>
          <p:cNvSpPr>
            <a:spLocks noGrp="1"/>
          </p:cNvSpPr>
          <p:nvPr>
            <p:ph type="title"/>
          </p:nvPr>
        </p:nvSpPr>
        <p:spPr>
          <a:xfrm>
            <a:off x="716280" y="1522207"/>
            <a:ext cx="2362200" cy="1002432"/>
          </a:xfrm>
        </p:spPr>
        <p:txBody>
          <a:bodyPr>
            <a:normAutofit/>
          </a:bodyPr>
          <a:lstStyle/>
          <a:p>
            <a:r>
              <a:rPr lang="fr-FR" sz="1800" dirty="0">
                <a:solidFill>
                  <a:srgbClr val="FFC000"/>
                </a:solidFill>
              </a:rPr>
              <a:t>Efficient </a:t>
            </a:r>
            <a:r>
              <a:rPr lang="fr-FR" sz="1800" dirty="0" err="1">
                <a:solidFill>
                  <a:srgbClr val="FFC000"/>
                </a:solidFill>
              </a:rPr>
              <a:t>learning</a:t>
            </a:r>
            <a:r>
              <a:rPr lang="fr-FR" sz="1800" dirty="0">
                <a:solidFill>
                  <a:srgbClr val="FFC000"/>
                </a:solidFill>
              </a:rPr>
              <a:t> </a:t>
            </a:r>
            <a:r>
              <a:rPr lang="fr-FR" sz="1800" dirty="0" err="1">
                <a:solidFill>
                  <a:srgbClr val="FFC000"/>
                </a:solidFill>
              </a:rPr>
              <a:t>follows</a:t>
            </a:r>
            <a:r>
              <a:rPr lang="fr-FR" sz="1800" dirty="0">
                <a:solidFill>
                  <a:srgbClr val="FFC000"/>
                </a:solidFill>
              </a:rPr>
              <a:t> 5 stages: </a:t>
            </a:r>
          </a:p>
        </p:txBody>
      </p:sp>
      <p:sp>
        <p:nvSpPr>
          <p:cNvPr id="8" name="Content Placeholder 7"/>
          <p:cNvSpPr>
            <a:spLocks noGrp="1"/>
          </p:cNvSpPr>
          <p:nvPr>
            <p:ph sz="quarter" idx="1"/>
          </p:nvPr>
        </p:nvSpPr>
        <p:spPr>
          <a:xfrm>
            <a:off x="4727848" y="758925"/>
            <a:ext cx="5638800" cy="5410200"/>
          </a:xfrm>
        </p:spPr>
        <p:txBody>
          <a:bodyPr/>
          <a:lstStyle/>
          <a:p>
            <a:pPr marL="0" indent="0">
              <a:buNone/>
            </a:pPr>
            <a:r>
              <a:rPr lang="fr-FR" sz="2400" b="1" dirty="0"/>
              <a:t>7th </a:t>
            </a:r>
            <a:r>
              <a:rPr lang="fr-FR" sz="2400" b="1" dirty="0" err="1"/>
              <a:t>Principle</a:t>
            </a:r>
            <a:endParaRPr lang="fr-FR" sz="2400" dirty="0"/>
          </a:p>
          <a:p>
            <a:r>
              <a:rPr lang="fr-FR" sz="2400" dirty="0" err="1">
                <a:solidFill>
                  <a:schemeClr val="accent2"/>
                </a:solidFill>
              </a:rPr>
              <a:t>Knowledge</a:t>
            </a:r>
            <a:r>
              <a:rPr lang="fr-FR" sz="2400" dirty="0">
                <a:solidFill>
                  <a:schemeClr val="accent2"/>
                </a:solidFill>
              </a:rPr>
              <a:t> </a:t>
            </a:r>
            <a:r>
              <a:rPr lang="fr-FR" sz="2400" dirty="0" err="1">
                <a:solidFill>
                  <a:schemeClr val="accent2"/>
                </a:solidFill>
              </a:rPr>
              <a:t>cannot</a:t>
            </a:r>
            <a:r>
              <a:rPr lang="fr-FR" sz="2400" dirty="0">
                <a:solidFill>
                  <a:schemeClr val="accent2"/>
                </a:solidFill>
              </a:rPr>
              <a:t> </a:t>
            </a:r>
            <a:r>
              <a:rPr lang="fr-FR" sz="2400" dirty="0" err="1">
                <a:solidFill>
                  <a:schemeClr val="accent2"/>
                </a:solidFill>
              </a:rPr>
              <a:t>be</a:t>
            </a:r>
            <a:r>
              <a:rPr lang="fr-FR" sz="2400" dirty="0">
                <a:solidFill>
                  <a:schemeClr val="accent2"/>
                </a:solidFill>
              </a:rPr>
              <a:t> </a:t>
            </a:r>
            <a:r>
              <a:rPr lang="fr-FR" sz="2400" dirty="0" err="1">
                <a:solidFill>
                  <a:schemeClr val="accent2"/>
                </a:solidFill>
              </a:rPr>
              <a:t>transferred</a:t>
            </a:r>
            <a:r>
              <a:rPr lang="fr-FR" sz="2400" dirty="0">
                <a:solidFill>
                  <a:schemeClr val="accent2"/>
                </a:solidFill>
              </a:rPr>
              <a:t> </a:t>
            </a:r>
            <a:r>
              <a:rPr lang="fr-FR" sz="2400" dirty="0" err="1">
                <a:solidFill>
                  <a:schemeClr val="accent2"/>
                </a:solidFill>
              </a:rPr>
              <a:t>from</a:t>
            </a:r>
            <a:r>
              <a:rPr lang="fr-FR" sz="2400" dirty="0">
                <a:solidFill>
                  <a:schemeClr val="accent2"/>
                </a:solidFill>
              </a:rPr>
              <a:t> the </a:t>
            </a:r>
            <a:r>
              <a:rPr lang="fr-FR" sz="2400" dirty="0" err="1">
                <a:solidFill>
                  <a:schemeClr val="accent2"/>
                </a:solidFill>
              </a:rPr>
              <a:t>teacher’s</a:t>
            </a:r>
            <a:r>
              <a:rPr lang="fr-FR" sz="2400" dirty="0">
                <a:solidFill>
                  <a:schemeClr val="accent2"/>
                </a:solidFill>
              </a:rPr>
              <a:t> </a:t>
            </a:r>
            <a:r>
              <a:rPr lang="fr-FR" sz="2400" dirty="0" err="1">
                <a:solidFill>
                  <a:schemeClr val="accent2"/>
                </a:solidFill>
              </a:rPr>
              <a:t>brain</a:t>
            </a:r>
            <a:r>
              <a:rPr lang="fr-FR" sz="2400" dirty="0">
                <a:solidFill>
                  <a:schemeClr val="accent2"/>
                </a:solidFill>
              </a:rPr>
              <a:t> </a:t>
            </a:r>
            <a:r>
              <a:rPr lang="fr-FR" sz="2400" dirty="0" err="1">
                <a:solidFill>
                  <a:schemeClr val="accent2"/>
                </a:solidFill>
              </a:rPr>
              <a:t>into</a:t>
            </a:r>
            <a:r>
              <a:rPr lang="fr-FR" sz="2400" dirty="0">
                <a:solidFill>
                  <a:schemeClr val="accent2"/>
                </a:solidFill>
              </a:rPr>
              <a:t> the </a:t>
            </a:r>
            <a:r>
              <a:rPr lang="fr-FR" sz="2400" dirty="0" err="1">
                <a:solidFill>
                  <a:schemeClr val="accent2"/>
                </a:solidFill>
              </a:rPr>
              <a:t>learner’s</a:t>
            </a:r>
            <a:r>
              <a:rPr lang="fr-FR" sz="2400" dirty="0">
                <a:solidFill>
                  <a:schemeClr val="accent2"/>
                </a:solidFill>
              </a:rPr>
              <a:t> </a:t>
            </a:r>
            <a:r>
              <a:rPr lang="fr-FR" sz="2400" dirty="0" err="1">
                <a:solidFill>
                  <a:schemeClr val="accent2"/>
                </a:solidFill>
              </a:rPr>
              <a:t>brain</a:t>
            </a:r>
            <a:r>
              <a:rPr lang="fr-FR" sz="2400" dirty="0">
                <a:solidFill>
                  <a:schemeClr val="accent2"/>
                </a:solidFill>
              </a:rPr>
              <a:t>.</a:t>
            </a:r>
          </a:p>
          <a:p>
            <a:r>
              <a:rPr lang="fr-FR" sz="2400" dirty="0" err="1">
                <a:solidFill>
                  <a:schemeClr val="accent2"/>
                </a:solidFill>
              </a:rPr>
              <a:t>Learners</a:t>
            </a:r>
            <a:r>
              <a:rPr lang="fr-FR" sz="2400" dirty="0">
                <a:solidFill>
                  <a:schemeClr val="accent2"/>
                </a:solidFill>
              </a:rPr>
              <a:t> must </a:t>
            </a:r>
            <a:r>
              <a:rPr lang="fr-FR" sz="2400" dirty="0" err="1">
                <a:solidFill>
                  <a:schemeClr val="accent2"/>
                </a:solidFill>
              </a:rPr>
              <a:t>actively</a:t>
            </a:r>
            <a:r>
              <a:rPr lang="fr-FR" sz="2400" dirty="0">
                <a:solidFill>
                  <a:schemeClr val="accent2"/>
                </a:solidFill>
              </a:rPr>
              <a:t> </a:t>
            </a:r>
            <a:r>
              <a:rPr lang="fr-FR" sz="2400" dirty="0" err="1">
                <a:solidFill>
                  <a:schemeClr val="accent2"/>
                </a:solidFill>
              </a:rPr>
              <a:t>construct</a:t>
            </a:r>
            <a:r>
              <a:rPr lang="fr-FR" sz="2400" dirty="0">
                <a:solidFill>
                  <a:schemeClr val="accent2"/>
                </a:solidFill>
              </a:rPr>
              <a:t> </a:t>
            </a:r>
            <a:r>
              <a:rPr lang="fr-FR" sz="2400" dirty="0" err="1">
                <a:solidFill>
                  <a:schemeClr val="accent2"/>
                </a:solidFill>
              </a:rPr>
              <a:t>meaning</a:t>
            </a:r>
            <a:r>
              <a:rPr lang="fr-FR" sz="2400" dirty="0">
                <a:solidFill>
                  <a:schemeClr val="accent2"/>
                </a:solidFill>
              </a:rPr>
              <a:t> by </a:t>
            </a:r>
            <a:r>
              <a:rPr lang="fr-FR" sz="2400" dirty="0" err="1">
                <a:solidFill>
                  <a:schemeClr val="accent2"/>
                </a:solidFill>
              </a:rPr>
              <a:t>making</a:t>
            </a:r>
            <a:r>
              <a:rPr lang="fr-FR" sz="2400" dirty="0">
                <a:solidFill>
                  <a:schemeClr val="accent2"/>
                </a:solidFill>
              </a:rPr>
              <a:t> associations to </a:t>
            </a:r>
            <a:r>
              <a:rPr lang="fr-FR" sz="2400" dirty="0" err="1">
                <a:solidFill>
                  <a:schemeClr val="accent2"/>
                </a:solidFill>
              </a:rPr>
              <a:t>prior</a:t>
            </a:r>
            <a:r>
              <a:rPr lang="fr-FR" sz="2400" dirty="0">
                <a:solidFill>
                  <a:schemeClr val="accent2"/>
                </a:solidFill>
              </a:rPr>
              <a:t> </a:t>
            </a:r>
            <a:r>
              <a:rPr lang="fr-FR" sz="2400" dirty="0" err="1">
                <a:solidFill>
                  <a:schemeClr val="accent2"/>
                </a:solidFill>
              </a:rPr>
              <a:t>knowledge</a:t>
            </a:r>
            <a:r>
              <a:rPr lang="fr-FR" sz="2400" dirty="0">
                <a:solidFill>
                  <a:schemeClr val="accent2"/>
                </a:solidFill>
              </a:rPr>
              <a:t>.</a:t>
            </a:r>
          </a:p>
          <a:p>
            <a:endParaRPr lang="fr-FR" dirty="0"/>
          </a:p>
          <a:p>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4088718"/>
            <a:ext cx="2088555" cy="244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a:cxnSpLocks/>
          </p:cNvCxnSpPr>
          <p:nvPr/>
        </p:nvCxnSpPr>
        <p:spPr>
          <a:xfrm>
            <a:off x="7960659" y="3324165"/>
            <a:ext cx="1580876" cy="289601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901257" y="3324946"/>
            <a:ext cx="1993607" cy="273630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665544" y="787246"/>
            <a:ext cx="672755" cy="674997"/>
          </a:xfrm>
          <a:prstGeom prst="rect">
            <a:avLst/>
          </a:prstGeom>
        </p:spPr>
      </p:pic>
      <p:sp>
        <p:nvSpPr>
          <p:cNvPr id="6" name="Slide Number Placeholder 5"/>
          <p:cNvSpPr>
            <a:spLocks noGrp="1"/>
          </p:cNvSpPr>
          <p:nvPr>
            <p:ph type="sldNum" sz="quarter" idx="12"/>
          </p:nvPr>
        </p:nvSpPr>
        <p:spPr/>
        <p:txBody>
          <a:bodyPr>
            <a:normAutofit lnSpcReduction="10000"/>
          </a:bodyPr>
          <a:lstStyle/>
          <a:p>
            <a:fld id="{6A5F6EB0-0ACF-47C8-8809-594A32352EA2}" type="slidenum">
              <a:rPr lang="de-AT" smtClean="0"/>
              <a:t>16</a:t>
            </a:fld>
            <a:endParaRPr lang="de-AT"/>
          </a:p>
        </p:txBody>
      </p:sp>
      <p:sp>
        <p:nvSpPr>
          <p:cNvPr id="11" name="Text Placeholder 10">
            <a:extLst>
              <a:ext uri="{FF2B5EF4-FFF2-40B4-BE49-F238E27FC236}">
                <a16:creationId xmlns:a16="http://schemas.microsoft.com/office/drawing/2014/main" id="{4B502630-FA4B-41C8-A9CC-0C9B16B7BF77}"/>
              </a:ext>
            </a:extLst>
          </p:cNvPr>
          <p:cNvSpPr>
            <a:spLocks noGrp="1"/>
          </p:cNvSpPr>
          <p:nvPr>
            <p:ph type="body" sz="half" idx="2"/>
          </p:nvPr>
        </p:nvSpPr>
        <p:spPr>
          <a:xfrm>
            <a:off x="792839" y="2825876"/>
            <a:ext cx="3200400" cy="2757344"/>
          </a:xfrm>
        </p:spPr>
        <p:txBody>
          <a:bodyPr>
            <a:normAutofit/>
          </a:bodyPr>
          <a:lstStyle/>
          <a:p>
            <a:r>
              <a:rPr lang="fr-FR" sz="1400" b="1" dirty="0"/>
              <a:t>1. </a:t>
            </a:r>
            <a:r>
              <a:rPr lang="fr-FR" sz="1400" b="1" dirty="0" err="1"/>
              <a:t>Concrete</a:t>
            </a:r>
            <a:r>
              <a:rPr lang="fr-FR" sz="1400" b="1" dirty="0"/>
              <a:t> observations and </a:t>
            </a:r>
            <a:r>
              <a:rPr lang="fr-FR" sz="1400" b="1" dirty="0" err="1"/>
              <a:t>experiences</a:t>
            </a:r>
            <a:endParaRPr lang="fr-FR" sz="1400" b="1" dirty="0"/>
          </a:p>
          <a:p>
            <a:r>
              <a:rPr lang="fr-FR" sz="1400" b="1" dirty="0"/>
              <a:t>2. </a:t>
            </a:r>
            <a:r>
              <a:rPr lang="fr-FR" sz="1400" b="1" dirty="0" err="1"/>
              <a:t>Awareness</a:t>
            </a:r>
            <a:r>
              <a:rPr lang="fr-FR" sz="1400" b="1" dirty="0"/>
              <a:t> </a:t>
            </a:r>
            <a:r>
              <a:rPr lang="fr-FR" sz="1400" b="1" dirty="0" err="1"/>
              <a:t>raising</a:t>
            </a:r>
            <a:endParaRPr lang="fr-FR" sz="1400" b="1" dirty="0"/>
          </a:p>
          <a:p>
            <a:r>
              <a:rPr lang="fr-FR" sz="1400" b="1" dirty="0"/>
              <a:t>3. </a:t>
            </a:r>
            <a:r>
              <a:rPr lang="fr-FR" sz="1400" b="1" dirty="0" err="1"/>
              <a:t>Making</a:t>
            </a:r>
            <a:r>
              <a:rPr lang="fr-FR" sz="1400" b="1" dirty="0"/>
              <a:t> </a:t>
            </a:r>
            <a:r>
              <a:rPr lang="fr-FR" sz="1400" b="1" dirty="0" err="1"/>
              <a:t>hypotheses</a:t>
            </a:r>
            <a:endParaRPr lang="fr-FR" sz="1400" b="1" dirty="0"/>
          </a:p>
          <a:p>
            <a:r>
              <a:rPr lang="fr-FR" sz="1400" b="1" dirty="0"/>
              <a:t>4. </a:t>
            </a:r>
            <a:r>
              <a:rPr lang="fr-FR" sz="1400" b="1" dirty="0" err="1"/>
              <a:t>Testing</a:t>
            </a:r>
            <a:r>
              <a:rPr lang="fr-FR" sz="1400" b="1" dirty="0"/>
              <a:t> and </a:t>
            </a:r>
            <a:r>
              <a:rPr lang="fr-FR" sz="1400" b="1" dirty="0" err="1"/>
              <a:t>refining</a:t>
            </a:r>
            <a:r>
              <a:rPr lang="fr-FR" sz="1400" b="1" dirty="0"/>
              <a:t> </a:t>
            </a:r>
            <a:r>
              <a:rPr lang="fr-FR" sz="1400" b="1" dirty="0" err="1"/>
              <a:t>these</a:t>
            </a:r>
            <a:r>
              <a:rPr lang="fr-FR" sz="1400" b="1" dirty="0"/>
              <a:t> </a:t>
            </a:r>
            <a:r>
              <a:rPr lang="fr-FR" sz="1400" b="1" dirty="0" err="1"/>
              <a:t>hypotheses</a:t>
            </a:r>
            <a:r>
              <a:rPr lang="fr-FR" sz="1400" b="1" dirty="0"/>
              <a:t> </a:t>
            </a:r>
          </a:p>
          <a:p>
            <a:r>
              <a:rPr lang="fr-FR" sz="1400" b="1" dirty="0"/>
              <a:t>5. </a:t>
            </a:r>
            <a:r>
              <a:rPr lang="fr-FR" sz="1400" b="1" dirty="0" err="1"/>
              <a:t>Proceduralization</a:t>
            </a:r>
            <a:r>
              <a:rPr lang="fr-FR" sz="1400" b="1" dirty="0"/>
              <a:t> and performance</a:t>
            </a:r>
          </a:p>
          <a:p>
            <a:endParaRPr lang="en-US" dirty="0"/>
          </a:p>
        </p:txBody>
      </p:sp>
    </p:spTree>
    <p:extLst>
      <p:ext uri="{BB962C8B-B14F-4D97-AF65-F5344CB8AC3E}">
        <p14:creationId xmlns:p14="http://schemas.microsoft.com/office/powerpoint/2010/main" val="272522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032" y="1247887"/>
            <a:ext cx="6114827" cy="1393379"/>
          </a:xfrm>
        </p:spPr>
        <p:txBody>
          <a:bodyPr>
            <a:normAutofit/>
          </a:bodyPr>
          <a:lstStyle/>
          <a:p>
            <a:r>
              <a:rPr lang="en-US" sz="2800" dirty="0">
                <a:solidFill>
                  <a:schemeClr val="accent2"/>
                </a:solidFill>
              </a:rPr>
              <a:t>Details stored in the </a:t>
            </a:r>
            <a:r>
              <a:rPr lang="en-US" sz="2800" dirty="0" err="1">
                <a:solidFill>
                  <a:schemeClr val="accent2"/>
                </a:solidFill>
              </a:rPr>
              <a:t>hypocampus</a:t>
            </a:r>
            <a:r>
              <a:rPr lang="en-US" sz="2800" dirty="0">
                <a:solidFill>
                  <a:schemeClr val="accent2"/>
                </a:solidFill>
              </a:rPr>
              <a:t> are extracted overnight and form patterns</a:t>
            </a:r>
          </a:p>
        </p:txBody>
      </p:sp>
      <p:sp>
        <p:nvSpPr>
          <p:cNvPr id="5" name="Rectangle 4"/>
          <p:cNvSpPr/>
          <p:nvPr/>
        </p:nvSpPr>
        <p:spPr>
          <a:xfrm>
            <a:off x="4589032" y="764704"/>
            <a:ext cx="2376264" cy="432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
          </p:nvPr>
        </p:nvSpPr>
        <p:spPr>
          <a:xfrm>
            <a:off x="4589032" y="856145"/>
            <a:ext cx="5638800" cy="5410200"/>
          </a:xfrm>
        </p:spPr>
        <p:txBody>
          <a:bodyPr>
            <a:normAutofit fontScale="77500" lnSpcReduction="20000"/>
          </a:bodyPr>
          <a:lstStyle/>
          <a:p>
            <a:pPr marL="0" indent="0">
              <a:buNone/>
            </a:pPr>
            <a:r>
              <a:rPr lang="en-US" b="1" dirty="0"/>
              <a:t>8</a:t>
            </a:r>
            <a:r>
              <a:rPr lang="en-US" b="1" baseline="30000" dirty="0"/>
              <a:t>th</a:t>
            </a:r>
            <a:r>
              <a:rPr lang="en-US" b="1" dirty="0"/>
              <a:t> Principle</a:t>
            </a:r>
            <a:r>
              <a:rPr lang="en-US" dirty="0"/>
              <a:t>: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fr-FR" sz="2800" dirty="0"/>
          </a:p>
          <a:p>
            <a:pPr marL="0" indent="0">
              <a:buNone/>
            </a:pPr>
            <a:r>
              <a:rPr lang="fr-FR" sz="2800" dirty="0"/>
              <a:t>« </a:t>
            </a:r>
            <a:r>
              <a:rPr lang="fr-FR" sz="2800" dirty="0" err="1"/>
              <a:t>Gehirne</a:t>
            </a:r>
            <a:r>
              <a:rPr lang="fr-FR" sz="2800" dirty="0"/>
              <a:t> </a:t>
            </a:r>
            <a:r>
              <a:rPr lang="fr-FR" sz="2800" dirty="0" err="1"/>
              <a:t>besitzen</a:t>
            </a:r>
            <a:r>
              <a:rPr lang="fr-FR" sz="2800" dirty="0"/>
              <a:t> </a:t>
            </a:r>
            <a:r>
              <a:rPr lang="fr-FR" sz="2800" dirty="0" err="1"/>
              <a:t>diese</a:t>
            </a:r>
            <a:r>
              <a:rPr lang="fr-FR" sz="2800" dirty="0"/>
              <a:t> </a:t>
            </a:r>
            <a:r>
              <a:rPr lang="fr-FR" sz="2800" dirty="0" err="1"/>
              <a:t>Fähigkeit</a:t>
            </a:r>
            <a:r>
              <a:rPr lang="fr-FR" sz="2800" dirty="0"/>
              <a:t> </a:t>
            </a:r>
            <a:r>
              <a:rPr lang="fr-FR" sz="2800" dirty="0" err="1"/>
              <a:t>zum</a:t>
            </a:r>
            <a:r>
              <a:rPr lang="fr-FR" sz="2800" dirty="0"/>
              <a:t> </a:t>
            </a:r>
            <a:r>
              <a:rPr lang="fr-FR" sz="2800" dirty="0" err="1"/>
              <a:t>spontanen</a:t>
            </a:r>
            <a:r>
              <a:rPr lang="fr-FR" sz="2800" dirty="0"/>
              <a:t> </a:t>
            </a:r>
            <a:r>
              <a:rPr lang="fr-FR" sz="2800" dirty="0" err="1"/>
              <a:t>Generieren</a:t>
            </a:r>
            <a:r>
              <a:rPr lang="fr-FR" sz="2800" dirty="0"/>
              <a:t> </a:t>
            </a:r>
            <a:r>
              <a:rPr lang="fr-FR" sz="2800" dirty="0" err="1"/>
              <a:t>von</a:t>
            </a:r>
            <a:r>
              <a:rPr lang="fr-FR" sz="2800" dirty="0"/>
              <a:t> </a:t>
            </a:r>
            <a:r>
              <a:rPr lang="fr-FR" sz="2800" dirty="0" err="1"/>
              <a:t>Regeln</a:t>
            </a:r>
            <a:r>
              <a:rPr lang="fr-FR" sz="2800" dirty="0"/>
              <a:t> </a:t>
            </a:r>
            <a:r>
              <a:rPr lang="fr-FR" sz="2800" dirty="0" err="1"/>
              <a:t>aufgrund</a:t>
            </a:r>
            <a:r>
              <a:rPr lang="fr-FR" sz="2800" dirty="0"/>
              <a:t> </a:t>
            </a:r>
            <a:r>
              <a:rPr lang="fr-FR" sz="2800" dirty="0" err="1"/>
              <a:t>von</a:t>
            </a:r>
            <a:r>
              <a:rPr lang="fr-FR" sz="2800" dirty="0"/>
              <a:t> </a:t>
            </a:r>
            <a:r>
              <a:rPr lang="fr-FR" sz="2800" dirty="0" err="1"/>
              <a:t>Beispielen</a:t>
            </a:r>
            <a:r>
              <a:rPr lang="fr-FR" sz="2800" dirty="0"/>
              <a:t> «  </a:t>
            </a:r>
            <a:r>
              <a:rPr lang="fr-FR" sz="2800" dirty="0" err="1"/>
              <a:t>Alles</a:t>
            </a:r>
            <a:r>
              <a:rPr lang="fr-FR" sz="2800" dirty="0"/>
              <a:t> </a:t>
            </a:r>
            <a:r>
              <a:rPr lang="fr-FR" sz="2800" dirty="0" err="1"/>
              <a:t>was</a:t>
            </a:r>
            <a:r>
              <a:rPr lang="fr-FR" sz="2800" dirty="0"/>
              <a:t> es </a:t>
            </a:r>
            <a:r>
              <a:rPr lang="fr-FR" sz="2800" dirty="0" err="1"/>
              <a:t>hierzu</a:t>
            </a:r>
            <a:r>
              <a:rPr lang="fr-FR" sz="2800" dirty="0"/>
              <a:t> </a:t>
            </a:r>
            <a:r>
              <a:rPr lang="fr-FR" sz="2800" dirty="0" err="1"/>
              <a:t>braucht</a:t>
            </a:r>
            <a:r>
              <a:rPr lang="fr-FR" sz="2800" dirty="0"/>
              <a:t>, </a:t>
            </a:r>
            <a:r>
              <a:rPr lang="fr-FR" sz="2800" dirty="0" err="1"/>
              <a:t>sind</a:t>
            </a:r>
            <a:r>
              <a:rPr lang="fr-FR" sz="2800" dirty="0"/>
              <a:t> die </a:t>
            </a:r>
            <a:r>
              <a:rPr lang="fr-FR" sz="2800" dirty="0" err="1"/>
              <a:t>richtigen</a:t>
            </a:r>
            <a:r>
              <a:rPr lang="fr-FR" sz="2800" dirty="0"/>
              <a:t> </a:t>
            </a:r>
            <a:r>
              <a:rPr lang="fr-FR" sz="2800" dirty="0" err="1"/>
              <a:t>Beispiele</a:t>
            </a:r>
            <a:r>
              <a:rPr lang="fr-FR" sz="2800" dirty="0"/>
              <a:t>, </a:t>
            </a:r>
            <a:r>
              <a:rPr lang="fr-FR" sz="2800" dirty="0" err="1"/>
              <a:t>und</a:t>
            </a:r>
            <a:r>
              <a:rPr lang="fr-FR" sz="2800" dirty="0"/>
              <a:t> </a:t>
            </a:r>
            <a:r>
              <a:rPr lang="fr-FR" sz="2800" dirty="0" err="1"/>
              <a:t>zwar</a:t>
            </a:r>
            <a:r>
              <a:rPr lang="fr-FR" sz="2800" dirty="0"/>
              <a:t> </a:t>
            </a:r>
            <a:r>
              <a:rPr lang="fr-FR" sz="2800" dirty="0" err="1"/>
              <a:t>viele</a:t>
            </a:r>
            <a:r>
              <a:rPr lang="fr-FR" sz="2800" dirty="0"/>
              <a:t> </a:t>
            </a:r>
            <a:r>
              <a:rPr lang="fr-FR" sz="2800" dirty="0" err="1"/>
              <a:t>davon</a:t>
            </a:r>
            <a:r>
              <a:rPr lang="fr-FR" sz="2800" dirty="0"/>
              <a:t>.</a:t>
            </a:r>
            <a:r>
              <a:rPr lang="fr-FR" sz="1800" dirty="0"/>
              <a:t> </a:t>
            </a:r>
            <a:r>
              <a:rPr lang="fr-FR" sz="1800" dirty="0">
                <a:solidFill>
                  <a:schemeClr val="bg1"/>
                </a:solidFill>
              </a:rPr>
              <a:t> </a:t>
            </a:r>
          </a:p>
          <a:p>
            <a:pPr marL="0" indent="0">
              <a:buNone/>
            </a:pPr>
            <a:r>
              <a:rPr lang="fr-FR" sz="1000" dirty="0"/>
              <a:t>(</a:t>
            </a:r>
            <a:r>
              <a:rPr lang="fr-FR" sz="1000" dirty="0" err="1"/>
              <a:t>Spitzer</a:t>
            </a:r>
            <a:r>
              <a:rPr lang="fr-FR" sz="1000" dirty="0"/>
              <a:t>)</a:t>
            </a:r>
            <a:r>
              <a:rPr lang="fr-FR" sz="1000" dirty="0">
                <a:solidFill>
                  <a:schemeClr val="bg1"/>
                </a:solidFill>
              </a:rPr>
              <a:t>» </a:t>
            </a:r>
            <a:r>
              <a:rPr lang="fr-FR" sz="1800" dirty="0">
                <a:solidFill>
                  <a:schemeClr val="bg1"/>
                </a:solidFill>
              </a:rPr>
              <a:t>(</a:t>
            </a:r>
            <a:r>
              <a:rPr lang="fr-FR" sz="1800" dirty="0" err="1">
                <a:solidFill>
                  <a:schemeClr val="bg1"/>
                </a:solidFill>
              </a:rPr>
              <a:t>Spit</a:t>
            </a:r>
            <a:r>
              <a:rPr lang="fr-FR" sz="1100" dirty="0" err="1">
                <a:solidFill>
                  <a:schemeClr val="bg1"/>
                </a:solidFill>
              </a:rPr>
              <a:t>zer</a:t>
            </a:r>
            <a:r>
              <a:rPr lang="fr-FR" sz="1100" dirty="0">
                <a:solidFill>
                  <a:schemeClr val="bg1"/>
                </a:solidFill>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991"/>
          <a:stretch/>
        </p:blipFill>
        <p:spPr bwMode="auto">
          <a:xfrm rot="5400000">
            <a:off x="125610" y="2967553"/>
            <a:ext cx="3562642" cy="183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1117028" y="764704"/>
            <a:ext cx="789903" cy="763573"/>
          </a:xfrm>
          <a:prstGeom prst="rect">
            <a:avLst/>
          </a:prstGeom>
        </p:spPr>
      </p:pic>
      <p:sp>
        <p:nvSpPr>
          <p:cNvPr id="8" name="Slide Number Placeholder 7"/>
          <p:cNvSpPr>
            <a:spLocks noGrp="1"/>
          </p:cNvSpPr>
          <p:nvPr>
            <p:ph type="sldNum" sz="quarter" idx="12"/>
          </p:nvPr>
        </p:nvSpPr>
        <p:spPr/>
        <p:txBody>
          <a:bodyPr>
            <a:normAutofit lnSpcReduction="10000"/>
          </a:bodyPr>
          <a:lstStyle/>
          <a:p>
            <a:fld id="{6A5F6EB0-0ACF-47C8-8809-594A32352EA2}" type="slidenum">
              <a:rPr lang="de-AT" smtClean="0"/>
              <a:t>17</a:t>
            </a:fld>
            <a:endParaRPr lang="de-AT"/>
          </a:p>
        </p:txBody>
      </p:sp>
    </p:spTree>
    <p:extLst>
      <p:ext uri="{BB962C8B-B14F-4D97-AF65-F5344CB8AC3E}">
        <p14:creationId xmlns:p14="http://schemas.microsoft.com/office/powerpoint/2010/main" val="235436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848" y="692696"/>
            <a:ext cx="2088232" cy="432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442421" y="1384812"/>
            <a:ext cx="2534816" cy="1183076"/>
          </a:xfrm>
        </p:spPr>
        <p:txBody>
          <a:bodyPr>
            <a:normAutofit/>
          </a:bodyPr>
          <a:lstStyle/>
          <a:p>
            <a:r>
              <a:rPr lang="fr-FR" sz="2400" dirty="0">
                <a:solidFill>
                  <a:schemeClr val="accent2"/>
                </a:solidFill>
              </a:rPr>
              <a:t>Multi-</a:t>
            </a:r>
            <a:r>
              <a:rPr lang="fr-FR" sz="2400" dirty="0" err="1">
                <a:solidFill>
                  <a:schemeClr val="accent2"/>
                </a:solidFill>
              </a:rPr>
              <a:t>sensory</a:t>
            </a:r>
            <a:r>
              <a:rPr lang="fr-FR" sz="2400" dirty="0">
                <a:solidFill>
                  <a:schemeClr val="accent2"/>
                </a:solidFill>
              </a:rPr>
              <a:t> input:</a:t>
            </a:r>
            <a:endParaRPr lang="fr-FR" sz="2800" dirty="0">
              <a:solidFill>
                <a:schemeClr val="accent2"/>
              </a:solidFill>
            </a:endParaRPr>
          </a:p>
        </p:txBody>
      </p:sp>
      <p:sp>
        <p:nvSpPr>
          <p:cNvPr id="3" name="Text Placeholder 2"/>
          <p:cNvSpPr>
            <a:spLocks noGrp="1"/>
          </p:cNvSpPr>
          <p:nvPr>
            <p:ph type="body" idx="2"/>
          </p:nvPr>
        </p:nvSpPr>
        <p:spPr>
          <a:xfrm>
            <a:off x="1528729" y="2951686"/>
            <a:ext cx="2362200" cy="1800200"/>
          </a:xfrm>
        </p:spPr>
        <p:txBody>
          <a:bodyPr>
            <a:normAutofit/>
          </a:bodyPr>
          <a:lstStyle/>
          <a:p>
            <a:r>
              <a:rPr lang="de-AT" sz="1400" b="1" dirty="0"/>
              <a:t>ISM Model von </a:t>
            </a:r>
            <a:r>
              <a:rPr lang="de-AT" sz="1400" b="1" dirty="0" err="1"/>
              <a:t>Ahsen</a:t>
            </a:r>
            <a:r>
              <a:rPr lang="de-AT" sz="1400" b="1" dirty="0"/>
              <a:t> </a:t>
            </a:r>
          </a:p>
          <a:p>
            <a:pPr marL="285750" indent="-285750">
              <a:buFont typeface="Wingdings" pitchFamily="2" charset="2"/>
              <a:buChar char="Ø"/>
            </a:pPr>
            <a:r>
              <a:rPr lang="de-AT" sz="1400" b="1" dirty="0"/>
              <a:t>Images</a:t>
            </a:r>
          </a:p>
          <a:p>
            <a:pPr marL="285750" indent="-285750">
              <a:buFont typeface="Wingdings" pitchFamily="2" charset="2"/>
              <a:buChar char="Ø"/>
            </a:pPr>
            <a:r>
              <a:rPr lang="de-AT" sz="1400" b="1" dirty="0" err="1"/>
              <a:t>Somatic</a:t>
            </a:r>
            <a:r>
              <a:rPr lang="de-AT" sz="1400" b="1" dirty="0"/>
              <a:t> Markers</a:t>
            </a:r>
          </a:p>
          <a:p>
            <a:pPr marL="285750" indent="-285750">
              <a:buFont typeface="Wingdings" pitchFamily="2" charset="2"/>
              <a:buChar char="Ø"/>
            </a:pPr>
            <a:r>
              <a:rPr lang="de-AT" sz="1400" b="1" dirty="0" err="1"/>
              <a:t>Meaning</a:t>
            </a:r>
            <a:endParaRPr lang="de-AT" sz="1400" b="1" dirty="0"/>
          </a:p>
        </p:txBody>
      </p:sp>
      <p:sp>
        <p:nvSpPr>
          <p:cNvPr id="6" name="Content Placeholder 5"/>
          <p:cNvSpPr>
            <a:spLocks noGrp="1"/>
          </p:cNvSpPr>
          <p:nvPr>
            <p:ph sz="quarter" idx="1"/>
          </p:nvPr>
        </p:nvSpPr>
        <p:spPr>
          <a:xfrm>
            <a:off x="4655840" y="617835"/>
            <a:ext cx="5638800" cy="5410200"/>
          </a:xfrm>
        </p:spPr>
        <p:txBody>
          <a:bodyPr/>
          <a:lstStyle/>
          <a:p>
            <a:pPr marL="0" indent="0">
              <a:buNone/>
            </a:pPr>
            <a:r>
              <a:rPr lang="de-AT" dirty="0"/>
              <a:t>9th Principle: </a:t>
            </a:r>
          </a:p>
          <a:p>
            <a:pPr marL="0" indent="0">
              <a:buNone/>
            </a:pPr>
            <a:r>
              <a:rPr lang="de-AT" sz="2400" dirty="0">
                <a:solidFill>
                  <a:schemeClr val="accent2"/>
                </a:solidFill>
              </a:rPr>
              <a:t>The brain can perform many processes simultaneously. Multi-</a:t>
            </a:r>
            <a:r>
              <a:rPr lang="de-AT" sz="2400" dirty="0" err="1">
                <a:solidFill>
                  <a:schemeClr val="accent2"/>
                </a:solidFill>
              </a:rPr>
              <a:t>sensory</a:t>
            </a:r>
            <a:r>
              <a:rPr lang="de-AT" sz="2400" dirty="0">
                <a:solidFill>
                  <a:schemeClr val="accent2"/>
                </a:solidFill>
              </a:rPr>
              <a:t> </a:t>
            </a:r>
            <a:r>
              <a:rPr lang="de-AT" sz="2400" dirty="0" err="1">
                <a:solidFill>
                  <a:schemeClr val="accent2"/>
                </a:solidFill>
              </a:rPr>
              <a:t>input</a:t>
            </a:r>
            <a:r>
              <a:rPr lang="de-AT" sz="2400" dirty="0">
                <a:solidFill>
                  <a:schemeClr val="accent2"/>
                </a:solidFill>
              </a:rPr>
              <a:t> </a:t>
            </a:r>
            <a:r>
              <a:rPr lang="de-AT" sz="2400" dirty="0" err="1">
                <a:solidFill>
                  <a:schemeClr val="accent2"/>
                </a:solidFill>
              </a:rPr>
              <a:t>facilitates</a:t>
            </a:r>
            <a:r>
              <a:rPr lang="de-AT" sz="2400" dirty="0">
                <a:solidFill>
                  <a:schemeClr val="accent2"/>
                </a:solidFill>
              </a:rPr>
              <a:t> </a:t>
            </a:r>
            <a:r>
              <a:rPr lang="de-AT" sz="2400" dirty="0" err="1">
                <a:solidFill>
                  <a:schemeClr val="accent2"/>
                </a:solidFill>
              </a:rPr>
              <a:t>learning</a:t>
            </a:r>
            <a:endParaRPr lang="de-AT" sz="2400" dirty="0">
              <a:solidFill>
                <a:schemeClr val="accent2"/>
              </a:solidFill>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78" r="1943"/>
          <a:stretch/>
        </p:blipFill>
        <p:spPr bwMode="auto">
          <a:xfrm>
            <a:off x="4727848" y="2490747"/>
            <a:ext cx="5352337" cy="403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94451" y="692696"/>
            <a:ext cx="720080" cy="692116"/>
          </a:xfrm>
          <a:prstGeom prst="rect">
            <a:avLst/>
          </a:prstGeom>
        </p:spPr>
      </p:pic>
      <p:sp>
        <p:nvSpPr>
          <p:cNvPr id="7" name="Slide Number Placeholder 6"/>
          <p:cNvSpPr>
            <a:spLocks noGrp="1"/>
          </p:cNvSpPr>
          <p:nvPr>
            <p:ph type="sldNum" sz="quarter" idx="12"/>
          </p:nvPr>
        </p:nvSpPr>
        <p:spPr/>
        <p:txBody>
          <a:bodyPr>
            <a:normAutofit lnSpcReduction="10000"/>
          </a:bodyPr>
          <a:lstStyle/>
          <a:p>
            <a:fld id="{6A5F6EB0-0ACF-47C8-8809-594A32352EA2}" type="slidenum">
              <a:rPr lang="de-AT" smtClean="0"/>
              <a:t>18</a:t>
            </a:fld>
            <a:endParaRPr lang="de-AT"/>
          </a:p>
        </p:txBody>
      </p:sp>
    </p:spTree>
    <p:extLst>
      <p:ext uri="{BB962C8B-B14F-4D97-AF65-F5344CB8AC3E}">
        <p14:creationId xmlns:p14="http://schemas.microsoft.com/office/powerpoint/2010/main" val="305040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1824" y="764705"/>
            <a:ext cx="2304256" cy="3600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345603" y="1389063"/>
            <a:ext cx="2362200" cy="1362472"/>
          </a:xfrm>
        </p:spPr>
        <p:txBody>
          <a:bodyPr>
            <a:normAutofit fontScale="90000"/>
          </a:bodyPr>
          <a:lstStyle/>
          <a:p>
            <a:r>
              <a:rPr lang="fr-FR" dirty="0">
                <a:solidFill>
                  <a:srgbClr val="FFC000"/>
                </a:solidFill>
              </a:rPr>
              <a:t> </a:t>
            </a:r>
            <a:br>
              <a:rPr lang="fr-FR" dirty="0">
                <a:solidFill>
                  <a:srgbClr val="FFC000"/>
                </a:solidFill>
              </a:rPr>
            </a:br>
            <a:r>
              <a:rPr lang="fr-FR" sz="2700" dirty="0" err="1">
                <a:solidFill>
                  <a:schemeClr val="accent2"/>
                </a:solidFill>
              </a:rPr>
              <a:t>Conscious</a:t>
            </a:r>
            <a:r>
              <a:rPr lang="fr-FR" sz="2700" dirty="0">
                <a:solidFill>
                  <a:schemeClr val="accent2"/>
                </a:solidFill>
              </a:rPr>
              <a:t> and </a:t>
            </a:r>
            <a:r>
              <a:rPr lang="fr-FR" sz="2700" dirty="0" err="1">
                <a:solidFill>
                  <a:schemeClr val="accent2"/>
                </a:solidFill>
              </a:rPr>
              <a:t>unconscious</a:t>
            </a:r>
            <a:r>
              <a:rPr lang="fr-FR" sz="2700" dirty="0">
                <a:solidFill>
                  <a:schemeClr val="accent2"/>
                </a:solidFill>
              </a:rPr>
              <a:t> </a:t>
            </a:r>
            <a:r>
              <a:rPr lang="fr-FR" sz="2700" dirty="0" err="1">
                <a:solidFill>
                  <a:schemeClr val="accent2"/>
                </a:solidFill>
              </a:rPr>
              <a:t>learning</a:t>
            </a:r>
            <a:endParaRPr lang="fr-FR" dirty="0">
              <a:solidFill>
                <a:schemeClr val="accent2"/>
              </a:solidFill>
            </a:endParaRPr>
          </a:p>
        </p:txBody>
      </p:sp>
      <p:sp>
        <p:nvSpPr>
          <p:cNvPr id="4" name="Content Placeholder 3"/>
          <p:cNvSpPr>
            <a:spLocks noGrp="1"/>
          </p:cNvSpPr>
          <p:nvPr>
            <p:ph sz="quarter" idx="1"/>
          </p:nvPr>
        </p:nvSpPr>
        <p:spPr>
          <a:xfrm>
            <a:off x="4439817" y="692236"/>
            <a:ext cx="6031225" cy="5410200"/>
          </a:xfrm>
        </p:spPr>
        <p:txBody>
          <a:bodyPr/>
          <a:lstStyle/>
          <a:p>
            <a:pPr marL="0" indent="0">
              <a:buNone/>
            </a:pPr>
            <a:r>
              <a:rPr lang="fr-FR" dirty="0"/>
              <a:t>10th </a:t>
            </a:r>
            <a:r>
              <a:rPr lang="fr-FR" dirty="0" err="1"/>
              <a:t>Principle</a:t>
            </a:r>
            <a:r>
              <a:rPr lang="fr-FR" dirty="0"/>
              <a:t>: </a:t>
            </a:r>
          </a:p>
          <a:p>
            <a:pPr marL="0" indent="0">
              <a:buNone/>
            </a:pPr>
            <a:r>
              <a:rPr lang="fr-FR" dirty="0">
                <a:solidFill>
                  <a:schemeClr val="accent2"/>
                </a:solidFill>
              </a:rPr>
              <a:t>Learning </a:t>
            </a:r>
            <a:r>
              <a:rPr lang="fr-FR" dirty="0" err="1">
                <a:solidFill>
                  <a:schemeClr val="accent2"/>
                </a:solidFill>
              </a:rPr>
              <a:t>is</a:t>
            </a:r>
            <a:r>
              <a:rPr lang="fr-FR" dirty="0">
                <a:solidFill>
                  <a:schemeClr val="accent2"/>
                </a:solidFill>
              </a:rPr>
              <a:t> a </a:t>
            </a:r>
            <a:r>
              <a:rPr lang="fr-FR" dirty="0" err="1">
                <a:solidFill>
                  <a:schemeClr val="accent2"/>
                </a:solidFill>
              </a:rPr>
              <a:t>conscious</a:t>
            </a:r>
            <a:r>
              <a:rPr lang="fr-FR" dirty="0">
                <a:solidFill>
                  <a:schemeClr val="accent2"/>
                </a:solidFill>
              </a:rPr>
              <a:t> and an </a:t>
            </a:r>
            <a:r>
              <a:rPr lang="fr-FR" dirty="0" err="1">
                <a:solidFill>
                  <a:schemeClr val="accent2"/>
                </a:solidFill>
              </a:rPr>
              <a:t>unconscious</a:t>
            </a:r>
            <a:r>
              <a:rPr lang="fr-FR" dirty="0">
                <a:solidFill>
                  <a:schemeClr val="accent2"/>
                </a:solidFill>
              </a:rPr>
              <a:t> process</a:t>
            </a:r>
          </a:p>
          <a:p>
            <a:r>
              <a:rPr lang="fr-FR" dirty="0" err="1"/>
              <a:t>Peripheral</a:t>
            </a:r>
            <a:r>
              <a:rPr lang="fr-FR" dirty="0"/>
              <a:t> </a:t>
            </a:r>
            <a:r>
              <a:rPr lang="fr-FR" dirty="0" err="1"/>
              <a:t>learning</a:t>
            </a:r>
            <a:endParaRPr lang="fr-FR" dirty="0"/>
          </a:p>
          <a:p>
            <a:r>
              <a:rPr lang="fr-FR" dirty="0" err="1"/>
              <a:t>Conscious</a:t>
            </a:r>
            <a:r>
              <a:rPr lang="fr-FR" dirty="0"/>
              <a:t> and </a:t>
            </a:r>
            <a:r>
              <a:rPr lang="fr-FR" dirty="0" err="1"/>
              <a:t>focused</a:t>
            </a:r>
            <a:r>
              <a:rPr lang="fr-FR" dirty="0"/>
              <a:t> </a:t>
            </a:r>
            <a:r>
              <a:rPr lang="fr-FR" dirty="0" err="1"/>
              <a:t>learning</a:t>
            </a:r>
            <a:endParaRPr lang="fr-FR" dirty="0"/>
          </a:p>
          <a:p>
            <a:r>
              <a:rPr lang="fr-FR" dirty="0"/>
              <a:t>Learning/Acquisition </a:t>
            </a:r>
          </a:p>
          <a:p>
            <a:endParaRPr lang="fr-FR" dirty="0"/>
          </a:p>
          <a:p>
            <a:pPr marL="0" indent="0">
              <a:buNone/>
            </a:pPr>
            <a:endParaRPr lang="fr-FR" dirty="0"/>
          </a:p>
          <a:p>
            <a:endParaRPr lang="fr-FR"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885" r="12245"/>
          <a:stretch/>
        </p:blipFill>
        <p:spPr bwMode="auto">
          <a:xfrm>
            <a:off x="1430742" y="3477865"/>
            <a:ext cx="2339985" cy="254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588" t="22700" r="10626" b="34250"/>
          <a:stretch/>
        </p:blipFill>
        <p:spPr>
          <a:xfrm>
            <a:off x="4511824" y="3477865"/>
            <a:ext cx="5040560" cy="2551395"/>
          </a:xfrm>
          <a:prstGeom prst="rect">
            <a:avLst/>
          </a:prstGeom>
        </p:spPr>
      </p:pic>
      <p:pic>
        <p:nvPicPr>
          <p:cNvPr id="6" name="Picture 5"/>
          <p:cNvPicPr>
            <a:picLocks noChangeAspect="1"/>
          </p:cNvPicPr>
          <p:nvPr/>
        </p:nvPicPr>
        <p:blipFill>
          <a:blip r:embed="rId5"/>
          <a:stretch>
            <a:fillRect/>
          </a:stretch>
        </p:blipFill>
        <p:spPr>
          <a:xfrm>
            <a:off x="784855" y="764705"/>
            <a:ext cx="645887" cy="624358"/>
          </a:xfrm>
          <a:prstGeom prst="rect">
            <a:avLst/>
          </a:prstGeom>
        </p:spPr>
      </p:pic>
      <p:sp>
        <p:nvSpPr>
          <p:cNvPr id="8" name="Slide Number Placeholder 7"/>
          <p:cNvSpPr>
            <a:spLocks noGrp="1"/>
          </p:cNvSpPr>
          <p:nvPr>
            <p:ph type="sldNum" sz="quarter" idx="12"/>
          </p:nvPr>
        </p:nvSpPr>
        <p:spPr/>
        <p:txBody>
          <a:bodyPr>
            <a:normAutofit lnSpcReduction="10000"/>
          </a:bodyPr>
          <a:lstStyle/>
          <a:p>
            <a:fld id="{6A5F6EB0-0ACF-47C8-8809-594A32352EA2}" type="slidenum">
              <a:rPr lang="de-AT" smtClean="0"/>
              <a:t>19</a:t>
            </a:fld>
            <a:endParaRPr lang="de-AT"/>
          </a:p>
        </p:txBody>
      </p:sp>
    </p:spTree>
    <p:extLst>
      <p:ext uri="{BB962C8B-B14F-4D97-AF65-F5344CB8AC3E}">
        <p14:creationId xmlns:p14="http://schemas.microsoft.com/office/powerpoint/2010/main" val="198721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5D260276-7F90-4D31-8861-D6360505EBCF}"/>
              </a:ext>
            </a:extLst>
          </p:cNvPr>
          <p:cNvPicPr>
            <a:picLocks noGrp="1" noRot="1" noChangeAspect="1"/>
          </p:cNvPicPr>
          <p:nvPr>
            <p:ph idx="1"/>
            <a:videoFile r:link="rId1"/>
          </p:nvPr>
        </p:nvPicPr>
        <p:blipFill>
          <a:blip r:embed="rId3"/>
          <a:stretch>
            <a:fillRect/>
          </a:stretch>
        </p:blipFill>
        <p:spPr>
          <a:xfrm>
            <a:off x="631825" y="450850"/>
            <a:ext cx="10574338" cy="5948363"/>
          </a:xfrm>
          <a:prstGeom prst="rect">
            <a:avLst/>
          </a:prstGeom>
        </p:spPr>
      </p:pic>
    </p:spTree>
    <p:extLst>
      <p:ext uri="{BB962C8B-B14F-4D97-AF65-F5344CB8AC3E}">
        <p14:creationId xmlns:p14="http://schemas.microsoft.com/office/powerpoint/2010/main" val="50346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3221-A92A-409F-838A-DB70AC16A9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D37B42-25B2-41AB-B589-41AF55F693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4146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hiteboard&#10;&#10;Description generated with very high confidence">
            <a:extLst>
              <a:ext uri="{FF2B5EF4-FFF2-40B4-BE49-F238E27FC236}">
                <a16:creationId xmlns:a16="http://schemas.microsoft.com/office/drawing/2014/main" id="{ABC32D7C-AB20-4A3F-8212-2162CFCC458E}"/>
              </a:ext>
            </a:extLst>
          </p:cNvPr>
          <p:cNvPicPr>
            <a:picLocks noChangeAspect="1"/>
          </p:cNvPicPr>
          <p:nvPr/>
        </p:nvPicPr>
        <p:blipFill>
          <a:blip r:embed="rId2"/>
          <a:stretch>
            <a:fillRect/>
          </a:stretch>
        </p:blipFill>
        <p:spPr>
          <a:xfrm>
            <a:off x="1749859" y="249538"/>
            <a:ext cx="8904755" cy="6460448"/>
          </a:xfrm>
          <a:prstGeom prst="rect">
            <a:avLst/>
          </a:prstGeom>
        </p:spPr>
      </p:pic>
    </p:spTree>
    <p:extLst>
      <p:ext uri="{BB962C8B-B14F-4D97-AF65-F5344CB8AC3E}">
        <p14:creationId xmlns:p14="http://schemas.microsoft.com/office/powerpoint/2010/main" val="340409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9536" y="1723214"/>
            <a:ext cx="3960440" cy="4370427"/>
          </a:xfrm>
          <a:prstGeom prst="rect">
            <a:avLst/>
          </a:prstGeom>
          <a:solidFill>
            <a:schemeClr val="accent3"/>
          </a:solidFill>
        </p:spPr>
        <p:txBody>
          <a:bodyPr wrap="square" rtlCol="0">
            <a:spAutoFit/>
          </a:bodyPr>
          <a:lstStyle/>
          <a:p>
            <a:r>
              <a:rPr lang="en-US" sz="3200" dirty="0"/>
              <a:t>“Teaching is the art of changing the brain. …. I mean, creating conditions that lead to change in a learner’s brain.”</a:t>
            </a:r>
          </a:p>
          <a:p>
            <a:r>
              <a:rPr lang="en-US" dirty="0"/>
              <a:t>James E. </a:t>
            </a:r>
            <a:r>
              <a:rPr lang="en-US" dirty="0" err="1"/>
              <a:t>Zull</a:t>
            </a:r>
            <a:r>
              <a:rPr lang="en-US" dirty="0"/>
              <a:t>, p.5</a:t>
            </a:r>
          </a:p>
          <a:p>
            <a:endParaRPr lang="en-US" dirty="0"/>
          </a:p>
          <a:p>
            <a:endParaRPr lang="en-US" dirty="0"/>
          </a:p>
        </p:txBody>
      </p:sp>
      <p:pic>
        <p:nvPicPr>
          <p:cNvPr id="8" name="Content Placeholder 7"/>
          <p:cNvPicPr>
            <a:picLocks noGrp="1" noChangeAspect="1"/>
          </p:cNvPicPr>
          <p:nvPr>
            <p:ph sz="quarter" idx="1"/>
          </p:nvPr>
        </p:nvPicPr>
        <p:blipFill rotWithShape="1">
          <a:blip r:embed="rId3"/>
          <a:srcRect r="49674"/>
          <a:stretch/>
        </p:blipFill>
        <p:spPr>
          <a:xfrm>
            <a:off x="6240017" y="1701276"/>
            <a:ext cx="3985788" cy="3959973"/>
          </a:xfrm>
          <a:prstGeom prst="rect">
            <a:avLst/>
          </a:prstGeom>
        </p:spPr>
      </p:pic>
      <p:sp>
        <p:nvSpPr>
          <p:cNvPr id="9" name="TextBox 8"/>
          <p:cNvSpPr txBox="1"/>
          <p:nvPr/>
        </p:nvSpPr>
        <p:spPr>
          <a:xfrm>
            <a:off x="6384032" y="5877272"/>
            <a:ext cx="4104456" cy="338554"/>
          </a:xfrm>
          <a:prstGeom prst="rect">
            <a:avLst/>
          </a:prstGeom>
          <a:noFill/>
        </p:spPr>
        <p:txBody>
          <a:bodyPr wrap="square" rtlCol="0">
            <a:spAutoFit/>
          </a:bodyPr>
          <a:lstStyle/>
          <a:p>
            <a:r>
              <a:rPr lang="en-US" sz="800" dirty="0"/>
              <a:t>© MPI von </a:t>
            </a:r>
            <a:r>
              <a:rPr lang="en-US" sz="800" dirty="0" err="1"/>
              <a:t>Neurobiologie</a:t>
            </a:r>
            <a:r>
              <a:rPr lang="en-US" sz="800" dirty="0"/>
              <a:t> Meyer, in http://www.news-medical.net/news/20140422/791/German.aspx</a:t>
            </a:r>
          </a:p>
        </p:txBody>
      </p:sp>
      <p:sp>
        <p:nvSpPr>
          <p:cNvPr id="3" name="Slide Number Placeholder 2"/>
          <p:cNvSpPr>
            <a:spLocks noGrp="1"/>
          </p:cNvSpPr>
          <p:nvPr>
            <p:ph type="sldNum" sz="quarter" idx="12"/>
          </p:nvPr>
        </p:nvSpPr>
        <p:spPr/>
        <p:txBody>
          <a:bodyPr>
            <a:normAutofit lnSpcReduction="10000"/>
          </a:bodyPr>
          <a:lstStyle/>
          <a:p>
            <a:fld id="{6A5F6EB0-0ACF-47C8-8809-594A32352EA2}" type="slidenum">
              <a:rPr lang="de-AT" smtClean="0"/>
              <a:t>4</a:t>
            </a:fld>
            <a:endParaRPr lang="de-AT"/>
          </a:p>
        </p:txBody>
      </p:sp>
      <p:sp>
        <p:nvSpPr>
          <p:cNvPr id="6" name="Title 5">
            <a:extLst>
              <a:ext uri="{FF2B5EF4-FFF2-40B4-BE49-F238E27FC236}">
                <a16:creationId xmlns:a16="http://schemas.microsoft.com/office/drawing/2014/main" id="{F22BD4C3-05BA-40A0-8BE6-F4EB7EE36F7D}"/>
              </a:ext>
            </a:extLst>
          </p:cNvPr>
          <p:cNvSpPr>
            <a:spLocks noGrp="1"/>
          </p:cNvSpPr>
          <p:nvPr>
            <p:ph type="title"/>
          </p:nvPr>
        </p:nvSpPr>
        <p:spPr>
          <a:xfrm>
            <a:off x="1208084" y="494851"/>
            <a:ext cx="9692640" cy="787680"/>
          </a:xfrm>
        </p:spPr>
        <p:txBody>
          <a:bodyPr>
            <a:normAutofit/>
          </a:bodyPr>
          <a:lstStyle/>
          <a:p>
            <a:r>
              <a:rPr lang="de-AT" sz="3200" b="1" dirty="0">
                <a:solidFill>
                  <a:schemeClr val="accent2"/>
                </a:solidFill>
              </a:rPr>
              <a:t>Learning</a:t>
            </a:r>
            <a:r>
              <a:rPr lang="de-AT" sz="3600" b="1" dirty="0">
                <a:solidFill>
                  <a:schemeClr val="accent2"/>
                </a:solidFill>
              </a:rPr>
              <a:t> is a chemical-physical process</a:t>
            </a:r>
            <a:endParaRPr lang="en-US" sz="3600" b="1" dirty="0">
              <a:solidFill>
                <a:schemeClr val="accent2"/>
              </a:solidFill>
            </a:endParaRPr>
          </a:p>
        </p:txBody>
      </p:sp>
    </p:spTree>
    <p:extLst>
      <p:ext uri="{BB962C8B-B14F-4D97-AF65-F5344CB8AC3E}">
        <p14:creationId xmlns:p14="http://schemas.microsoft.com/office/powerpoint/2010/main" val="304404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501" y="1124744"/>
            <a:ext cx="2362200" cy="1584176"/>
          </a:xfrm>
        </p:spPr>
        <p:txBody>
          <a:bodyPr/>
          <a:lstStyle/>
          <a:p>
            <a:br>
              <a:rPr lang="en-US" dirty="0"/>
            </a:br>
            <a:br>
              <a:rPr lang="en-US" dirty="0"/>
            </a:br>
            <a:endParaRPr lang="en-US" sz="1200" dirty="0"/>
          </a:p>
        </p:txBody>
      </p:sp>
      <p:sp>
        <p:nvSpPr>
          <p:cNvPr id="3" name="Text Placeholder 2"/>
          <p:cNvSpPr>
            <a:spLocks noGrp="1"/>
          </p:cNvSpPr>
          <p:nvPr>
            <p:ph type="body" idx="2"/>
          </p:nvPr>
        </p:nvSpPr>
        <p:spPr>
          <a:xfrm>
            <a:off x="1905000" y="2924944"/>
            <a:ext cx="2534816" cy="3201220"/>
          </a:xfrm>
        </p:spPr>
        <p:txBody>
          <a:bodyPr>
            <a:noAutofit/>
          </a:bodyPr>
          <a:lstStyle/>
          <a:p>
            <a:endParaRPr lang="en-US" sz="2000" b="1" dirty="0"/>
          </a:p>
        </p:txBody>
      </p:sp>
      <p:pic>
        <p:nvPicPr>
          <p:cNvPr id="5" name="Content Placeholder 4"/>
          <p:cNvPicPr>
            <a:picLocks noGrp="1" noChangeAspect="1"/>
          </p:cNvPicPr>
          <p:nvPr>
            <p:ph sz="quarter" idx="1"/>
          </p:nvPr>
        </p:nvPicPr>
        <p:blipFill>
          <a:blip r:embed="rId2"/>
          <a:stretch>
            <a:fillRect/>
          </a:stretch>
        </p:blipFill>
        <p:spPr>
          <a:xfrm>
            <a:off x="4439817" y="1596863"/>
            <a:ext cx="4535309" cy="2736303"/>
          </a:xfrm>
          <a:prstGeom prst="rect">
            <a:avLst/>
          </a:prstGeom>
        </p:spPr>
      </p:pic>
      <p:sp>
        <p:nvSpPr>
          <p:cNvPr id="6" name="Rectangle 5"/>
          <p:cNvSpPr/>
          <p:nvPr/>
        </p:nvSpPr>
        <p:spPr>
          <a:xfrm>
            <a:off x="1761163" y="687182"/>
            <a:ext cx="8730275" cy="584775"/>
          </a:xfrm>
          <a:prstGeom prst="rect">
            <a:avLst/>
          </a:prstGeom>
        </p:spPr>
        <p:txBody>
          <a:bodyPr wrap="none">
            <a:spAutoFit/>
          </a:bodyPr>
          <a:lstStyle/>
          <a:p>
            <a:r>
              <a:rPr lang="en-US" sz="3200" b="1" dirty="0">
                <a:solidFill>
                  <a:schemeClr val="accent2"/>
                </a:solidFill>
              </a:rPr>
              <a:t>Signal transmission  in neural networks</a:t>
            </a:r>
          </a:p>
        </p:txBody>
      </p:sp>
      <p:sp>
        <p:nvSpPr>
          <p:cNvPr id="7" name="Right Arrow 6"/>
          <p:cNvSpPr/>
          <p:nvPr/>
        </p:nvSpPr>
        <p:spPr>
          <a:xfrm>
            <a:off x="5735960" y="4581128"/>
            <a:ext cx="2232248" cy="21602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25279" y="1942036"/>
            <a:ext cx="3057445" cy="2430975"/>
          </a:xfrm>
          <a:prstGeom prst="rect">
            <a:avLst/>
          </a:prstGeom>
        </p:spPr>
      </p:pic>
      <p:pic>
        <p:nvPicPr>
          <p:cNvPr id="10" name="Picture 9"/>
          <p:cNvPicPr>
            <a:picLocks noChangeAspect="1"/>
          </p:cNvPicPr>
          <p:nvPr/>
        </p:nvPicPr>
        <p:blipFill>
          <a:blip r:embed="rId4"/>
          <a:stretch>
            <a:fillRect/>
          </a:stretch>
        </p:blipFill>
        <p:spPr>
          <a:xfrm>
            <a:off x="436697" y="439628"/>
            <a:ext cx="791847" cy="791847"/>
          </a:xfrm>
          <a:prstGeom prst="rect">
            <a:avLst/>
          </a:prstGeom>
        </p:spPr>
      </p:pic>
      <p:pic>
        <p:nvPicPr>
          <p:cNvPr id="8" name="Picture 7"/>
          <p:cNvPicPr>
            <a:picLocks noChangeAspect="1"/>
          </p:cNvPicPr>
          <p:nvPr/>
        </p:nvPicPr>
        <p:blipFill rotWithShape="1">
          <a:blip r:embed="rId5"/>
          <a:srcRect l="6250" t="21044" b="7930"/>
          <a:stretch/>
        </p:blipFill>
        <p:spPr>
          <a:xfrm>
            <a:off x="8184233" y="1412777"/>
            <a:ext cx="2160241" cy="1944217"/>
          </a:xfrm>
          <a:prstGeom prst="rect">
            <a:avLst/>
          </a:prstGeom>
        </p:spPr>
      </p:pic>
      <p:sp>
        <p:nvSpPr>
          <p:cNvPr id="9" name="TextBox 8"/>
          <p:cNvSpPr txBox="1"/>
          <p:nvPr/>
        </p:nvSpPr>
        <p:spPr>
          <a:xfrm>
            <a:off x="4583832" y="5373217"/>
            <a:ext cx="5544616" cy="646331"/>
          </a:xfrm>
          <a:prstGeom prst="rect">
            <a:avLst/>
          </a:prstGeom>
          <a:noFill/>
        </p:spPr>
        <p:txBody>
          <a:bodyPr wrap="square" rtlCol="0">
            <a:spAutoFit/>
          </a:bodyPr>
          <a:lstStyle/>
          <a:p>
            <a:r>
              <a:rPr lang="en-US" dirty="0"/>
              <a:t>1 neuron can build up to  10 000 synaptic connections</a:t>
            </a:r>
          </a:p>
        </p:txBody>
      </p:sp>
      <p:sp>
        <p:nvSpPr>
          <p:cNvPr id="11" name="Slide Number Placeholder 10"/>
          <p:cNvSpPr>
            <a:spLocks noGrp="1"/>
          </p:cNvSpPr>
          <p:nvPr>
            <p:ph type="sldNum" sz="quarter" idx="12"/>
          </p:nvPr>
        </p:nvSpPr>
        <p:spPr/>
        <p:txBody>
          <a:bodyPr>
            <a:normAutofit lnSpcReduction="10000"/>
          </a:bodyPr>
          <a:lstStyle/>
          <a:p>
            <a:fld id="{6A5F6EB0-0ACF-47C8-8809-594A32352EA2}" type="slidenum">
              <a:rPr lang="de-AT" smtClean="0"/>
              <a:t>5</a:t>
            </a:fld>
            <a:endParaRPr lang="de-AT"/>
          </a:p>
        </p:txBody>
      </p:sp>
    </p:spTree>
    <p:extLst>
      <p:ext uri="{BB962C8B-B14F-4D97-AF65-F5344CB8AC3E}">
        <p14:creationId xmlns:p14="http://schemas.microsoft.com/office/powerpoint/2010/main" val="65755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452261">
            <a:off x="827682" y="530609"/>
            <a:ext cx="2809385" cy="1777347"/>
          </a:xfrm>
          <a:solidFill>
            <a:schemeClr val="accent1">
              <a:lumMod val="50000"/>
            </a:schemeClr>
          </a:solidFill>
        </p:spPr>
        <p:txBody>
          <a:bodyPr>
            <a:normAutofit fontScale="90000"/>
          </a:bodyPr>
          <a:lstStyle/>
          <a:p>
            <a:br>
              <a:rPr lang="en-US" dirty="0"/>
            </a:br>
            <a:br>
              <a:rPr lang="en-US" dirty="0"/>
            </a:br>
            <a:r>
              <a:rPr lang="en-US" dirty="0"/>
              <a:t>What are the practical consequences?</a:t>
            </a:r>
          </a:p>
        </p:txBody>
      </p:sp>
      <p:sp>
        <p:nvSpPr>
          <p:cNvPr id="3" name="Text Placeholder 2"/>
          <p:cNvSpPr>
            <a:spLocks noGrp="1"/>
          </p:cNvSpPr>
          <p:nvPr>
            <p:ph type="body" idx="2"/>
          </p:nvPr>
        </p:nvSpPr>
        <p:spPr>
          <a:xfrm>
            <a:off x="1847528" y="2492897"/>
            <a:ext cx="2362200" cy="3577723"/>
          </a:xfrm>
        </p:spPr>
        <p:txBody>
          <a:bodyPr/>
          <a:lstStyle/>
          <a:p>
            <a:endParaRPr lang="en-US" dirty="0"/>
          </a:p>
          <a:p>
            <a:r>
              <a:rPr lang="en-US" sz="2000" b="1" dirty="0"/>
              <a:t>A little experiment….</a:t>
            </a:r>
            <a:endParaRPr lang="en-US" sz="2000" dirty="0"/>
          </a:p>
        </p:txBody>
      </p:sp>
      <p:pic>
        <p:nvPicPr>
          <p:cNvPr id="5" name="Content Placeholder 4"/>
          <p:cNvPicPr>
            <a:picLocks noGrp="1" noChangeAspect="1"/>
          </p:cNvPicPr>
          <p:nvPr>
            <p:ph sz="quarter" idx="1"/>
          </p:nvPr>
        </p:nvPicPr>
        <p:blipFill>
          <a:blip r:embed="rId3"/>
          <a:stretch>
            <a:fillRect/>
          </a:stretch>
        </p:blipFill>
        <p:spPr>
          <a:xfrm>
            <a:off x="4648200" y="1851088"/>
            <a:ext cx="5638800" cy="3522128"/>
          </a:xfrm>
          <a:prstGeom prst="rect">
            <a:avLst/>
          </a:prstGeom>
        </p:spPr>
      </p:pic>
      <p:sp>
        <p:nvSpPr>
          <p:cNvPr id="7" name="Cloud Callout 6"/>
          <p:cNvSpPr/>
          <p:nvPr/>
        </p:nvSpPr>
        <p:spPr>
          <a:xfrm>
            <a:off x="6888088" y="548680"/>
            <a:ext cx="3528392" cy="1944216"/>
          </a:xfrm>
          <a:prstGeom prst="cloudCallout">
            <a:avLst>
              <a:gd name="adj1" fmla="val -32180"/>
              <a:gd name="adj2" fmla="val 10953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Neurons that fire together </a:t>
            </a:r>
          </a:p>
          <a:p>
            <a:pPr algn="ctr"/>
            <a:r>
              <a:rPr lang="en-US" sz="2400" dirty="0"/>
              <a:t>wire together</a:t>
            </a:r>
          </a:p>
        </p:txBody>
      </p:sp>
      <p:sp>
        <p:nvSpPr>
          <p:cNvPr id="6" name="TextBox 5"/>
          <p:cNvSpPr txBox="1"/>
          <p:nvPr/>
        </p:nvSpPr>
        <p:spPr>
          <a:xfrm>
            <a:off x="4439816" y="6453336"/>
            <a:ext cx="5976664" cy="338554"/>
          </a:xfrm>
          <a:prstGeom prst="rect">
            <a:avLst/>
          </a:prstGeom>
          <a:noFill/>
        </p:spPr>
        <p:txBody>
          <a:bodyPr wrap="square" rtlCol="0">
            <a:spAutoFit/>
          </a:bodyPr>
          <a:lstStyle/>
          <a:p>
            <a:r>
              <a:rPr lang="en-US" sz="800" dirty="0"/>
              <a:t>http://www.extremetech.com/extreme/179223-the-first-real-time-non-invasive-imaging-of-neurons-forming-a-neural-network</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576" y="4173066"/>
            <a:ext cx="1200150" cy="1200150"/>
          </a:xfrm>
          <a:prstGeom prst="rect">
            <a:avLst/>
          </a:prstGeom>
        </p:spPr>
      </p:pic>
      <p:pic>
        <p:nvPicPr>
          <p:cNvPr id="9" name="Picture 8"/>
          <p:cNvPicPr>
            <a:picLocks noChangeAspect="1"/>
          </p:cNvPicPr>
          <p:nvPr/>
        </p:nvPicPr>
        <p:blipFill>
          <a:blip r:embed="rId5"/>
          <a:stretch>
            <a:fillRect/>
          </a:stretch>
        </p:blipFill>
        <p:spPr>
          <a:xfrm>
            <a:off x="255021" y="200633"/>
            <a:ext cx="696094" cy="696094"/>
          </a:xfrm>
          <a:prstGeom prst="rect">
            <a:avLst/>
          </a:prstGeom>
        </p:spPr>
      </p:pic>
      <p:sp>
        <p:nvSpPr>
          <p:cNvPr id="4" name="Slide Number Placeholder 3"/>
          <p:cNvSpPr>
            <a:spLocks noGrp="1"/>
          </p:cNvSpPr>
          <p:nvPr>
            <p:ph type="sldNum" sz="quarter" idx="12"/>
          </p:nvPr>
        </p:nvSpPr>
        <p:spPr/>
        <p:txBody>
          <a:bodyPr>
            <a:normAutofit lnSpcReduction="10000"/>
          </a:bodyPr>
          <a:lstStyle/>
          <a:p>
            <a:fld id="{6A5F6EB0-0ACF-47C8-8809-594A32352EA2}" type="slidenum">
              <a:rPr lang="de-AT" smtClean="0"/>
              <a:t>6</a:t>
            </a:fld>
            <a:endParaRPr lang="de-AT"/>
          </a:p>
        </p:txBody>
      </p:sp>
    </p:spTree>
    <p:extLst>
      <p:ext uri="{BB962C8B-B14F-4D97-AF65-F5344CB8AC3E}">
        <p14:creationId xmlns:p14="http://schemas.microsoft.com/office/powerpoint/2010/main" val="383607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14401"/>
            <a:ext cx="2362200" cy="858416"/>
          </a:xfrm>
        </p:spPr>
        <p:txBody>
          <a:bodyPr>
            <a:normAutofit fontScale="90000"/>
          </a:bodyPr>
          <a:lstStyle/>
          <a:p>
            <a:r>
              <a:rPr lang="fr-FR" dirty="0">
                <a:solidFill>
                  <a:srgbClr val="FFC000"/>
                </a:solidFill>
              </a:rPr>
              <a:t>A </a:t>
            </a:r>
            <a:r>
              <a:rPr lang="fr-FR" dirty="0" err="1">
                <a:solidFill>
                  <a:srgbClr val="FFC000"/>
                </a:solidFill>
              </a:rPr>
              <a:t>little</a:t>
            </a:r>
            <a:r>
              <a:rPr lang="fr-FR" dirty="0">
                <a:solidFill>
                  <a:srgbClr val="FFC000"/>
                </a:solidFill>
              </a:rPr>
              <a:t> </a:t>
            </a:r>
            <a:r>
              <a:rPr lang="fr-FR" dirty="0" err="1">
                <a:solidFill>
                  <a:srgbClr val="FFC000"/>
                </a:solidFill>
              </a:rPr>
              <a:t>experiment</a:t>
            </a:r>
            <a:r>
              <a:rPr lang="fr-FR" dirty="0">
                <a:solidFill>
                  <a:srgbClr val="FFC000"/>
                </a:solidFill>
              </a:rPr>
              <a:t>…</a:t>
            </a:r>
          </a:p>
        </p:txBody>
      </p:sp>
      <p:sp>
        <p:nvSpPr>
          <p:cNvPr id="5" name="Content Placeholder 4"/>
          <p:cNvSpPr>
            <a:spLocks noGrp="1"/>
          </p:cNvSpPr>
          <p:nvPr>
            <p:ph sz="quarter" idx="1"/>
          </p:nvPr>
        </p:nvSpPr>
        <p:spPr/>
        <p:txBody>
          <a:bodyPr>
            <a:normAutofit/>
          </a:bodyPr>
          <a:lstStyle/>
          <a:p>
            <a:r>
              <a:rPr lang="fr-FR" sz="2400" b="1" dirty="0" err="1"/>
              <a:t>Think</a:t>
            </a:r>
            <a:r>
              <a:rPr lang="fr-FR" sz="2400" b="1" dirty="0"/>
              <a:t> of a </a:t>
            </a:r>
            <a:r>
              <a:rPr lang="fr-FR" sz="2400" b="1" dirty="0" err="1"/>
              <a:t>famous</a:t>
            </a:r>
            <a:r>
              <a:rPr lang="fr-FR" sz="2400" b="1" dirty="0"/>
              <a:t> </a:t>
            </a:r>
            <a:r>
              <a:rPr lang="fr-FR" sz="2400" b="1" dirty="0" err="1"/>
              <a:t>physicist</a:t>
            </a:r>
            <a:r>
              <a:rPr lang="fr-FR" sz="2400" b="1" dirty="0"/>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654" y="1196752"/>
            <a:ext cx="3495251" cy="507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11824" y="6416586"/>
            <a:ext cx="2304256" cy="215444"/>
          </a:xfrm>
          <a:prstGeom prst="rect">
            <a:avLst/>
          </a:prstGeom>
          <a:noFill/>
        </p:spPr>
        <p:txBody>
          <a:bodyPr wrap="square" rtlCol="0">
            <a:spAutoFit/>
          </a:bodyPr>
          <a:lstStyle/>
          <a:p>
            <a:r>
              <a:rPr lang="en-US" sz="800" dirty="0"/>
              <a:t>http://www.wl-lang.de/Bilder/Einstein.gif</a:t>
            </a:r>
          </a:p>
        </p:txBody>
      </p:sp>
      <p:pic>
        <p:nvPicPr>
          <p:cNvPr id="6" name="Picture 5"/>
          <p:cNvPicPr>
            <a:picLocks noChangeAspect="1"/>
          </p:cNvPicPr>
          <p:nvPr/>
        </p:nvPicPr>
        <p:blipFill>
          <a:blip r:embed="rId4"/>
          <a:stretch>
            <a:fillRect/>
          </a:stretch>
        </p:blipFill>
        <p:spPr>
          <a:xfrm>
            <a:off x="790288" y="555222"/>
            <a:ext cx="664119" cy="641530"/>
          </a:xfrm>
          <a:prstGeom prst="rect">
            <a:avLst/>
          </a:prstGeom>
        </p:spPr>
      </p:pic>
      <p:sp>
        <p:nvSpPr>
          <p:cNvPr id="7" name="Slide Number Placeholder 6"/>
          <p:cNvSpPr>
            <a:spLocks noGrp="1"/>
          </p:cNvSpPr>
          <p:nvPr>
            <p:ph type="sldNum" sz="quarter" idx="12"/>
          </p:nvPr>
        </p:nvSpPr>
        <p:spPr/>
        <p:txBody>
          <a:bodyPr>
            <a:normAutofit lnSpcReduction="10000"/>
          </a:bodyPr>
          <a:lstStyle/>
          <a:p>
            <a:fld id="{6A5F6EB0-0ACF-47C8-8809-594A32352EA2}" type="slidenum">
              <a:rPr lang="de-AT" smtClean="0"/>
              <a:t>7</a:t>
            </a:fld>
            <a:endParaRPr lang="de-AT"/>
          </a:p>
        </p:txBody>
      </p:sp>
    </p:spTree>
    <p:extLst>
      <p:ext uri="{BB962C8B-B14F-4D97-AF65-F5344CB8AC3E}">
        <p14:creationId xmlns:p14="http://schemas.microsoft.com/office/powerpoint/2010/main" val="12689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08721"/>
            <a:ext cx="2362200" cy="936104"/>
          </a:xfrm>
        </p:spPr>
        <p:txBody>
          <a:bodyPr>
            <a:normAutofit fontScale="90000"/>
          </a:bodyPr>
          <a:lstStyle/>
          <a:p>
            <a:r>
              <a:rPr lang="fr-FR" dirty="0">
                <a:solidFill>
                  <a:srgbClr val="FFC000"/>
                </a:solidFill>
              </a:rPr>
              <a:t>A </a:t>
            </a:r>
            <a:r>
              <a:rPr lang="fr-FR" dirty="0" err="1">
                <a:solidFill>
                  <a:srgbClr val="FFC000"/>
                </a:solidFill>
              </a:rPr>
              <a:t>little</a:t>
            </a:r>
            <a:r>
              <a:rPr lang="fr-FR" dirty="0">
                <a:solidFill>
                  <a:srgbClr val="FFC000"/>
                </a:solidFill>
              </a:rPr>
              <a:t> </a:t>
            </a:r>
            <a:r>
              <a:rPr lang="fr-FR" dirty="0" err="1">
                <a:solidFill>
                  <a:srgbClr val="FFC000"/>
                </a:solidFill>
              </a:rPr>
              <a:t>experiment</a:t>
            </a:r>
            <a:r>
              <a:rPr lang="fr-FR" dirty="0">
                <a:solidFill>
                  <a:srgbClr val="FFC000"/>
                </a:solidFill>
              </a:rPr>
              <a:t>…</a:t>
            </a:r>
          </a:p>
        </p:txBody>
      </p:sp>
      <p:pic>
        <p:nvPicPr>
          <p:cNvPr id="10245" name="Picture 5" descr="C:\Users\lp\Documents\Lis\epep\images\botticelli_venus1-650x406.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648200" y="1629861"/>
            <a:ext cx="5638800" cy="35220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55840" y="764704"/>
            <a:ext cx="5616624" cy="523220"/>
          </a:xfrm>
          <a:prstGeom prst="rect">
            <a:avLst/>
          </a:prstGeom>
          <a:noFill/>
        </p:spPr>
        <p:txBody>
          <a:bodyPr wrap="square" rtlCol="0">
            <a:spAutoFit/>
          </a:bodyPr>
          <a:lstStyle/>
          <a:p>
            <a:r>
              <a:rPr lang="fr-FR" sz="2800" b="1" dirty="0">
                <a:solidFill>
                  <a:schemeClr val="accent3">
                    <a:lumMod val="75000"/>
                  </a:schemeClr>
                </a:solidFill>
              </a:rPr>
              <a:t>Venus  </a:t>
            </a:r>
            <a:r>
              <a:rPr lang="fr-FR" dirty="0"/>
              <a:t>Botticelli</a:t>
            </a:r>
          </a:p>
        </p:txBody>
      </p:sp>
      <p:sp>
        <p:nvSpPr>
          <p:cNvPr id="4" name="TextBox 3"/>
          <p:cNvSpPr txBox="1"/>
          <p:nvPr/>
        </p:nvSpPr>
        <p:spPr>
          <a:xfrm>
            <a:off x="4583832" y="6453336"/>
            <a:ext cx="5616624" cy="215444"/>
          </a:xfrm>
          <a:prstGeom prst="rect">
            <a:avLst/>
          </a:prstGeom>
          <a:noFill/>
        </p:spPr>
        <p:txBody>
          <a:bodyPr wrap="square" rtlCol="0">
            <a:spAutoFit/>
          </a:bodyPr>
          <a:lstStyle/>
          <a:p>
            <a:r>
              <a:rPr lang="en-US" sz="800" dirty="0"/>
              <a:t>http://lh4.ggpht.com/gChnR4RIukYO0X1ZtVOTXtdPrlBazckOydjkUyfEo2mjSnBLUnTr44I9s_Tc=s1200</a:t>
            </a:r>
          </a:p>
        </p:txBody>
      </p:sp>
      <p:pic>
        <p:nvPicPr>
          <p:cNvPr id="5" name="Picture 4"/>
          <p:cNvPicPr>
            <a:picLocks noChangeAspect="1"/>
          </p:cNvPicPr>
          <p:nvPr/>
        </p:nvPicPr>
        <p:blipFill>
          <a:blip r:embed="rId4"/>
          <a:stretch>
            <a:fillRect/>
          </a:stretch>
        </p:blipFill>
        <p:spPr>
          <a:xfrm>
            <a:off x="584573" y="588653"/>
            <a:ext cx="664522" cy="640135"/>
          </a:xfrm>
          <a:prstGeom prst="rect">
            <a:avLst/>
          </a:prstGeom>
        </p:spPr>
      </p:pic>
      <p:sp>
        <p:nvSpPr>
          <p:cNvPr id="6" name="Slide Number Placeholder 5"/>
          <p:cNvSpPr>
            <a:spLocks noGrp="1"/>
          </p:cNvSpPr>
          <p:nvPr>
            <p:ph type="sldNum" sz="quarter" idx="12"/>
          </p:nvPr>
        </p:nvSpPr>
        <p:spPr/>
        <p:txBody>
          <a:bodyPr>
            <a:normAutofit lnSpcReduction="10000"/>
          </a:bodyPr>
          <a:lstStyle/>
          <a:p>
            <a:fld id="{6A5F6EB0-0ACF-47C8-8809-594A32352EA2}" type="slidenum">
              <a:rPr lang="de-AT" smtClean="0"/>
              <a:t>8</a:t>
            </a:fld>
            <a:endParaRPr lang="de-AT"/>
          </a:p>
        </p:txBody>
      </p:sp>
    </p:spTree>
    <p:extLst>
      <p:ext uri="{BB962C8B-B14F-4D97-AF65-F5344CB8AC3E}">
        <p14:creationId xmlns:p14="http://schemas.microsoft.com/office/powerpoint/2010/main" val="133447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836712"/>
            <a:ext cx="2362200" cy="1080120"/>
          </a:xfrm>
        </p:spPr>
        <p:txBody>
          <a:bodyPr>
            <a:normAutofit fontScale="90000"/>
          </a:bodyPr>
          <a:lstStyle/>
          <a:p>
            <a:r>
              <a:rPr lang="fr-FR" dirty="0" err="1">
                <a:solidFill>
                  <a:srgbClr val="FFC000"/>
                </a:solidFill>
              </a:rPr>
              <a:t>Ein</a:t>
            </a:r>
            <a:r>
              <a:rPr lang="fr-FR" dirty="0">
                <a:solidFill>
                  <a:srgbClr val="FFC000"/>
                </a:solidFill>
              </a:rPr>
              <a:t> </a:t>
            </a:r>
            <a:r>
              <a:rPr lang="fr-FR" dirty="0" err="1">
                <a:solidFill>
                  <a:srgbClr val="FFC000"/>
                </a:solidFill>
              </a:rPr>
              <a:t>kleines</a:t>
            </a:r>
            <a:r>
              <a:rPr lang="fr-FR" dirty="0">
                <a:solidFill>
                  <a:srgbClr val="FFC000"/>
                </a:solidFill>
              </a:rPr>
              <a:t> </a:t>
            </a:r>
            <a:r>
              <a:rPr lang="fr-FR" dirty="0" err="1">
                <a:solidFill>
                  <a:srgbClr val="FFC000"/>
                </a:solidFill>
              </a:rPr>
              <a:t>Experiment</a:t>
            </a:r>
            <a:r>
              <a:rPr lang="fr-FR" dirty="0">
                <a:solidFill>
                  <a:srgbClr val="FFC000"/>
                </a:solidFill>
              </a:rPr>
              <a:t>…</a:t>
            </a:r>
          </a:p>
        </p:txBody>
      </p:sp>
      <p:pic>
        <p:nvPicPr>
          <p:cNvPr id="11266" name="Picture 2" descr="C:\Users\lp\Documents\Lis\epep\images\einstein.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6856192" y="1336835"/>
            <a:ext cx="3443633" cy="5000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83832" y="813615"/>
            <a:ext cx="5616624" cy="523220"/>
          </a:xfrm>
          <a:prstGeom prst="rect">
            <a:avLst/>
          </a:prstGeom>
          <a:noFill/>
        </p:spPr>
        <p:txBody>
          <a:bodyPr wrap="square" rtlCol="0">
            <a:spAutoFit/>
          </a:bodyPr>
          <a:lstStyle/>
          <a:p>
            <a:r>
              <a:rPr lang="fr-FR" sz="2800" b="1" dirty="0" err="1"/>
              <a:t>What</a:t>
            </a:r>
            <a:r>
              <a:rPr lang="fr-FR" sz="2800" b="1" dirty="0"/>
              <a:t> do </a:t>
            </a:r>
            <a:r>
              <a:rPr lang="fr-FR" sz="2800" b="1" dirty="0" err="1"/>
              <a:t>you</a:t>
            </a:r>
            <a:r>
              <a:rPr lang="fr-FR" sz="2800" b="1" dirty="0"/>
              <a:t> </a:t>
            </a:r>
            <a:r>
              <a:rPr lang="fr-FR" sz="2800" b="1" dirty="0" err="1"/>
              <a:t>see</a:t>
            </a:r>
            <a:r>
              <a:rPr lang="fr-FR" sz="2800" b="1" dirty="0"/>
              <a:t> </a:t>
            </a:r>
            <a:r>
              <a:rPr lang="fr-FR" sz="2800" b="1" dirty="0" err="1"/>
              <a:t>now</a:t>
            </a:r>
            <a:r>
              <a:rPr lang="fr-FR" sz="2800" b="1" dirty="0"/>
              <a:t>?</a:t>
            </a:r>
          </a:p>
        </p:txBody>
      </p:sp>
      <p:sp>
        <p:nvSpPr>
          <p:cNvPr id="3" name="TextBox 2"/>
          <p:cNvSpPr txBox="1"/>
          <p:nvPr/>
        </p:nvSpPr>
        <p:spPr>
          <a:xfrm rot="20315090">
            <a:off x="1933409" y="2934454"/>
            <a:ext cx="3422859" cy="461665"/>
          </a:xfrm>
          <a:prstGeom prst="rect">
            <a:avLst/>
          </a:prstGeom>
          <a:solidFill>
            <a:schemeClr val="accent3"/>
          </a:solidFill>
        </p:spPr>
        <p:txBody>
          <a:bodyPr wrap="square" rtlCol="0">
            <a:spAutoFit/>
          </a:bodyPr>
          <a:lstStyle/>
          <a:p>
            <a:r>
              <a:rPr lang="en-US" sz="2400" dirty="0"/>
              <a:t>What do you see now?</a:t>
            </a:r>
          </a:p>
        </p:txBody>
      </p:sp>
      <p:pic>
        <p:nvPicPr>
          <p:cNvPr id="7" name="Picture 6"/>
          <p:cNvPicPr>
            <a:picLocks noChangeAspect="1"/>
          </p:cNvPicPr>
          <p:nvPr/>
        </p:nvPicPr>
        <p:blipFill>
          <a:blip r:embed="rId4"/>
          <a:stretch>
            <a:fillRect/>
          </a:stretch>
        </p:blipFill>
        <p:spPr>
          <a:xfrm>
            <a:off x="663693" y="736637"/>
            <a:ext cx="664522" cy="640135"/>
          </a:xfrm>
          <a:prstGeom prst="rect">
            <a:avLst/>
          </a:prstGeom>
        </p:spPr>
      </p:pic>
      <p:sp>
        <p:nvSpPr>
          <p:cNvPr id="5" name="Slide Number Placeholder 4"/>
          <p:cNvSpPr>
            <a:spLocks noGrp="1"/>
          </p:cNvSpPr>
          <p:nvPr>
            <p:ph type="sldNum" sz="quarter" idx="12"/>
          </p:nvPr>
        </p:nvSpPr>
        <p:spPr/>
        <p:txBody>
          <a:bodyPr>
            <a:normAutofit lnSpcReduction="10000"/>
          </a:bodyPr>
          <a:lstStyle/>
          <a:p>
            <a:fld id="{6A5F6EB0-0ACF-47C8-8809-594A32352EA2}" type="slidenum">
              <a:rPr lang="de-AT" smtClean="0"/>
              <a:t>9</a:t>
            </a:fld>
            <a:endParaRPr lang="de-AT"/>
          </a:p>
        </p:txBody>
      </p:sp>
    </p:spTree>
    <p:extLst>
      <p:ext uri="{BB962C8B-B14F-4D97-AF65-F5344CB8AC3E}">
        <p14:creationId xmlns:p14="http://schemas.microsoft.com/office/powerpoint/2010/main" val="14977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View">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43</TotalTime>
  <Words>1565</Words>
  <Application>Microsoft Office PowerPoint</Application>
  <PresentationFormat>Widescreen</PresentationFormat>
  <Paragraphs>260</Paragraphs>
  <Slides>20</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Schoolbook</vt:lpstr>
      <vt:lpstr>Wingdings</vt:lpstr>
      <vt:lpstr>Wingdings 2</vt:lpstr>
      <vt:lpstr>View</vt:lpstr>
      <vt:lpstr>How we Learn</vt:lpstr>
      <vt:lpstr>PowerPoint Presentation</vt:lpstr>
      <vt:lpstr>PowerPoint Presentation</vt:lpstr>
      <vt:lpstr>Learning is a chemical-physical process</vt:lpstr>
      <vt:lpstr>  </vt:lpstr>
      <vt:lpstr>  What are the practical consequences?</vt:lpstr>
      <vt:lpstr>A little experiment…</vt:lpstr>
      <vt:lpstr>A little experiment…</vt:lpstr>
      <vt:lpstr>Ein kleines Experiment…</vt:lpstr>
      <vt:lpstr>  ”   </vt:lpstr>
      <vt:lpstr>   Types of Memory</vt:lpstr>
      <vt:lpstr>Emotions are the                    to the brain</vt:lpstr>
      <vt:lpstr>Personal relevance  </vt:lpstr>
      <vt:lpstr>   Yes, I did it!  </vt:lpstr>
      <vt:lpstr>Humans are social animals </vt:lpstr>
      <vt:lpstr>Efficient learning follows 5 stages: </vt:lpstr>
      <vt:lpstr>Details stored in the hypocampus are extracted overnight and form patterns</vt:lpstr>
      <vt:lpstr>Multi-sensory input:</vt:lpstr>
      <vt:lpstr>  Conscious and unconscious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Learn</dc:title>
  <dc:creator>Elisabeth Poelzleitner</dc:creator>
  <cp:lastModifiedBy>Poelzleitner Elisabeth</cp:lastModifiedBy>
  <cp:revision>8</cp:revision>
  <dcterms:created xsi:type="dcterms:W3CDTF">2017-10-23T19:04:55Z</dcterms:created>
  <dcterms:modified xsi:type="dcterms:W3CDTF">2017-10-23T19:59:57Z</dcterms:modified>
</cp:coreProperties>
</file>