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554" r:id="rId6"/>
    <p:sldId id="557" r:id="rId7"/>
    <p:sldId id="590" r:id="rId8"/>
    <p:sldId id="584" r:id="rId9"/>
    <p:sldId id="264" r:id="rId10"/>
    <p:sldId id="564" r:id="rId11"/>
    <p:sldId id="567" r:id="rId12"/>
    <p:sldId id="259" r:id="rId13"/>
    <p:sldId id="262" r:id="rId14"/>
    <p:sldId id="261" r:id="rId15"/>
    <p:sldId id="265" r:id="rId16"/>
    <p:sldId id="260" r:id="rId17"/>
    <p:sldId id="26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96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1691F-513D-4EDF-B1F0-1E8C5F404BE4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466683-37A7-478D-A37A-BD2B6538E278}">
      <dgm:prSet/>
      <dgm:spPr>
        <a:ln>
          <a:noFill/>
        </a:ln>
      </dgm:spPr>
      <dgm:t>
        <a:bodyPr/>
        <a:lstStyle/>
        <a:p>
          <a:r>
            <a:rPr lang="de-AT" b="1" dirty="0"/>
            <a:t>Themes and topics of interest</a:t>
          </a:r>
          <a:endParaRPr lang="en-US" b="1" dirty="0"/>
        </a:p>
      </dgm:t>
    </dgm:pt>
    <dgm:pt modelId="{2DF41F28-3F10-48C2-9272-412A93C06080}" type="parTrans" cxnId="{00CC33BE-2623-41AA-9B18-8280DFC7CDF4}">
      <dgm:prSet/>
      <dgm:spPr/>
      <dgm:t>
        <a:bodyPr/>
        <a:lstStyle/>
        <a:p>
          <a:endParaRPr lang="en-US"/>
        </a:p>
      </dgm:t>
    </dgm:pt>
    <dgm:pt modelId="{059AA046-E5D7-49A6-B9B5-264748AC0D02}" type="sibTrans" cxnId="{00CC33BE-2623-41AA-9B18-8280DFC7CDF4}">
      <dgm:prSet/>
      <dgm:spPr/>
      <dgm:t>
        <a:bodyPr/>
        <a:lstStyle/>
        <a:p>
          <a:endParaRPr lang="en-US"/>
        </a:p>
      </dgm:t>
    </dgm:pt>
    <dgm:pt modelId="{14E32A8F-30F7-4C83-9709-DB4CFD941DC0}">
      <dgm:prSet/>
      <dgm:spPr/>
      <dgm:t>
        <a:bodyPr/>
        <a:lstStyle/>
        <a:p>
          <a:r>
            <a:rPr lang="de-AT" b="1" dirty="0"/>
            <a:t>Resources and materials</a:t>
          </a:r>
          <a:endParaRPr lang="en-US" b="1" dirty="0"/>
        </a:p>
      </dgm:t>
    </dgm:pt>
    <dgm:pt modelId="{0249F5C2-FCCE-4408-B58B-B9E019B99FDD}" type="parTrans" cxnId="{8F8288D3-BB4D-40EF-8847-D280476CB009}">
      <dgm:prSet/>
      <dgm:spPr/>
      <dgm:t>
        <a:bodyPr/>
        <a:lstStyle/>
        <a:p>
          <a:endParaRPr lang="en-US"/>
        </a:p>
      </dgm:t>
    </dgm:pt>
    <dgm:pt modelId="{61699046-3BAE-4C49-9396-3C486BF23E5F}" type="sibTrans" cxnId="{8F8288D3-BB4D-40EF-8847-D280476CB009}">
      <dgm:prSet/>
      <dgm:spPr/>
      <dgm:t>
        <a:bodyPr/>
        <a:lstStyle/>
        <a:p>
          <a:endParaRPr lang="en-US"/>
        </a:p>
      </dgm:t>
    </dgm:pt>
    <dgm:pt modelId="{34968949-7C7C-4E51-BF64-79452823ED9D}">
      <dgm:prSet/>
      <dgm:spPr/>
      <dgm:t>
        <a:bodyPr/>
        <a:lstStyle/>
        <a:p>
          <a:r>
            <a:rPr lang="de-AT" b="1" dirty="0"/>
            <a:t>Route and strategy: how do you want to learn this? </a:t>
          </a:r>
          <a:endParaRPr lang="en-US" b="1" dirty="0"/>
        </a:p>
      </dgm:t>
    </dgm:pt>
    <dgm:pt modelId="{03C03C53-AA8F-4237-8092-60C4E5E48D4B}" type="parTrans" cxnId="{20394CA3-0B23-4206-B971-042FA7323DE9}">
      <dgm:prSet/>
      <dgm:spPr/>
      <dgm:t>
        <a:bodyPr/>
        <a:lstStyle/>
        <a:p>
          <a:endParaRPr lang="en-US"/>
        </a:p>
      </dgm:t>
    </dgm:pt>
    <dgm:pt modelId="{C8963428-FBE2-4FC0-A00C-20EDC8FD2705}" type="sibTrans" cxnId="{20394CA3-0B23-4206-B971-042FA7323DE9}">
      <dgm:prSet/>
      <dgm:spPr/>
      <dgm:t>
        <a:bodyPr/>
        <a:lstStyle/>
        <a:p>
          <a:endParaRPr lang="en-US"/>
        </a:p>
      </dgm:t>
    </dgm:pt>
    <dgm:pt modelId="{BBD129B8-FDC6-419F-AE05-0B4F740D7E93}">
      <dgm:prSet/>
      <dgm:spPr/>
      <dgm:t>
        <a:bodyPr/>
        <a:lstStyle/>
        <a:p>
          <a:r>
            <a:rPr lang="de-AT" b="1" dirty="0"/>
            <a:t>Real questions: students ask questions based on their own sense of wonder</a:t>
          </a:r>
          <a:endParaRPr lang="en-US" b="1" dirty="0"/>
        </a:p>
      </dgm:t>
    </dgm:pt>
    <dgm:pt modelId="{4B7F8642-0CC9-4664-B77D-11DDC4A08D99}" type="parTrans" cxnId="{EADA5A5B-2EA9-482F-BCA0-16889ACAF2FE}">
      <dgm:prSet/>
      <dgm:spPr/>
      <dgm:t>
        <a:bodyPr/>
        <a:lstStyle/>
        <a:p>
          <a:endParaRPr lang="en-US"/>
        </a:p>
      </dgm:t>
    </dgm:pt>
    <dgm:pt modelId="{B26C9C47-00B3-468E-9D32-1AC3B742B307}" type="sibTrans" cxnId="{EADA5A5B-2EA9-482F-BCA0-16889ACAF2FE}">
      <dgm:prSet/>
      <dgm:spPr/>
      <dgm:t>
        <a:bodyPr/>
        <a:lstStyle/>
        <a:p>
          <a:endParaRPr lang="en-US"/>
        </a:p>
      </dgm:t>
    </dgm:pt>
    <dgm:pt modelId="{4F39AA5C-B9F5-4DCF-B723-2C5920D8EA2A}">
      <dgm:prSet/>
      <dgm:spPr/>
      <dgm:t>
        <a:bodyPr/>
        <a:lstStyle/>
        <a:p>
          <a:r>
            <a:rPr lang="de-AT" b="1" dirty="0"/>
            <a:t>Product: how do you want to show that you have learned it? (Video, audio, texttype, format…)</a:t>
          </a:r>
          <a:endParaRPr lang="en-US" b="1" dirty="0"/>
        </a:p>
      </dgm:t>
    </dgm:pt>
    <dgm:pt modelId="{F0E2654C-AFD0-4C04-99F5-65E679220770}" type="parTrans" cxnId="{48D798DB-5171-4E31-AC2C-DD60E8C155C0}">
      <dgm:prSet/>
      <dgm:spPr/>
      <dgm:t>
        <a:bodyPr/>
        <a:lstStyle/>
        <a:p>
          <a:endParaRPr lang="en-US"/>
        </a:p>
      </dgm:t>
    </dgm:pt>
    <dgm:pt modelId="{F918153F-F36F-44DD-B623-FC25D372F705}" type="sibTrans" cxnId="{48D798DB-5171-4E31-AC2C-DD60E8C155C0}">
      <dgm:prSet/>
      <dgm:spPr/>
      <dgm:t>
        <a:bodyPr/>
        <a:lstStyle/>
        <a:p>
          <a:endParaRPr lang="en-US"/>
        </a:p>
      </dgm:t>
    </dgm:pt>
    <dgm:pt modelId="{472E063D-BB76-40E2-9E8C-3D606567DA87}">
      <dgm:prSet/>
      <dgm:spPr/>
      <dgm:t>
        <a:bodyPr/>
        <a:lstStyle/>
        <a:p>
          <a:r>
            <a:rPr lang="de-AT" b="1" dirty="0"/>
            <a:t>Scaffolding: what kind of help do you need? (Textbook, handout, instruction video, peers, teacher…)</a:t>
          </a:r>
          <a:endParaRPr lang="en-US" b="1" dirty="0"/>
        </a:p>
      </dgm:t>
    </dgm:pt>
    <dgm:pt modelId="{5B48C054-DEFE-4C09-8B4E-EBC76A33F4DF}" type="parTrans" cxnId="{3456932C-F12D-4A15-8A42-7109C81C6D70}">
      <dgm:prSet/>
      <dgm:spPr/>
      <dgm:t>
        <a:bodyPr/>
        <a:lstStyle/>
        <a:p>
          <a:endParaRPr lang="en-US"/>
        </a:p>
      </dgm:t>
    </dgm:pt>
    <dgm:pt modelId="{602F7575-607B-49FA-A4CA-42E9392CD517}" type="sibTrans" cxnId="{3456932C-F12D-4A15-8A42-7109C81C6D70}">
      <dgm:prSet/>
      <dgm:spPr/>
      <dgm:t>
        <a:bodyPr/>
        <a:lstStyle/>
        <a:p>
          <a:endParaRPr lang="en-US"/>
        </a:p>
      </dgm:t>
    </dgm:pt>
    <dgm:pt modelId="{623E5860-4252-4292-A37B-3706CB979D47}">
      <dgm:prSet/>
      <dgm:spPr/>
      <dgm:t>
        <a:bodyPr/>
        <a:lstStyle/>
        <a:p>
          <a:r>
            <a:rPr lang="de-AT" b="1" dirty="0"/>
            <a:t>Setting and social preferences: groupwork, individual work, quiet place, classroom, outside…</a:t>
          </a:r>
          <a:endParaRPr lang="en-US" b="1" dirty="0"/>
        </a:p>
      </dgm:t>
    </dgm:pt>
    <dgm:pt modelId="{AE0A53A3-570D-4CE3-8E5B-873CE288243E}" type="parTrans" cxnId="{4BD244F2-CFBA-41A3-BB84-CFF66FA829A2}">
      <dgm:prSet/>
      <dgm:spPr/>
      <dgm:t>
        <a:bodyPr/>
        <a:lstStyle/>
        <a:p>
          <a:endParaRPr lang="en-US"/>
        </a:p>
      </dgm:t>
    </dgm:pt>
    <dgm:pt modelId="{7F09B9A0-F583-4527-88C8-6F3BC2203BE1}" type="sibTrans" cxnId="{4BD244F2-CFBA-41A3-BB84-CFF66FA829A2}">
      <dgm:prSet/>
      <dgm:spPr/>
      <dgm:t>
        <a:bodyPr/>
        <a:lstStyle/>
        <a:p>
          <a:endParaRPr lang="en-US"/>
        </a:p>
      </dgm:t>
    </dgm:pt>
    <dgm:pt modelId="{6652644B-C7B3-4FBE-BCC5-A26CFBA7E95A}">
      <dgm:prSet/>
      <dgm:spPr/>
      <dgm:t>
        <a:bodyPr/>
        <a:lstStyle/>
        <a:p>
          <a:r>
            <a:rPr lang="de-AT" b="1" dirty="0"/>
            <a:t>Pace: how much time do you need?</a:t>
          </a:r>
          <a:endParaRPr lang="en-US" b="1" dirty="0"/>
        </a:p>
      </dgm:t>
    </dgm:pt>
    <dgm:pt modelId="{2BA07143-D20B-483F-9638-CFF17CD18540}" type="parTrans" cxnId="{AB640E2F-862C-4BBD-9FBD-7BF059F7E2A2}">
      <dgm:prSet/>
      <dgm:spPr/>
      <dgm:t>
        <a:bodyPr/>
        <a:lstStyle/>
        <a:p>
          <a:endParaRPr lang="en-US"/>
        </a:p>
      </dgm:t>
    </dgm:pt>
    <dgm:pt modelId="{8867CAC2-6884-4A0D-AD0B-BD2751EEA027}" type="sibTrans" cxnId="{AB640E2F-862C-4BBD-9FBD-7BF059F7E2A2}">
      <dgm:prSet/>
      <dgm:spPr/>
      <dgm:t>
        <a:bodyPr/>
        <a:lstStyle/>
        <a:p>
          <a:endParaRPr lang="en-US"/>
        </a:p>
      </dgm:t>
    </dgm:pt>
    <dgm:pt modelId="{AF08C271-EDD7-440C-B744-2090E1DD835B}">
      <dgm:prSet/>
      <dgm:spPr/>
      <dgm:t>
        <a:bodyPr/>
        <a:lstStyle/>
        <a:p>
          <a:r>
            <a:rPr lang="de-AT" b="1" dirty="0"/>
            <a:t>Self assessment: where are you? What will be the next step?</a:t>
          </a:r>
          <a:endParaRPr lang="en-US" b="1" dirty="0"/>
        </a:p>
      </dgm:t>
    </dgm:pt>
    <dgm:pt modelId="{7D372AEE-1302-410B-AB94-7B6005E7F1CF}" type="parTrans" cxnId="{76B526E2-ABBE-4602-ADA3-EB8CF0083277}">
      <dgm:prSet/>
      <dgm:spPr/>
      <dgm:t>
        <a:bodyPr/>
        <a:lstStyle/>
        <a:p>
          <a:endParaRPr lang="en-US"/>
        </a:p>
      </dgm:t>
    </dgm:pt>
    <dgm:pt modelId="{D22C9218-6410-4EBB-874D-937AE6E05FB2}" type="sibTrans" cxnId="{76B526E2-ABBE-4602-ADA3-EB8CF0083277}">
      <dgm:prSet/>
      <dgm:spPr/>
      <dgm:t>
        <a:bodyPr/>
        <a:lstStyle/>
        <a:p>
          <a:endParaRPr lang="en-US"/>
        </a:p>
      </dgm:t>
    </dgm:pt>
    <dgm:pt modelId="{64A5C16F-3314-48C5-80FD-169E44A3656D}" type="pres">
      <dgm:prSet presAssocID="{8A21691F-513D-4EDF-B1F0-1E8C5F404BE4}" presName="diagram" presStyleCnt="0">
        <dgm:presLayoutVars>
          <dgm:dir/>
          <dgm:resizeHandles val="exact"/>
        </dgm:presLayoutVars>
      </dgm:prSet>
      <dgm:spPr/>
    </dgm:pt>
    <dgm:pt modelId="{E170C8D9-9593-48AD-A545-DBF7955676D3}" type="pres">
      <dgm:prSet presAssocID="{4E466683-37A7-478D-A37A-BD2B6538E278}" presName="node" presStyleLbl="node1" presStyleIdx="0" presStyleCnt="9">
        <dgm:presLayoutVars>
          <dgm:bulletEnabled val="1"/>
        </dgm:presLayoutVars>
      </dgm:prSet>
      <dgm:spPr/>
    </dgm:pt>
    <dgm:pt modelId="{1E01A0B8-92E7-42F1-B97B-1B9813BE555A}" type="pres">
      <dgm:prSet presAssocID="{059AA046-E5D7-49A6-B9B5-264748AC0D02}" presName="sibTrans" presStyleCnt="0"/>
      <dgm:spPr/>
    </dgm:pt>
    <dgm:pt modelId="{B61ED932-1057-486E-A184-F1477A7CC15C}" type="pres">
      <dgm:prSet presAssocID="{14E32A8F-30F7-4C83-9709-DB4CFD941DC0}" presName="node" presStyleLbl="node1" presStyleIdx="1" presStyleCnt="9">
        <dgm:presLayoutVars>
          <dgm:bulletEnabled val="1"/>
        </dgm:presLayoutVars>
      </dgm:prSet>
      <dgm:spPr/>
    </dgm:pt>
    <dgm:pt modelId="{4BF2F279-6F19-4D6A-A6D3-3430CB93D156}" type="pres">
      <dgm:prSet presAssocID="{61699046-3BAE-4C49-9396-3C486BF23E5F}" presName="sibTrans" presStyleCnt="0"/>
      <dgm:spPr/>
    </dgm:pt>
    <dgm:pt modelId="{B4BF3257-E25F-4DA3-925E-4423A561D621}" type="pres">
      <dgm:prSet presAssocID="{34968949-7C7C-4E51-BF64-79452823ED9D}" presName="node" presStyleLbl="node1" presStyleIdx="2" presStyleCnt="9">
        <dgm:presLayoutVars>
          <dgm:bulletEnabled val="1"/>
        </dgm:presLayoutVars>
      </dgm:prSet>
      <dgm:spPr/>
    </dgm:pt>
    <dgm:pt modelId="{870C53A6-A98F-4CB0-9501-4C20F49F8847}" type="pres">
      <dgm:prSet presAssocID="{C8963428-FBE2-4FC0-A00C-20EDC8FD2705}" presName="sibTrans" presStyleCnt="0"/>
      <dgm:spPr/>
    </dgm:pt>
    <dgm:pt modelId="{FE6C38E9-4A13-4023-8335-4FE9FE98E4F1}" type="pres">
      <dgm:prSet presAssocID="{BBD129B8-FDC6-419F-AE05-0B4F740D7E93}" presName="node" presStyleLbl="node1" presStyleIdx="3" presStyleCnt="9">
        <dgm:presLayoutVars>
          <dgm:bulletEnabled val="1"/>
        </dgm:presLayoutVars>
      </dgm:prSet>
      <dgm:spPr/>
    </dgm:pt>
    <dgm:pt modelId="{79D20E84-4226-4312-B80C-6302284F1062}" type="pres">
      <dgm:prSet presAssocID="{B26C9C47-00B3-468E-9D32-1AC3B742B307}" presName="sibTrans" presStyleCnt="0"/>
      <dgm:spPr/>
    </dgm:pt>
    <dgm:pt modelId="{0B38D74E-F74C-4411-883D-E71A14FBF4D2}" type="pres">
      <dgm:prSet presAssocID="{4F39AA5C-B9F5-4DCF-B723-2C5920D8EA2A}" presName="node" presStyleLbl="node1" presStyleIdx="4" presStyleCnt="9" custLinFactNeighborX="680">
        <dgm:presLayoutVars>
          <dgm:bulletEnabled val="1"/>
        </dgm:presLayoutVars>
      </dgm:prSet>
      <dgm:spPr/>
    </dgm:pt>
    <dgm:pt modelId="{8FAA70CF-8EA5-4988-8C61-3E8C94A58B09}" type="pres">
      <dgm:prSet presAssocID="{F918153F-F36F-44DD-B623-FC25D372F705}" presName="sibTrans" presStyleCnt="0"/>
      <dgm:spPr/>
    </dgm:pt>
    <dgm:pt modelId="{2AE1FE30-5396-41A9-8FB9-30FB1FCB5C93}" type="pres">
      <dgm:prSet presAssocID="{472E063D-BB76-40E2-9E8C-3D606567DA87}" presName="node" presStyleLbl="node1" presStyleIdx="5" presStyleCnt="9">
        <dgm:presLayoutVars>
          <dgm:bulletEnabled val="1"/>
        </dgm:presLayoutVars>
      </dgm:prSet>
      <dgm:spPr/>
    </dgm:pt>
    <dgm:pt modelId="{6980C8A4-D536-4D16-A456-A74D519208A7}" type="pres">
      <dgm:prSet presAssocID="{602F7575-607B-49FA-A4CA-42E9392CD517}" presName="sibTrans" presStyleCnt="0"/>
      <dgm:spPr/>
    </dgm:pt>
    <dgm:pt modelId="{326D3270-E70D-41ED-A48A-3D2FF94B7BCD}" type="pres">
      <dgm:prSet presAssocID="{623E5860-4252-4292-A37B-3706CB979D47}" presName="node" presStyleLbl="node1" presStyleIdx="6" presStyleCnt="9">
        <dgm:presLayoutVars>
          <dgm:bulletEnabled val="1"/>
        </dgm:presLayoutVars>
      </dgm:prSet>
      <dgm:spPr/>
    </dgm:pt>
    <dgm:pt modelId="{3A20ED87-6383-4FE9-8F5E-489308899B86}" type="pres">
      <dgm:prSet presAssocID="{7F09B9A0-F583-4527-88C8-6F3BC2203BE1}" presName="sibTrans" presStyleCnt="0"/>
      <dgm:spPr/>
    </dgm:pt>
    <dgm:pt modelId="{40BF47CB-058D-472D-9224-C922C78B8E31}" type="pres">
      <dgm:prSet presAssocID="{6652644B-C7B3-4FBE-BCC5-A26CFBA7E95A}" presName="node" presStyleLbl="node1" presStyleIdx="7" presStyleCnt="9">
        <dgm:presLayoutVars>
          <dgm:bulletEnabled val="1"/>
        </dgm:presLayoutVars>
      </dgm:prSet>
      <dgm:spPr/>
    </dgm:pt>
    <dgm:pt modelId="{4F1026A9-ACD8-4F30-80E1-FFEBEA47172B}" type="pres">
      <dgm:prSet presAssocID="{8867CAC2-6884-4A0D-AD0B-BD2751EEA027}" presName="sibTrans" presStyleCnt="0"/>
      <dgm:spPr/>
    </dgm:pt>
    <dgm:pt modelId="{1CD2D3C2-1B45-4F43-BAC7-44661C998B4B}" type="pres">
      <dgm:prSet presAssocID="{AF08C271-EDD7-440C-B744-2090E1DD835B}" presName="node" presStyleLbl="node1" presStyleIdx="8" presStyleCnt="9">
        <dgm:presLayoutVars>
          <dgm:bulletEnabled val="1"/>
        </dgm:presLayoutVars>
      </dgm:prSet>
      <dgm:spPr/>
    </dgm:pt>
  </dgm:ptLst>
  <dgm:cxnLst>
    <dgm:cxn modelId="{401DBD07-3F92-4287-9C13-E814CE1E2444}" type="presOf" srcId="{4F39AA5C-B9F5-4DCF-B723-2C5920D8EA2A}" destId="{0B38D74E-F74C-4411-883D-E71A14FBF4D2}" srcOrd="0" destOrd="0" presId="urn:microsoft.com/office/officeart/2005/8/layout/default"/>
    <dgm:cxn modelId="{D5A9CB13-51FA-4DE9-A996-6E0DF8FA8F6F}" type="presOf" srcId="{14E32A8F-30F7-4C83-9709-DB4CFD941DC0}" destId="{B61ED932-1057-486E-A184-F1477A7CC15C}" srcOrd="0" destOrd="0" presId="urn:microsoft.com/office/officeart/2005/8/layout/default"/>
    <dgm:cxn modelId="{3456932C-F12D-4A15-8A42-7109C81C6D70}" srcId="{8A21691F-513D-4EDF-B1F0-1E8C5F404BE4}" destId="{472E063D-BB76-40E2-9E8C-3D606567DA87}" srcOrd="5" destOrd="0" parTransId="{5B48C054-DEFE-4C09-8B4E-EBC76A33F4DF}" sibTransId="{602F7575-607B-49FA-A4CA-42E9392CD517}"/>
    <dgm:cxn modelId="{AB640E2F-862C-4BBD-9FBD-7BF059F7E2A2}" srcId="{8A21691F-513D-4EDF-B1F0-1E8C5F404BE4}" destId="{6652644B-C7B3-4FBE-BCC5-A26CFBA7E95A}" srcOrd="7" destOrd="0" parTransId="{2BA07143-D20B-483F-9638-CFF17CD18540}" sibTransId="{8867CAC2-6884-4A0D-AD0B-BD2751EEA027}"/>
    <dgm:cxn modelId="{EADA5A5B-2EA9-482F-BCA0-16889ACAF2FE}" srcId="{8A21691F-513D-4EDF-B1F0-1E8C5F404BE4}" destId="{BBD129B8-FDC6-419F-AE05-0B4F740D7E93}" srcOrd="3" destOrd="0" parTransId="{4B7F8642-0CC9-4664-B77D-11DDC4A08D99}" sibTransId="{B26C9C47-00B3-468E-9D32-1AC3B742B307}"/>
    <dgm:cxn modelId="{A258E25E-A80E-4BF0-90E3-F5DEFA4BEA05}" type="presOf" srcId="{AF08C271-EDD7-440C-B744-2090E1DD835B}" destId="{1CD2D3C2-1B45-4F43-BAC7-44661C998B4B}" srcOrd="0" destOrd="0" presId="urn:microsoft.com/office/officeart/2005/8/layout/default"/>
    <dgm:cxn modelId="{546D7D45-60B5-4DB6-AE60-D1C074F61574}" type="presOf" srcId="{BBD129B8-FDC6-419F-AE05-0B4F740D7E93}" destId="{FE6C38E9-4A13-4023-8335-4FE9FE98E4F1}" srcOrd="0" destOrd="0" presId="urn:microsoft.com/office/officeart/2005/8/layout/default"/>
    <dgm:cxn modelId="{C8D48474-0446-4EB0-B8CE-EE6E7F7EA81A}" type="presOf" srcId="{472E063D-BB76-40E2-9E8C-3D606567DA87}" destId="{2AE1FE30-5396-41A9-8FB9-30FB1FCB5C93}" srcOrd="0" destOrd="0" presId="urn:microsoft.com/office/officeart/2005/8/layout/default"/>
    <dgm:cxn modelId="{4A723A78-63C4-47D2-A90F-E6552A89E727}" type="presOf" srcId="{8A21691F-513D-4EDF-B1F0-1E8C5F404BE4}" destId="{64A5C16F-3314-48C5-80FD-169E44A3656D}" srcOrd="0" destOrd="0" presId="urn:microsoft.com/office/officeart/2005/8/layout/default"/>
    <dgm:cxn modelId="{30A0008B-7B4B-41F0-8EC5-F7E98DC34B70}" type="presOf" srcId="{6652644B-C7B3-4FBE-BCC5-A26CFBA7E95A}" destId="{40BF47CB-058D-472D-9224-C922C78B8E31}" srcOrd="0" destOrd="0" presId="urn:microsoft.com/office/officeart/2005/8/layout/default"/>
    <dgm:cxn modelId="{20394CA3-0B23-4206-B971-042FA7323DE9}" srcId="{8A21691F-513D-4EDF-B1F0-1E8C5F404BE4}" destId="{34968949-7C7C-4E51-BF64-79452823ED9D}" srcOrd="2" destOrd="0" parTransId="{03C03C53-AA8F-4237-8092-60C4E5E48D4B}" sibTransId="{C8963428-FBE2-4FC0-A00C-20EDC8FD2705}"/>
    <dgm:cxn modelId="{6988F3B9-CC81-4FCE-88AD-37C8CE1E94C2}" type="presOf" srcId="{623E5860-4252-4292-A37B-3706CB979D47}" destId="{326D3270-E70D-41ED-A48A-3D2FF94B7BCD}" srcOrd="0" destOrd="0" presId="urn:microsoft.com/office/officeart/2005/8/layout/default"/>
    <dgm:cxn modelId="{00CC33BE-2623-41AA-9B18-8280DFC7CDF4}" srcId="{8A21691F-513D-4EDF-B1F0-1E8C5F404BE4}" destId="{4E466683-37A7-478D-A37A-BD2B6538E278}" srcOrd="0" destOrd="0" parTransId="{2DF41F28-3F10-48C2-9272-412A93C06080}" sibTransId="{059AA046-E5D7-49A6-B9B5-264748AC0D02}"/>
    <dgm:cxn modelId="{191321C0-BE2E-4DE6-B7A9-2D74717F2DC5}" type="presOf" srcId="{34968949-7C7C-4E51-BF64-79452823ED9D}" destId="{B4BF3257-E25F-4DA3-925E-4423A561D621}" srcOrd="0" destOrd="0" presId="urn:microsoft.com/office/officeart/2005/8/layout/default"/>
    <dgm:cxn modelId="{8F8288D3-BB4D-40EF-8847-D280476CB009}" srcId="{8A21691F-513D-4EDF-B1F0-1E8C5F404BE4}" destId="{14E32A8F-30F7-4C83-9709-DB4CFD941DC0}" srcOrd="1" destOrd="0" parTransId="{0249F5C2-FCCE-4408-B58B-B9E019B99FDD}" sibTransId="{61699046-3BAE-4C49-9396-3C486BF23E5F}"/>
    <dgm:cxn modelId="{48D798DB-5171-4E31-AC2C-DD60E8C155C0}" srcId="{8A21691F-513D-4EDF-B1F0-1E8C5F404BE4}" destId="{4F39AA5C-B9F5-4DCF-B723-2C5920D8EA2A}" srcOrd="4" destOrd="0" parTransId="{F0E2654C-AFD0-4C04-99F5-65E679220770}" sibTransId="{F918153F-F36F-44DD-B623-FC25D372F705}"/>
    <dgm:cxn modelId="{76B526E2-ABBE-4602-ADA3-EB8CF0083277}" srcId="{8A21691F-513D-4EDF-B1F0-1E8C5F404BE4}" destId="{AF08C271-EDD7-440C-B744-2090E1DD835B}" srcOrd="8" destOrd="0" parTransId="{7D372AEE-1302-410B-AB94-7B6005E7F1CF}" sibTransId="{D22C9218-6410-4EBB-874D-937AE6E05FB2}"/>
    <dgm:cxn modelId="{C79C37EB-3D50-42F3-BC47-26952BA252F3}" type="presOf" srcId="{4E466683-37A7-478D-A37A-BD2B6538E278}" destId="{E170C8D9-9593-48AD-A545-DBF7955676D3}" srcOrd="0" destOrd="0" presId="urn:microsoft.com/office/officeart/2005/8/layout/default"/>
    <dgm:cxn modelId="{4BD244F2-CFBA-41A3-BB84-CFF66FA829A2}" srcId="{8A21691F-513D-4EDF-B1F0-1E8C5F404BE4}" destId="{623E5860-4252-4292-A37B-3706CB979D47}" srcOrd="6" destOrd="0" parTransId="{AE0A53A3-570D-4CE3-8E5B-873CE288243E}" sibTransId="{7F09B9A0-F583-4527-88C8-6F3BC2203BE1}"/>
    <dgm:cxn modelId="{EF508BB5-5C41-4576-BFD8-97C1D5C09EA9}" type="presParOf" srcId="{64A5C16F-3314-48C5-80FD-169E44A3656D}" destId="{E170C8D9-9593-48AD-A545-DBF7955676D3}" srcOrd="0" destOrd="0" presId="urn:microsoft.com/office/officeart/2005/8/layout/default"/>
    <dgm:cxn modelId="{D8E481B3-747A-4C9E-8301-1385AF93299D}" type="presParOf" srcId="{64A5C16F-3314-48C5-80FD-169E44A3656D}" destId="{1E01A0B8-92E7-42F1-B97B-1B9813BE555A}" srcOrd="1" destOrd="0" presId="urn:microsoft.com/office/officeart/2005/8/layout/default"/>
    <dgm:cxn modelId="{9ACD4F17-C5D2-470A-9A01-03CB31132C4E}" type="presParOf" srcId="{64A5C16F-3314-48C5-80FD-169E44A3656D}" destId="{B61ED932-1057-486E-A184-F1477A7CC15C}" srcOrd="2" destOrd="0" presId="urn:microsoft.com/office/officeart/2005/8/layout/default"/>
    <dgm:cxn modelId="{E70CB53B-0CE9-47EF-96FF-8A536BEC3B3E}" type="presParOf" srcId="{64A5C16F-3314-48C5-80FD-169E44A3656D}" destId="{4BF2F279-6F19-4D6A-A6D3-3430CB93D156}" srcOrd="3" destOrd="0" presId="urn:microsoft.com/office/officeart/2005/8/layout/default"/>
    <dgm:cxn modelId="{906F6BD7-18F3-4927-9AC5-05768F1D1F99}" type="presParOf" srcId="{64A5C16F-3314-48C5-80FD-169E44A3656D}" destId="{B4BF3257-E25F-4DA3-925E-4423A561D621}" srcOrd="4" destOrd="0" presId="urn:microsoft.com/office/officeart/2005/8/layout/default"/>
    <dgm:cxn modelId="{59F5F58C-4A3F-480D-86AF-97DED4D1FAF3}" type="presParOf" srcId="{64A5C16F-3314-48C5-80FD-169E44A3656D}" destId="{870C53A6-A98F-4CB0-9501-4C20F49F8847}" srcOrd="5" destOrd="0" presId="urn:microsoft.com/office/officeart/2005/8/layout/default"/>
    <dgm:cxn modelId="{8A4E39F3-B30D-4EAD-A9CA-82C65B27B9EA}" type="presParOf" srcId="{64A5C16F-3314-48C5-80FD-169E44A3656D}" destId="{FE6C38E9-4A13-4023-8335-4FE9FE98E4F1}" srcOrd="6" destOrd="0" presId="urn:microsoft.com/office/officeart/2005/8/layout/default"/>
    <dgm:cxn modelId="{52DEB697-D7EC-4113-9661-F702E3AE9663}" type="presParOf" srcId="{64A5C16F-3314-48C5-80FD-169E44A3656D}" destId="{79D20E84-4226-4312-B80C-6302284F1062}" srcOrd="7" destOrd="0" presId="urn:microsoft.com/office/officeart/2005/8/layout/default"/>
    <dgm:cxn modelId="{B7F3FD42-656B-407D-A5C7-A1FECCC64454}" type="presParOf" srcId="{64A5C16F-3314-48C5-80FD-169E44A3656D}" destId="{0B38D74E-F74C-4411-883D-E71A14FBF4D2}" srcOrd="8" destOrd="0" presId="urn:microsoft.com/office/officeart/2005/8/layout/default"/>
    <dgm:cxn modelId="{87559FFC-36FC-47EB-85B6-7B273CAB158C}" type="presParOf" srcId="{64A5C16F-3314-48C5-80FD-169E44A3656D}" destId="{8FAA70CF-8EA5-4988-8C61-3E8C94A58B09}" srcOrd="9" destOrd="0" presId="urn:microsoft.com/office/officeart/2005/8/layout/default"/>
    <dgm:cxn modelId="{0F4EF126-C4C3-4FDB-B840-CE453193D663}" type="presParOf" srcId="{64A5C16F-3314-48C5-80FD-169E44A3656D}" destId="{2AE1FE30-5396-41A9-8FB9-30FB1FCB5C93}" srcOrd="10" destOrd="0" presId="urn:microsoft.com/office/officeart/2005/8/layout/default"/>
    <dgm:cxn modelId="{90C0BFFE-6BDD-434C-AC9B-F241B237451D}" type="presParOf" srcId="{64A5C16F-3314-48C5-80FD-169E44A3656D}" destId="{6980C8A4-D536-4D16-A456-A74D519208A7}" srcOrd="11" destOrd="0" presId="urn:microsoft.com/office/officeart/2005/8/layout/default"/>
    <dgm:cxn modelId="{0430CD0F-0524-49D5-A00C-DCD4A16E89A5}" type="presParOf" srcId="{64A5C16F-3314-48C5-80FD-169E44A3656D}" destId="{326D3270-E70D-41ED-A48A-3D2FF94B7BCD}" srcOrd="12" destOrd="0" presId="urn:microsoft.com/office/officeart/2005/8/layout/default"/>
    <dgm:cxn modelId="{E3760731-98A2-4503-A68D-2E2B08B4C7AE}" type="presParOf" srcId="{64A5C16F-3314-48C5-80FD-169E44A3656D}" destId="{3A20ED87-6383-4FE9-8F5E-489308899B86}" srcOrd="13" destOrd="0" presId="urn:microsoft.com/office/officeart/2005/8/layout/default"/>
    <dgm:cxn modelId="{DB0157AD-9718-436B-BA3E-3E481CCDAE01}" type="presParOf" srcId="{64A5C16F-3314-48C5-80FD-169E44A3656D}" destId="{40BF47CB-058D-472D-9224-C922C78B8E31}" srcOrd="14" destOrd="0" presId="urn:microsoft.com/office/officeart/2005/8/layout/default"/>
    <dgm:cxn modelId="{AF6E8ADA-F9C6-41C8-B4A0-AA146CD16404}" type="presParOf" srcId="{64A5C16F-3314-48C5-80FD-169E44A3656D}" destId="{4F1026A9-ACD8-4F30-80E1-FFEBEA47172B}" srcOrd="15" destOrd="0" presId="urn:microsoft.com/office/officeart/2005/8/layout/default"/>
    <dgm:cxn modelId="{FC04B8C1-F3AA-47A4-A0AB-6619DD8E3555}" type="presParOf" srcId="{64A5C16F-3314-48C5-80FD-169E44A3656D}" destId="{1CD2D3C2-1B45-4F43-BAC7-44661C998B4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0C8D9-9593-48AD-A545-DBF7955676D3}">
      <dsp:nvSpPr>
        <dsp:cNvPr id="0" name=""/>
        <dsp:cNvSpPr/>
      </dsp:nvSpPr>
      <dsp:spPr>
        <a:xfrm>
          <a:off x="4070" y="491820"/>
          <a:ext cx="2203989" cy="13223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Themes and topics of interest</a:t>
          </a:r>
          <a:endParaRPr lang="en-US" sz="1700" b="1" kern="1200" dirty="0"/>
        </a:p>
      </dsp:txBody>
      <dsp:txXfrm>
        <a:off x="4070" y="491820"/>
        <a:ext cx="2203989" cy="1322393"/>
      </dsp:txXfrm>
    </dsp:sp>
    <dsp:sp modelId="{B61ED932-1057-486E-A184-F1477A7CC15C}">
      <dsp:nvSpPr>
        <dsp:cNvPr id="0" name=""/>
        <dsp:cNvSpPr/>
      </dsp:nvSpPr>
      <dsp:spPr>
        <a:xfrm>
          <a:off x="2428459" y="491820"/>
          <a:ext cx="2203989" cy="1322393"/>
        </a:xfrm>
        <a:prstGeom prst="rect">
          <a:avLst/>
        </a:prstGeom>
        <a:solidFill>
          <a:schemeClr val="accent2">
            <a:hueOff val="343292"/>
            <a:satOff val="-6101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Resources and materials</a:t>
          </a:r>
          <a:endParaRPr lang="en-US" sz="1700" b="1" kern="1200" dirty="0"/>
        </a:p>
      </dsp:txBody>
      <dsp:txXfrm>
        <a:off x="2428459" y="491820"/>
        <a:ext cx="2203989" cy="1322393"/>
      </dsp:txXfrm>
    </dsp:sp>
    <dsp:sp modelId="{B4BF3257-E25F-4DA3-925E-4423A561D621}">
      <dsp:nvSpPr>
        <dsp:cNvPr id="0" name=""/>
        <dsp:cNvSpPr/>
      </dsp:nvSpPr>
      <dsp:spPr>
        <a:xfrm>
          <a:off x="4852847" y="491820"/>
          <a:ext cx="2203989" cy="1322393"/>
        </a:xfrm>
        <a:prstGeom prst="rect">
          <a:avLst/>
        </a:prstGeom>
        <a:solidFill>
          <a:schemeClr val="accent2">
            <a:hueOff val="686585"/>
            <a:satOff val="-12202"/>
            <a:lumOff val="392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Route and strategy: how do you want to learn this? </a:t>
          </a:r>
          <a:endParaRPr lang="en-US" sz="1700" b="1" kern="1200" dirty="0"/>
        </a:p>
      </dsp:txBody>
      <dsp:txXfrm>
        <a:off x="4852847" y="491820"/>
        <a:ext cx="2203989" cy="1322393"/>
      </dsp:txXfrm>
    </dsp:sp>
    <dsp:sp modelId="{FE6C38E9-4A13-4023-8335-4FE9FE98E4F1}">
      <dsp:nvSpPr>
        <dsp:cNvPr id="0" name=""/>
        <dsp:cNvSpPr/>
      </dsp:nvSpPr>
      <dsp:spPr>
        <a:xfrm>
          <a:off x="7277236" y="491820"/>
          <a:ext cx="2203989" cy="1322393"/>
        </a:xfrm>
        <a:prstGeom prst="rect">
          <a:avLst/>
        </a:prstGeom>
        <a:solidFill>
          <a:schemeClr val="accent2">
            <a:hueOff val="1029877"/>
            <a:satOff val="-18303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Real questions: students ask questions based on their own sense of wonder</a:t>
          </a:r>
          <a:endParaRPr lang="en-US" sz="1700" b="1" kern="1200" dirty="0"/>
        </a:p>
      </dsp:txBody>
      <dsp:txXfrm>
        <a:off x="7277236" y="491820"/>
        <a:ext cx="2203989" cy="1322393"/>
      </dsp:txXfrm>
    </dsp:sp>
    <dsp:sp modelId="{0B38D74E-F74C-4411-883D-E71A14FBF4D2}">
      <dsp:nvSpPr>
        <dsp:cNvPr id="0" name=""/>
        <dsp:cNvSpPr/>
      </dsp:nvSpPr>
      <dsp:spPr>
        <a:xfrm>
          <a:off x="9705695" y="491820"/>
          <a:ext cx="2203989" cy="1322393"/>
        </a:xfrm>
        <a:prstGeom prst="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Product: how do you want to show that you have learned it? (Video, audio, texttype, format…)</a:t>
          </a:r>
          <a:endParaRPr lang="en-US" sz="1700" b="1" kern="1200" dirty="0"/>
        </a:p>
      </dsp:txBody>
      <dsp:txXfrm>
        <a:off x="9705695" y="491820"/>
        <a:ext cx="2203989" cy="1322393"/>
      </dsp:txXfrm>
    </dsp:sp>
    <dsp:sp modelId="{2AE1FE30-5396-41A9-8FB9-30FB1FCB5C93}">
      <dsp:nvSpPr>
        <dsp:cNvPr id="0" name=""/>
        <dsp:cNvSpPr/>
      </dsp:nvSpPr>
      <dsp:spPr>
        <a:xfrm>
          <a:off x="1216264" y="2034612"/>
          <a:ext cx="2203989" cy="1322393"/>
        </a:xfrm>
        <a:prstGeom prst="rect">
          <a:avLst/>
        </a:prstGeom>
        <a:solidFill>
          <a:schemeClr val="accent2">
            <a:hueOff val="1716462"/>
            <a:satOff val="-30505"/>
            <a:lumOff val="981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Scaffolding: what kind of help do you need? (Textbook, handout, instruction video, peers, teacher…)</a:t>
          </a:r>
          <a:endParaRPr lang="en-US" sz="1700" b="1" kern="1200" dirty="0"/>
        </a:p>
      </dsp:txBody>
      <dsp:txXfrm>
        <a:off x="1216264" y="2034612"/>
        <a:ext cx="2203989" cy="1322393"/>
      </dsp:txXfrm>
    </dsp:sp>
    <dsp:sp modelId="{326D3270-E70D-41ED-A48A-3D2FF94B7BCD}">
      <dsp:nvSpPr>
        <dsp:cNvPr id="0" name=""/>
        <dsp:cNvSpPr/>
      </dsp:nvSpPr>
      <dsp:spPr>
        <a:xfrm>
          <a:off x="3640653" y="2034612"/>
          <a:ext cx="2203989" cy="1322393"/>
        </a:xfrm>
        <a:prstGeom prst="rect">
          <a:avLst/>
        </a:prstGeom>
        <a:solidFill>
          <a:schemeClr val="accent2">
            <a:hueOff val="2059755"/>
            <a:satOff val="-36606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Setting and social preferences: groupwork, individual work, quiet place, classroom, outside…</a:t>
          </a:r>
          <a:endParaRPr lang="en-US" sz="1700" b="1" kern="1200" dirty="0"/>
        </a:p>
      </dsp:txBody>
      <dsp:txXfrm>
        <a:off x="3640653" y="2034612"/>
        <a:ext cx="2203989" cy="1322393"/>
      </dsp:txXfrm>
    </dsp:sp>
    <dsp:sp modelId="{40BF47CB-058D-472D-9224-C922C78B8E31}">
      <dsp:nvSpPr>
        <dsp:cNvPr id="0" name=""/>
        <dsp:cNvSpPr/>
      </dsp:nvSpPr>
      <dsp:spPr>
        <a:xfrm>
          <a:off x="6065041" y="2034612"/>
          <a:ext cx="2203989" cy="1322393"/>
        </a:xfrm>
        <a:prstGeom prst="rect">
          <a:avLst/>
        </a:prstGeom>
        <a:solidFill>
          <a:schemeClr val="accent2">
            <a:hueOff val="2403047"/>
            <a:satOff val="-42707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Pace: how much time do you need?</a:t>
          </a:r>
          <a:endParaRPr lang="en-US" sz="1700" b="1" kern="1200" dirty="0"/>
        </a:p>
      </dsp:txBody>
      <dsp:txXfrm>
        <a:off x="6065041" y="2034612"/>
        <a:ext cx="2203989" cy="1322393"/>
      </dsp:txXfrm>
    </dsp:sp>
    <dsp:sp modelId="{1CD2D3C2-1B45-4F43-BAC7-44661C998B4B}">
      <dsp:nvSpPr>
        <dsp:cNvPr id="0" name=""/>
        <dsp:cNvSpPr/>
      </dsp:nvSpPr>
      <dsp:spPr>
        <a:xfrm>
          <a:off x="8489430" y="2034612"/>
          <a:ext cx="2203989" cy="1322393"/>
        </a:xfrm>
        <a:prstGeom prst="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700" b="1" kern="1200" dirty="0"/>
            <a:t>Self assessment: where are you? What will be the next step?</a:t>
          </a:r>
          <a:endParaRPr lang="en-US" sz="1700" b="1" kern="1200" dirty="0"/>
        </a:p>
      </dsp:txBody>
      <dsp:txXfrm>
        <a:off x="8489430" y="2034612"/>
        <a:ext cx="2203989" cy="1322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B2A7-499B-44B0-BAD7-4BAF1E1BB8E0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0D06-6DDB-4E97-85DA-0D8D38C50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4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1100F-DB2B-499A-AF18-B8464B4F45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244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18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Themen für boys and girls, reading level!!!! dünn und dick – </a:t>
            </a:r>
          </a:p>
          <a:p>
            <a:r>
              <a:rPr lang="de-AT" dirty="0"/>
              <a:t>oder auch audio-books or even movies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1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44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1100F-DB2B-499A-AF18-B8464B4F45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0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9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9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5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1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6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6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13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26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99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9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18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4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934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9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1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9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58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29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73D7-4D9D-4BBB-A2BA-12879644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9F4F-1C02-4080-85AC-CFE8130D0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1F12A-998A-469F-AE61-B8C54063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361B-06B2-462D-8EB4-C29DBF42320E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380CB-3AC8-41CC-A310-4E080E79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46D77-EB66-46D9-B54C-78BE96DE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02F00-6829-409E-A094-B3975AA30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4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03B3-DEE5-43F8-925B-912AA65DCD81}" type="datetime1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22B5-12DA-40CC-AE4D-EB9F472458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9832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9832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454" y="2193925"/>
            <a:ext cx="49834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454" y="1489075"/>
            <a:ext cx="4983480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454" y="274638"/>
            <a:ext cx="1012299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8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3499" y="2564905"/>
            <a:ext cx="9121013" cy="1717125"/>
          </a:xfrm>
        </p:spPr>
        <p:txBody>
          <a:bodyPr anchor="ctr" anchorCtr="0">
            <a:normAutofit/>
          </a:bodyPr>
          <a:lstStyle>
            <a:lvl1pPr algn="ctr">
              <a:defRPr sz="5400" cap="none" baseline="0"/>
            </a:lvl1pPr>
          </a:lstStyle>
          <a:p>
            <a:r>
              <a:rPr lang="da-DK" dirty="0"/>
              <a:t>Klik for at redigere i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728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9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9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8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961A623-65B9-4F6A-A6C1-36BA0C1EDEEF}" type="datetimeFigureOut">
              <a:rPr lang="en-US" smtClean="0"/>
              <a:t>19-Oct-20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C0E81A0-2CA2-403C-86FC-1994C2652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1D2796-4D6E-461B-B455-9083E3CF6E66}" type="datetimeFigureOut">
              <a:rPr lang="da-DK" smtClean="0"/>
              <a:pPr/>
              <a:t>19-10-2020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C018D4-611D-4B88-9CE6-39AC4B440C68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73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zleitner.com/epep/Uni/PPS2/matura-reading-writing-choices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ibsters.com/gb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symbaloo.com/home/mix/13ePBgY6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tinyurl.com/choiceboard-rec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ABEC-54BB-4E32-9D4D-0DF80680A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Choice boards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FAA9B1-4B48-4A2D-BEBC-CEA84050E4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Better learning with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1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320C519-C163-4938-BF25-AD082BED8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979" y="808000"/>
            <a:ext cx="4690347" cy="5844671"/>
          </a:xfrm>
          <a:prstGeom prst="roundRect">
            <a:avLst>
              <a:gd name="adj" fmla="val 5301"/>
            </a:avLst>
          </a:prstGeom>
          <a:ln w="1905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068C3D-32C9-488B-AAEB-A0CE9A133EA1}"/>
              </a:ext>
            </a:extLst>
          </p:cNvPr>
          <p:cNvSpPr txBox="1"/>
          <p:nvPr/>
        </p:nvSpPr>
        <p:spPr>
          <a:xfrm>
            <a:off x="7107133" y="1363387"/>
            <a:ext cx="43584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latin typeface="Ink Free" panose="03080402000500000000" pitchFamily="66" charset="0"/>
              </a:rPr>
              <a:t>Choice of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resource (book)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and</a:t>
            </a:r>
          </a:p>
          <a:p>
            <a:r>
              <a:rPr lang="de-AT" sz="3200" b="1" dirty="0">
                <a:latin typeface="Ink Free" panose="03080402000500000000" pitchFamily="66" charset="0"/>
              </a:rPr>
              <a:t>topic / perspective / message /opinion</a:t>
            </a:r>
            <a:endParaRPr lang="en-US" sz="32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70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6B56-AAF3-47A6-A961-059A91CB4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666" y="295853"/>
            <a:ext cx="10058400" cy="760132"/>
          </a:xfrm>
        </p:spPr>
        <p:txBody>
          <a:bodyPr>
            <a:normAutofit fontScale="90000"/>
          </a:bodyPr>
          <a:lstStyle/>
          <a:p>
            <a:r>
              <a:rPr lang="de-AT" dirty="0"/>
              <a:t>Examples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38D550-7F22-491C-A37A-F77F5EFC0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1782" y="813127"/>
            <a:ext cx="3919053" cy="5231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E9AFE-B8DA-442F-9006-3C6D012BC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50" y="1209368"/>
            <a:ext cx="4235707" cy="543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DC2C77-7BD6-4D0A-93A6-ADB1072AE78A}"/>
              </a:ext>
            </a:extLst>
          </p:cNvPr>
          <p:cNvSpPr txBox="1"/>
          <p:nvPr/>
        </p:nvSpPr>
        <p:spPr>
          <a:xfrm>
            <a:off x="5717690" y="6438452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https://www.smore.com/z12ay-tic-tac-toe-choice-boards-menus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28E077-865B-451C-B7DC-4CEC3195215D}"/>
              </a:ext>
            </a:extLst>
          </p:cNvPr>
          <p:cNvSpPr/>
          <p:nvPr/>
        </p:nvSpPr>
        <p:spPr>
          <a:xfrm>
            <a:off x="10088119" y="378189"/>
            <a:ext cx="1749893" cy="5954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0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9D7A-71B8-40AE-A4C9-A493BF63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62999"/>
            <a:ext cx="10058400" cy="68600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altLang="en-US" sz="800" cap="none" dirty="0">
                <a:solidFill>
                  <a:schemeClr val="tx1"/>
                </a:solidFill>
              </a:rPr>
            </a:br>
            <a:r>
              <a:rPr lang="en-US" altLang="en-US" sz="4900" b="1" cap="none" dirty="0">
                <a:solidFill>
                  <a:schemeClr val="tx1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My Home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59E2B5D-89F7-4FF1-BD10-97CEBD61D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050350"/>
              </p:ext>
            </p:extLst>
          </p:nvPr>
        </p:nvGraphicFramePr>
        <p:xfrm>
          <a:off x="1063752" y="1373921"/>
          <a:ext cx="10153234" cy="532345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459443">
                  <a:extLst>
                    <a:ext uri="{9D8B030D-6E8A-4147-A177-3AD203B41FA5}">
                      <a16:colId xmlns:a16="http://schemas.microsoft.com/office/drawing/2014/main" val="732647731"/>
                    </a:ext>
                  </a:extLst>
                </a:gridCol>
                <a:gridCol w="4184209">
                  <a:extLst>
                    <a:ext uri="{9D8B030D-6E8A-4147-A177-3AD203B41FA5}">
                      <a16:colId xmlns:a16="http://schemas.microsoft.com/office/drawing/2014/main" val="431425224"/>
                    </a:ext>
                  </a:extLst>
                </a:gridCol>
                <a:gridCol w="3509582">
                  <a:extLst>
                    <a:ext uri="{9D8B030D-6E8A-4147-A177-3AD203B41FA5}">
                      <a16:colId xmlns:a16="http://schemas.microsoft.com/office/drawing/2014/main" val="140935221"/>
                    </a:ext>
                  </a:extLst>
                </a:gridCol>
              </a:tblGrid>
              <a:tr h="963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Soup or salad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A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 err="1">
                          <a:effectLst/>
                        </a:rPr>
                        <a:t>Mindmap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Make a </a:t>
                      </a:r>
                      <a:r>
                        <a:rPr lang="en-US" sz="1200" b="0" dirty="0" err="1">
                          <a:effectLst/>
                        </a:rPr>
                        <a:t>mindmap</a:t>
                      </a:r>
                      <a:r>
                        <a:rPr lang="en-US" sz="1200" b="0" dirty="0">
                          <a:effectLst/>
                        </a:rPr>
                        <a:t> of all the new vocabulary for describing your home. Make good categories.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Drawing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dirty="0">
                          <a:effectLst/>
                        </a:rPr>
                        <a:t>Draw a plan or picture of your apartment. Label all the rooms and the furniture in the rooms.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984151271"/>
                  </a:ext>
                </a:extLst>
              </a:tr>
              <a:tr h="1833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Main Course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Video message on </a:t>
                      </a:r>
                      <a:r>
                        <a:rPr lang="en-US" sz="1100" b="1" dirty="0" err="1">
                          <a:effectLst/>
                        </a:rPr>
                        <a:t>Flipgrid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Make a </a:t>
                      </a:r>
                      <a:r>
                        <a:rPr lang="en-US" sz="1200" dirty="0" err="1">
                          <a:effectLst/>
                        </a:rPr>
                        <a:t>flipgrid</a:t>
                      </a:r>
                      <a:r>
                        <a:rPr lang="en-US" sz="1200" dirty="0">
                          <a:effectLst/>
                        </a:rPr>
                        <a:t> video where you describe your home to the class.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You can show us your floorplan or drawing and describe all the rooms.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You can walk around your home and describe the rooms you are in.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Tip: Stand still while you are talking and do not move the camera too much.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Tea and Talk: Sharing photos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Bring 2-3 photos of your home to “Tea and Talk”.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Practice describing them in detail.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Then present your home to your friends.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Tell us what you like and don’t like about the rooms.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3807318092"/>
                  </a:ext>
                </a:extLst>
              </a:tr>
              <a:tr h="1985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Dessert</a:t>
                      </a:r>
                      <a:endParaRPr lang="en-US" sz="1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A short letter to your </a:t>
                      </a:r>
                      <a:r>
                        <a:rPr lang="en-US" sz="1100" b="1" dirty="0" err="1">
                          <a:effectLst/>
                        </a:rPr>
                        <a:t>penfriend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Tell your new </a:t>
                      </a:r>
                      <a:r>
                        <a:rPr lang="en-US" sz="1200" dirty="0" err="1">
                          <a:effectLst/>
                        </a:rPr>
                        <a:t>penfriend</a:t>
                      </a:r>
                      <a:r>
                        <a:rPr lang="en-US" sz="1200" dirty="0">
                          <a:effectLst/>
                        </a:rPr>
                        <a:t> about your home. Describe the rooms and furniture and say what you like and don’t like about your home. Start like this: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Dear xx,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Thank you for your long letter. Now I know a lot about your home. Your room is really cool.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Now, I am going to describe my home to you: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</a:rPr>
                        <a:t>Matching pictures and text</a:t>
                      </a:r>
                      <a:endParaRPr lang="en-US" sz="10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Bring a picture of your room or another room in your home.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On an extra sheet describe the room in detail. Do not write your name on the sheet.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We will then post all the pictures and all the texts on the wall. Your classmates will have to find the matching pairs.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16" marR="44016" marT="0" marB="0"/>
                </a:tc>
                <a:extLst>
                  <a:ext uri="{0D108BD9-81ED-4DB2-BD59-A6C34878D82A}">
                    <a16:rowId xmlns:a16="http://schemas.microsoft.com/office/drawing/2014/main" val="1432900477"/>
                  </a:ext>
                </a:extLst>
              </a:tr>
            </a:tbl>
          </a:graphicData>
        </a:graphic>
      </p:graphicFrame>
      <p:pic>
        <p:nvPicPr>
          <p:cNvPr id="1028" name="Picture 1">
            <a:extLst>
              <a:ext uri="{FF2B5EF4-FFF2-40B4-BE49-F238E27FC236}">
                <a16:creationId xmlns:a16="http://schemas.microsoft.com/office/drawing/2014/main" id="{2397274A-FF12-4BAB-A286-CAC496C85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58" y="1611793"/>
            <a:ext cx="67468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small salad on a plate&#10;&#10;Description generated with very high confidence">
            <a:extLst>
              <a:ext uri="{FF2B5EF4-FFF2-40B4-BE49-F238E27FC236}">
                <a16:creationId xmlns:a16="http://schemas.microsoft.com/office/drawing/2014/main" id="{A3A7C47E-5D75-4D5C-A41A-1A1974538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73" y="1683787"/>
            <a:ext cx="750146" cy="40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A plate of food&#10;&#10;Description generated with very high confidence">
            <a:extLst>
              <a:ext uri="{FF2B5EF4-FFF2-40B4-BE49-F238E27FC236}">
                <a16:creationId xmlns:a16="http://schemas.microsoft.com/office/drawing/2014/main" id="{A6379F0F-B4C8-49BB-BABA-5A6F869E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48" y="3162377"/>
            <a:ext cx="13906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E06D604E-496C-4E31-89D3-25DCCEEFD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752" y="1051097"/>
            <a:ext cx="6004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 one option from each course: 1 soup or salad, 1 main course, 1 dessert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8F3C33-AB55-4B15-88F0-B8ABDF800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663" y="5149943"/>
            <a:ext cx="573074" cy="81693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0C9A55C-E8DF-43CD-B2D2-30D998C7DAD9}"/>
              </a:ext>
            </a:extLst>
          </p:cNvPr>
          <p:cNvSpPr/>
          <p:nvPr/>
        </p:nvSpPr>
        <p:spPr>
          <a:xfrm>
            <a:off x="9570378" y="289033"/>
            <a:ext cx="1945493" cy="8339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6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DAA6-B05E-47DC-BA68-3E0185300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513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de-AT" sz="2800" dirty="0"/>
              <a:t>A choice board for students of PPS 2: </a:t>
            </a:r>
            <a:br>
              <a:rPr lang="de-AT" sz="2800" dirty="0"/>
            </a:br>
            <a:r>
              <a:rPr lang="de-AT" sz="2800" dirty="0"/>
              <a:t>Communicative language teaching in Practice II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238FC7-2773-4ADE-8C2D-EE2761CCF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999" y="1431395"/>
            <a:ext cx="5452741" cy="520398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519609C-438F-4EA4-9947-98841DFB80FF}"/>
              </a:ext>
            </a:extLst>
          </p:cNvPr>
          <p:cNvSpPr/>
          <p:nvPr/>
        </p:nvSpPr>
        <p:spPr>
          <a:xfrm>
            <a:off x="9251879" y="442392"/>
            <a:ext cx="1870273" cy="8418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27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99C8-92BF-4C7F-91D4-324B36DF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0914" y="528472"/>
            <a:ext cx="2867333" cy="2900527"/>
          </a:xfrm>
        </p:spPr>
        <p:txBody>
          <a:bodyPr>
            <a:noAutofit/>
          </a:bodyPr>
          <a:lstStyle/>
          <a:p>
            <a:r>
              <a:rPr lang="de-AT" sz="3200" cap="none" dirty="0"/>
              <a:t>A choiceboard for the course: </a:t>
            </a:r>
            <a:br>
              <a:rPr lang="de-AT" sz="3200" cap="none" dirty="0"/>
            </a:br>
            <a:r>
              <a:rPr lang="de-AT" sz="3200" cap="none" dirty="0"/>
              <a:t>Focus on language and the learner</a:t>
            </a:r>
            <a:endParaRPr lang="en-US" sz="3200" cap="non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B2102-5FCC-4E5D-B8FC-4C4CA7E3A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96" y="302031"/>
            <a:ext cx="6966604" cy="6710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692A8-63C8-4A5F-A978-FB9B3543DCA6}"/>
              </a:ext>
            </a:extLst>
          </p:cNvPr>
          <p:cNvSpPr/>
          <p:nvPr/>
        </p:nvSpPr>
        <p:spPr>
          <a:xfrm>
            <a:off x="8260914" y="3522785"/>
            <a:ext cx="2952209" cy="15064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The students find the </a:t>
            </a:r>
            <a:r>
              <a:rPr lang="de-AT"/>
              <a:t>resources for these tasks on </a:t>
            </a:r>
            <a:r>
              <a:rPr lang="de-AT" dirty="0"/>
              <a:t>Moodle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95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C9664EF-0D74-4781-B4B4-646A93B50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4C0CC2-F056-47AD-A361-F33F5EE97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D560C9F-7A8F-4FBA-BD3A-EB75B62E4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D9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50C190-61ED-4CE7-A2B0-8EA95B4E617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2422342" y="801792"/>
            <a:ext cx="7341724" cy="52493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B6F6FEF-FBD9-4D3E-BC1A-8522B16002F9}"/>
              </a:ext>
            </a:extLst>
          </p:cNvPr>
          <p:cNvSpPr/>
          <p:nvPr/>
        </p:nvSpPr>
        <p:spPr>
          <a:xfrm>
            <a:off x="9640654" y="700384"/>
            <a:ext cx="1749893" cy="5954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examples</a:t>
            </a:r>
            <a:endParaRPr lang="en-US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64543D0-66D6-48F8-B71E-D799A2C80BF4}"/>
              </a:ext>
            </a:extLst>
          </p:cNvPr>
          <p:cNvSpPr/>
          <p:nvPr/>
        </p:nvSpPr>
        <p:spPr>
          <a:xfrm>
            <a:off x="969065" y="2449996"/>
            <a:ext cx="1453276" cy="487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Resources</a:t>
            </a:r>
            <a:endParaRPr lang="en-US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0232F9E-C3C8-4EFD-B503-A5DABA9AC9B9}"/>
              </a:ext>
            </a:extLst>
          </p:cNvPr>
          <p:cNvSpPr/>
          <p:nvPr/>
        </p:nvSpPr>
        <p:spPr>
          <a:xfrm>
            <a:off x="1018761" y="4919870"/>
            <a:ext cx="1346752" cy="44726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6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C8B7AA-730C-4F2E-B2B8-53A35FC86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633101"/>
              </p:ext>
            </p:extLst>
          </p:nvPr>
        </p:nvGraphicFramePr>
        <p:xfrm>
          <a:off x="950769" y="1233477"/>
          <a:ext cx="10417334" cy="5454903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425849">
                  <a:extLst>
                    <a:ext uri="{9D8B030D-6E8A-4147-A177-3AD203B41FA5}">
                      <a16:colId xmlns:a16="http://schemas.microsoft.com/office/drawing/2014/main" val="3606500535"/>
                    </a:ext>
                  </a:extLst>
                </a:gridCol>
                <a:gridCol w="3697361">
                  <a:extLst>
                    <a:ext uri="{9D8B030D-6E8A-4147-A177-3AD203B41FA5}">
                      <a16:colId xmlns:a16="http://schemas.microsoft.com/office/drawing/2014/main" val="3661573908"/>
                    </a:ext>
                  </a:extLst>
                </a:gridCol>
                <a:gridCol w="4294124">
                  <a:extLst>
                    <a:ext uri="{9D8B030D-6E8A-4147-A177-3AD203B41FA5}">
                      <a16:colId xmlns:a16="http://schemas.microsoft.com/office/drawing/2014/main" val="1509112553"/>
                    </a:ext>
                  </a:extLst>
                </a:gridCol>
              </a:tblGrid>
              <a:tr h="1937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Poster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Make a poster that presents the advantages of choice-boards to your colleagues in school. You can then show the poster to your colleagues during the next pedagogical conference or subject teacher meeting</a:t>
                      </a:r>
                      <a:r>
                        <a:rPr lang="en-US" sz="1050" b="0" dirty="0">
                          <a:effectLst/>
                        </a:rPr>
                        <a:t>.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Video message on </a:t>
                      </a:r>
                      <a:r>
                        <a:rPr lang="en-US" sz="1400" dirty="0" err="1">
                          <a:effectLst/>
                        </a:rPr>
                        <a:t>Flipgrid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Record a short video message  explaining the benefits of choice-boards to other teachers. Record the message on </a:t>
                      </a:r>
                      <a:r>
                        <a:rPr lang="en-US" sz="1400" b="0" dirty="0" err="1">
                          <a:effectLst/>
                        </a:rPr>
                        <a:t>flipgrid</a:t>
                      </a:r>
                      <a:r>
                        <a:rPr lang="en-US" sz="1400" b="0" dirty="0">
                          <a:effectLst/>
                        </a:rPr>
                        <a:t>. You can also do this with a partner in form of an interview or a questions- answer session.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solidFill>
                            <a:schemeClr val="tx1"/>
                          </a:solidFill>
                          <a:effectLst/>
                        </a:rPr>
                        <a:t>Flipgrid</a:t>
                      </a:r>
                      <a:r>
                        <a:rPr lang="en-US" sz="1600" b="0" dirty="0">
                          <a:effectLst/>
                        </a:rPr>
                        <a:t>: https://flipgrid.com/fcff38f6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Explain to your students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Explain the idea of choice-boards to your students in school. Think of a specific class that you are teaching at the moment. Do this in the language you are teaching.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Prepare 3-5 </a:t>
                      </a:r>
                      <a:r>
                        <a:rPr lang="en-US" sz="1400" b="0" dirty="0" err="1">
                          <a:effectLst/>
                        </a:rPr>
                        <a:t>powerpoint</a:t>
                      </a:r>
                      <a:r>
                        <a:rPr lang="en-US" sz="1400" b="0" dirty="0">
                          <a:effectLst/>
                        </a:rPr>
                        <a:t> slides (or sketch them on paper if you did not bring your computer).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489828405"/>
                  </a:ext>
                </a:extLst>
              </a:tr>
              <a:tr h="15837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E-mail to a colleague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Write an e-mail to a colleague of yours. (Maybe the colleague who is teaching a parallel group.) Explain the benefits of choice-boards and invite him/her to try it out with you. 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Letter to the editor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Write a short letter to the editor of your local newspaper. Explain the importance of differentiation and choice for effective learning and argue for inclusion and against early segregation in schools.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Design your first choice board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 a  basic choice board for one of your classes. 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Define your learning objectives.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Then offer options for students to choose from.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Consider: different language skills,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interests, readiness levels, learning preferences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695315410"/>
                  </a:ext>
                </a:extLst>
              </a:tr>
              <a:tr h="1372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Mindmap</a:t>
                      </a:r>
                      <a:endParaRPr lang="en-US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Make a detailed mind map about choice boards: benefits and how-to-tips.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Questions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Write a set of meaningful comprehension and discussion  questions for one of the texts or videos about choice-boards.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Provide an answer sheet (in keywords).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Why I do NOT like choice boards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Explain why you do NOT want to use choice-boards in your classes. What are the disadvantages for you and your leaners?</a:t>
                      </a:r>
                      <a:endParaRPr lang="en-US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Choose any format: video, e-mail, mind map of disadvantages, checklist of disadvantages…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82" marR="54882" marT="0" marB="0"/>
                </a:tc>
                <a:extLst>
                  <a:ext uri="{0D108BD9-81ED-4DB2-BD59-A6C34878D82A}">
                    <a16:rowId xmlns:a16="http://schemas.microsoft.com/office/drawing/2014/main" val="27126520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00071FA-546A-4093-8F4E-9AB4C839E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769" y="279983"/>
            <a:ext cx="10453702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anose="03050502040202030202" pitchFamily="66" charset="0"/>
                <a:ea typeface="Times New Roman" panose="02020603050405020304" pitchFamily="18" charset="0"/>
              </a:rPr>
              <a:t>A mini choice board for this session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one of the  tasks from the choice board.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prepared to present your product to the group in the last 15 minutes of this session.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21BBF7F-56C4-48B0-A41F-332C22C4A688}"/>
              </a:ext>
            </a:extLst>
          </p:cNvPr>
          <p:cNvSpPr/>
          <p:nvPr/>
        </p:nvSpPr>
        <p:spPr>
          <a:xfrm>
            <a:off x="9537112" y="244210"/>
            <a:ext cx="1867359" cy="928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/>
              <a:t>Now it‘s your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7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0433F-9894-4769-AB86-EF58676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343047"/>
            <a:ext cx="10058400" cy="807327"/>
          </a:xfrm>
        </p:spPr>
        <p:txBody>
          <a:bodyPr>
            <a:normAutofit fontScale="90000"/>
          </a:bodyPr>
          <a:lstStyle/>
          <a:p>
            <a:r>
              <a:rPr lang="de-AT"/>
              <a:t>Choice boards, menus and tic-tac-toe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E082-E0FD-47A6-BDF1-AE4EC47D8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66578"/>
            <a:ext cx="10058400" cy="48103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Different work, not more or less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Same learning goals for all – different paths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More motivating</a:t>
            </a:r>
            <a:r>
              <a:rPr lang="en-US" dirty="0"/>
              <a:t> – choice = empowerment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Cater for different interests and preferances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Allow choice for different readiness levels (easier tasks, more challenging tasks -- or choiceboards at different levels)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All tasks must be equally interesting and meaningful. No mindless exercises.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Maintain teacher control AND give students some freedom within a given framework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Can be used for a single task or a whole project (where students choose 3 or 4 tasks and cover different skills)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AT" dirty="0"/>
              <a:t>Can be used at all levels and for all subjects</a:t>
            </a:r>
          </a:p>
          <a:p>
            <a:pPr>
              <a:buFont typeface="Wingdings" panose="05000000000000000000" pitchFamily="2" charset="2"/>
              <a:buChar char="ü"/>
            </a:pPr>
            <a:endParaRPr lang="de-AT" dirty="0"/>
          </a:p>
          <a:p>
            <a:pPr>
              <a:buFont typeface="Wingdings" panose="05000000000000000000" pitchFamily="2" charset="2"/>
              <a:buChar char="ü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34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77E2B7-61C5-406D-9C53-3AAA0BCD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de-AT" dirty="0"/>
              <a:t>How to get started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7571B-D76C-4111-AF32-C11C3A26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de-AT" dirty="0"/>
              <a:t>Define your learning goal: What should your learners be able to DO? How can this be shown?</a:t>
            </a:r>
          </a:p>
          <a:p>
            <a:r>
              <a:rPr lang="de-AT" dirty="0"/>
              <a:t>Provide different resources: textbook, other texts, videos, audio material, web-sites, learning games…</a:t>
            </a:r>
          </a:p>
          <a:p>
            <a:r>
              <a:rPr lang="de-AT" dirty="0"/>
              <a:t>Create a set of tasks where the learners can SHOW that they have achieved the goal(s)</a:t>
            </a:r>
          </a:p>
          <a:p>
            <a:r>
              <a:rPr lang="de-AT" dirty="0"/>
              <a:t>Make sure your tasks cover different skills: reading and listening (resources) and speaking and writing (for the products)</a:t>
            </a:r>
          </a:p>
          <a:p>
            <a:r>
              <a:rPr lang="de-AT" dirty="0"/>
              <a:t>Make sure you cater for different interests, skills, learning preferences (visual learners will like mindmaps, auditive learners will prefer videos and audio input and tasks…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46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0A0FD-8AA6-4546-AC6D-F7D9D6ED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>
            <a:normAutofit/>
          </a:bodyPr>
          <a:lstStyle/>
          <a:p>
            <a:r>
              <a:rPr lang="de-AT" b="1" cap="none">
                <a:latin typeface="Ink Free" panose="03080402000500000000" pitchFamily="66" charset="0"/>
              </a:rPr>
              <a:t>How can this work? </a:t>
            </a:r>
            <a:br>
              <a:rPr lang="de-AT" b="1" cap="none">
                <a:latin typeface="Ink Free" panose="03080402000500000000" pitchFamily="66" charset="0"/>
              </a:rPr>
            </a:br>
            <a:r>
              <a:rPr lang="de-AT" b="1" cap="none">
                <a:latin typeface="Ink Free" panose="03080402000500000000" pitchFamily="66" charset="0"/>
              </a:rPr>
              <a:t>Where can we give students choice?</a:t>
            </a:r>
            <a:endParaRPr lang="en-US" b="1" cap="none" dirty="0">
              <a:latin typeface="Ink Free" panose="03080402000500000000" pitchFamily="66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DC9358B-B639-42C5-9C69-D8DD2F195049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04931" y="2214694"/>
          <a:ext cx="11909685" cy="384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8075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FC3999-68E0-415F-99C5-2FB68D8314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7" t="1859"/>
          <a:stretch/>
        </p:blipFill>
        <p:spPr>
          <a:xfrm>
            <a:off x="1140663" y="2294415"/>
            <a:ext cx="2324404" cy="3298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14A028-8D61-42A8-89D3-7DC2B4751A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1" t="1480" r="1890"/>
          <a:stretch/>
        </p:blipFill>
        <p:spPr>
          <a:xfrm>
            <a:off x="8761129" y="2294415"/>
            <a:ext cx="2290208" cy="327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1FDFF-00B9-41CC-92D2-02B02E63CC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1356" y="146050"/>
            <a:ext cx="9854293" cy="1138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cap="none" dirty="0">
                <a:latin typeface="Ink Free" panose="03080402000500000000" pitchFamily="66" charset="0"/>
              </a:rPr>
              <a:t>Choice of topic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139983E-8394-47BA-9003-3CB52E4250E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/>
          <a:srcRect l="2231" t="1866" b="-1"/>
          <a:stretch/>
        </p:blipFill>
        <p:spPr>
          <a:xfrm>
            <a:off x="6198730" y="2300758"/>
            <a:ext cx="2335212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F2576D-451F-4E28-B5DC-400FECE2FC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46" t="1859"/>
          <a:stretch/>
        </p:blipFill>
        <p:spPr>
          <a:xfrm>
            <a:off x="3708087" y="2294415"/>
            <a:ext cx="2319379" cy="329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32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7">
            <a:hlinkClick r:id="rId3"/>
            <a:extLst>
              <a:ext uri="{FF2B5EF4-FFF2-40B4-BE49-F238E27FC236}">
                <a16:creationId xmlns:a16="http://schemas.microsoft.com/office/drawing/2014/main" id="{2792F4A2-08C6-4B36-A771-C61DCB988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5" y="825131"/>
            <a:ext cx="6909479" cy="5216656"/>
          </a:xfrm>
          <a:prstGeom prst="roundRect">
            <a:avLst>
              <a:gd name="adj" fmla="val 298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1FDFF-00B9-41CC-92D2-02B02E63C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408" y="640831"/>
            <a:ext cx="3352128" cy="15738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 algn="l"/>
            <a:r>
              <a:rPr lang="en-US" b="1" cap="none">
                <a:latin typeface="Ink Free" panose="03080402000500000000" pitchFamily="66" charset="0"/>
              </a:rPr>
              <a:t>Choice of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7BAD613-B449-47D2-A1B9-6EAA531440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2367092"/>
            <a:ext cx="3352128" cy="3881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cap="none" dirty="0"/>
              <a:t>Blogging</a:t>
            </a:r>
          </a:p>
          <a:p>
            <a:pPr marL="0" indent="0">
              <a:buNone/>
            </a:pPr>
            <a:r>
              <a:rPr lang="de-AT" sz="2800" cap="none" dirty="0"/>
              <a:t>www.gibsters.com</a:t>
            </a:r>
            <a:endParaRPr lang="en-US" sz="2800" cap="none" dirty="0"/>
          </a:p>
        </p:txBody>
      </p:sp>
    </p:spTree>
    <p:extLst>
      <p:ext uri="{BB962C8B-B14F-4D97-AF65-F5344CB8AC3E}">
        <p14:creationId xmlns:p14="http://schemas.microsoft.com/office/powerpoint/2010/main" val="227671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55B14-C90E-4E27-9F6E-975332882E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9" b="16153"/>
          <a:stretch/>
        </p:blipFill>
        <p:spPr>
          <a:xfrm>
            <a:off x="20" y="-1"/>
            <a:ext cx="12191980" cy="4187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94CABB-DCCD-4C53-9B2B-F648DC6A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4437888"/>
            <a:ext cx="9899904" cy="1116711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b="1" cap="none" dirty="0">
                <a:latin typeface="Ink Free" panose="03080402000500000000" pitchFamily="66" charset="0"/>
              </a:rPr>
            </a:br>
            <a:r>
              <a:rPr lang="en-US" b="1" cap="none" dirty="0">
                <a:latin typeface="Ink Free" panose="03080402000500000000" pitchFamily="66" charset="0"/>
              </a:rPr>
              <a:t>Choice of books they read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0C44A-E91B-4493-8431-966A895F7332}"/>
              </a:ext>
            </a:extLst>
          </p:cNvPr>
          <p:cNvSpPr txBox="1"/>
          <p:nvPr/>
        </p:nvSpPr>
        <p:spPr>
          <a:xfrm>
            <a:off x="123988" y="4101361"/>
            <a:ext cx="4579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/>
              <a:t>www.readingiscool.xyz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078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391F8-51EE-4C3A-B0C4-72EA6879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45523"/>
            <a:ext cx="10058400" cy="701386"/>
          </a:xfrm>
          <a:solidFill>
            <a:schemeClr val="bg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de-AT" dirty="0"/>
              <a:t>Resources</a:t>
            </a:r>
            <a:endParaRPr lang="en-US" dirty="0"/>
          </a:p>
        </p:txBody>
      </p:sp>
      <p:pic>
        <p:nvPicPr>
          <p:cNvPr id="4" name="Content Placeholder 3">
            <a:hlinkClick r:id="rId2"/>
            <a:extLst>
              <a:ext uri="{FF2B5EF4-FFF2-40B4-BE49-F238E27FC236}">
                <a16:creationId xmlns:a16="http://schemas.microsoft.com/office/drawing/2014/main" id="{1C44CCBB-03BC-4C38-8CF1-4BBBE824A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227" y="1742607"/>
            <a:ext cx="7341474" cy="48559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C25A4-9D35-43AC-B4DF-D8CCBA3FF189}"/>
              </a:ext>
            </a:extLst>
          </p:cNvPr>
          <p:cNvSpPr txBox="1"/>
          <p:nvPr/>
        </p:nvSpPr>
        <p:spPr>
          <a:xfrm>
            <a:off x="4222757" y="545523"/>
            <a:ext cx="6619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hlinkClick r:id="rId4"/>
              </a:rPr>
              <a:t>https://tinyurl.com/choiceboard-recources</a:t>
            </a:r>
            <a:endParaRPr lang="de-AT" sz="2400" dirty="0"/>
          </a:p>
          <a:p>
            <a:endParaRPr lang="en-US" dirty="0"/>
          </a:p>
        </p:txBody>
      </p:sp>
      <p:pic>
        <p:nvPicPr>
          <p:cNvPr id="6" name="Picture 5" descr="A close up of a black background&#10;&#10;Description generated with high confidence">
            <a:extLst>
              <a:ext uri="{FF2B5EF4-FFF2-40B4-BE49-F238E27FC236}">
                <a16:creationId xmlns:a16="http://schemas.microsoft.com/office/drawing/2014/main" id="{453F739E-AFE3-4163-BE37-67A1C0C579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675" y="1594757"/>
            <a:ext cx="1676666" cy="167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5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BDC94-1376-451F-AEFB-0AED294F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cap="none" dirty="0">
                <a:latin typeface="Ink Free" panose="03080402000500000000" pitchFamily="66" charset="0"/>
              </a:rPr>
              <a:t>Questions: students ask questions based on their own sense of wonder</a:t>
            </a:r>
            <a:endParaRPr lang="en-US" b="1" cap="none" dirty="0">
              <a:latin typeface="Ink Free" panose="03080402000500000000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624F27-41C1-4DB2-82E1-D29ABBCCE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08" y="2642116"/>
            <a:ext cx="3684423" cy="3297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AE724B68-7DF4-48F1-A58B-9484CF5AD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03" y="3983157"/>
            <a:ext cx="2941068" cy="24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89E8ED-5A13-433F-BEED-98BE988FD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5703" y="5326355"/>
            <a:ext cx="1618335" cy="926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AE886-5FAD-4C13-A4FA-83A21D239C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5787"/>
          <a:stretch/>
        </p:blipFill>
        <p:spPr>
          <a:xfrm>
            <a:off x="6525229" y="2372602"/>
            <a:ext cx="4645826" cy="3565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3984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Dropl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1205</Words>
  <Application>Microsoft Office PowerPoint</Application>
  <PresentationFormat>Widescreen</PresentationFormat>
  <Paragraphs>125</Paragraphs>
  <Slides>16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Ink Free</vt:lpstr>
      <vt:lpstr>Kristen ITC</vt:lpstr>
      <vt:lpstr>Rockwell</vt:lpstr>
      <vt:lpstr>Rockwell Condensed</vt:lpstr>
      <vt:lpstr>Tw Cen MT</vt:lpstr>
      <vt:lpstr>Wingdings</vt:lpstr>
      <vt:lpstr>Wood Type</vt:lpstr>
      <vt:lpstr>Droplet</vt:lpstr>
      <vt:lpstr>Choice boards</vt:lpstr>
      <vt:lpstr>Choice boards, menus and tic-tac-toe</vt:lpstr>
      <vt:lpstr>How to get started</vt:lpstr>
      <vt:lpstr>How can this work?  Where can we give students choice?</vt:lpstr>
      <vt:lpstr>Choice of topic</vt:lpstr>
      <vt:lpstr>Choice of topic</vt:lpstr>
      <vt:lpstr> Choice of books they read</vt:lpstr>
      <vt:lpstr>Resources</vt:lpstr>
      <vt:lpstr>Questions: students ask questions based on their own sense of wonder</vt:lpstr>
      <vt:lpstr>PowerPoint Presentation</vt:lpstr>
      <vt:lpstr>Examples</vt:lpstr>
      <vt:lpstr> My Home</vt:lpstr>
      <vt:lpstr>A choice board for students of PPS 2:  Communicative language teaching in Practice II</vt:lpstr>
      <vt:lpstr>A choiceboard for the course:  Focus on language and the learner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boards</dc:title>
  <dc:creator>Lis Polzleitner</dc:creator>
  <cp:lastModifiedBy>LP</cp:lastModifiedBy>
  <cp:revision>14</cp:revision>
  <dcterms:created xsi:type="dcterms:W3CDTF">2018-10-07T17:55:41Z</dcterms:created>
  <dcterms:modified xsi:type="dcterms:W3CDTF">2020-10-19T17:31:29Z</dcterms:modified>
</cp:coreProperties>
</file>