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308" r:id="rId3"/>
    <p:sldId id="309" r:id="rId4"/>
    <p:sldId id="301" r:id="rId5"/>
    <p:sldId id="307" r:id="rId6"/>
    <p:sldId id="320" r:id="rId7"/>
    <p:sldId id="321" r:id="rId8"/>
    <p:sldId id="300" r:id="rId9"/>
    <p:sldId id="324" r:id="rId10"/>
    <p:sldId id="318" r:id="rId11"/>
    <p:sldId id="319" r:id="rId12"/>
    <p:sldId id="310" r:id="rId13"/>
    <p:sldId id="306" r:id="rId14"/>
    <p:sldId id="322" r:id="rId15"/>
    <p:sldId id="323" r:id="rId16"/>
    <p:sldId id="311" r:id="rId17"/>
    <p:sldId id="316" r:id="rId18"/>
    <p:sldId id="317" r:id="rId19"/>
    <p:sldId id="326" r:id="rId20"/>
    <p:sldId id="315" r:id="rId21"/>
    <p:sldId id="325" r:id="rId22"/>
    <p:sldId id="312" r:id="rId23"/>
    <p:sldId id="314" r:id="rId24"/>
    <p:sldId id="304" r:id="rId25"/>
  </p:sldIdLst>
  <p:sldSz cx="9144000" cy="6858000" type="screen4x3"/>
  <p:notesSz cx="6794500" cy="99314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FF9900"/>
    <a:srgbClr val="660066"/>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autoAdjust="0"/>
    <p:restoredTop sz="93668" autoAdjust="0"/>
  </p:normalViewPr>
  <p:slideViewPr>
    <p:cSldViewPr>
      <p:cViewPr>
        <p:scale>
          <a:sx n="85" d="100"/>
          <a:sy n="85" d="100"/>
        </p:scale>
        <p:origin x="-1728" y="-5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3D492CDC-65E4-4ED7-87EA-4E710D1E8309}" type="datetimeFigureOut">
              <a:rPr lang="fr-FR" smtClean="0"/>
              <a:t>17/10/2016</a:t>
            </a:fld>
            <a:endParaRPr lang="fr-FR"/>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0BCF1636-FDCC-4BC4-9DF1-B98228790971}" type="slidenum">
              <a:rPr lang="fr-FR" smtClean="0"/>
              <a:t>‹Nr.›</a:t>
            </a:fld>
            <a:endParaRPr lang="fr-FR"/>
          </a:p>
        </p:txBody>
      </p:sp>
    </p:spTree>
    <p:extLst>
      <p:ext uri="{BB962C8B-B14F-4D97-AF65-F5344CB8AC3E}">
        <p14:creationId xmlns:p14="http://schemas.microsoft.com/office/powerpoint/2010/main" val="2268907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0F318D62-9161-4C67-9CD4-B0C5A00FC30F}" type="datetimeFigureOut">
              <a:rPr lang="fr-FR" smtClean="0"/>
              <a:t>17/10/2016</a:t>
            </a:fld>
            <a:endParaRPr lang="fr-FR"/>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8AEFDDCE-07AF-40E3-93F5-EF30E2CD7841}" type="slidenum">
              <a:rPr lang="fr-FR" smtClean="0"/>
              <a:t>‹Nr.›</a:t>
            </a:fld>
            <a:endParaRPr lang="fr-FR"/>
          </a:p>
        </p:txBody>
      </p:sp>
    </p:spTree>
    <p:extLst>
      <p:ext uri="{BB962C8B-B14F-4D97-AF65-F5344CB8AC3E}">
        <p14:creationId xmlns:p14="http://schemas.microsoft.com/office/powerpoint/2010/main" val="3310011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083434BC-2961-4553-88EF-04E2398A49CD}" type="datetimeFigureOut">
              <a:rPr lang="fr-FR" smtClean="0"/>
              <a:t>17/10/2016</a:t>
            </a:fld>
            <a:endParaRPr lang="fr-FR"/>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fr-FR"/>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49C13D80-06E6-4FBC-9B23-3AF88A6A45EF}" type="slidenum">
              <a:rPr lang="fr-FR" smtClean="0"/>
              <a:t>‹Nr.›</a:t>
            </a:fld>
            <a:endParaRPr lang="fr-FR"/>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434BC-2961-4553-88EF-04E2398A49CD}" type="datetimeFigureOut">
              <a:rPr lang="fr-FR" smtClean="0"/>
              <a:t>17/10/2016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C13D80-06E6-4FBC-9B23-3AF88A6A45EF}" type="slidenum">
              <a:rPr lang="fr-FR" smtClean="0"/>
              <a:t>‹Nr.›</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434BC-2961-4553-88EF-04E2398A49CD}" type="datetimeFigureOut">
              <a:rPr lang="fr-FR" smtClean="0"/>
              <a:t>17/10/2016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C13D80-06E6-4FBC-9B23-3AF88A6A45EF}" type="slidenum">
              <a:rPr lang="fr-FR" smtClean="0"/>
              <a:t>‹Nr.›</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434BC-2961-4553-88EF-04E2398A49CD}" type="datetimeFigureOut">
              <a:rPr lang="fr-FR" smtClean="0"/>
              <a:t>17/10/2016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C13D80-06E6-4FBC-9B23-3AF88A6A45EF}" type="slidenum">
              <a:rPr lang="fr-FR" smtClean="0"/>
              <a:t>‹Nr.›</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434BC-2961-4553-88EF-04E2398A49CD}" type="datetimeFigureOut">
              <a:rPr lang="fr-FR" smtClean="0"/>
              <a:t>17/10/2016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C13D80-06E6-4FBC-9B23-3AF88A6A45EF}" type="slidenum">
              <a:rPr lang="fr-FR" smtClean="0"/>
              <a:t>‹Nr.›</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83434BC-2961-4553-88EF-04E2398A49CD}" type="datetimeFigureOut">
              <a:rPr lang="fr-FR" smtClean="0"/>
              <a:t>17/10/2016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9C13D80-06E6-4FBC-9B23-3AF88A6A45EF}" type="slidenum">
              <a:rPr lang="fr-FR" smtClean="0"/>
              <a:t>‹Nr.›</a:t>
            </a:fld>
            <a:endParaRPr lang="fr-FR"/>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83434BC-2961-4553-88EF-04E2398A49CD}" type="datetimeFigureOut">
              <a:rPr lang="fr-FR" smtClean="0"/>
              <a:t>17/10/2016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9C13D80-06E6-4FBC-9B23-3AF88A6A45EF}" type="slidenum">
              <a:rPr lang="fr-FR" smtClean="0"/>
              <a:t>‹Nr.›</a:t>
            </a:fld>
            <a:endParaRPr lang="fr-FR"/>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434BC-2961-4553-88EF-04E2398A49CD}" type="datetimeFigureOut">
              <a:rPr lang="fr-FR" smtClean="0"/>
              <a:t>17/10/2016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9C13D80-06E6-4FBC-9B23-3AF88A6A45EF}" type="slidenum">
              <a:rPr lang="fr-FR" smtClean="0"/>
              <a:t>‹Nr.›</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434BC-2961-4553-88EF-04E2398A49CD}" type="datetimeFigureOut">
              <a:rPr lang="fr-FR" smtClean="0"/>
              <a:t>17/10/2016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9C13D80-06E6-4FBC-9B23-3AF88A6A45EF}" type="slidenum">
              <a:rPr lang="fr-FR" smtClean="0"/>
              <a:t>‹Nr.›</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434BC-2961-4553-88EF-04E2398A49CD}" type="datetimeFigureOut">
              <a:rPr lang="fr-FR" smtClean="0"/>
              <a:t>17/10/2016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9C13D80-06E6-4FBC-9B23-3AF88A6A45EF}" type="slidenum">
              <a:rPr lang="fr-FR" smtClean="0"/>
              <a:t>‹Nr.›</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434BC-2961-4553-88EF-04E2398A49CD}" type="datetimeFigureOut">
              <a:rPr lang="fr-FR" smtClean="0"/>
              <a:t>17/10/2016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9C13D80-06E6-4FBC-9B23-3AF88A6A45EF}" type="slidenum">
              <a:rPr lang="fr-FR" smtClean="0"/>
              <a:t>‹Nr.›</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083434BC-2961-4553-88EF-04E2398A49CD}" type="datetimeFigureOut">
              <a:rPr lang="fr-FR" smtClean="0"/>
              <a:t>17/10/2016</a:t>
            </a:fld>
            <a:endParaRPr lang="fr-FR"/>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fr-FR"/>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49C13D80-06E6-4FBC-9B23-3AF88A6A45EF}" type="slidenum">
              <a:rPr lang="fr-FR" smtClean="0"/>
              <a:t>‹Nr.›</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mittendrin-hannover.de/" TargetMode="External"/><Relationship Id="rId2" Type="http://schemas.openxmlformats.org/officeDocument/2006/relationships/hyperlink" Target="http://www.inklusionspaedagogik.d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kbhXmbSbB9M" TargetMode="External"/><Relationship Id="rId2" Type="http://schemas.openxmlformats.org/officeDocument/2006/relationships/hyperlink" Target="http://www.bing.com/videos/search?q=tarte+au+chocolat+Mezzanin&amp;view=detail&amp;mid=FDE3A286B7C2B0785375FDE3A286B7C2B0785375&amp;FORM=VIRE" TargetMode="External"/><Relationship Id="rId1" Type="http://schemas.openxmlformats.org/officeDocument/2006/relationships/slideLayout" Target="../slideLayouts/slideLayout2.xml"/><Relationship Id="rId4" Type="http://schemas.openxmlformats.org/officeDocument/2006/relationships/hyperlink" Target="https://vimeo.com/181369721/3eb3acb807"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K2jje3LhsRo" TargetMode="External"/><Relationship Id="rId2" Type="http://schemas.openxmlformats.org/officeDocument/2006/relationships/hyperlink" Target="https://www.youtube.com/watch?v=rI84_vZaZMc" TargetMode="External"/><Relationship Id="rId1" Type="http://schemas.openxmlformats.org/officeDocument/2006/relationships/slideLayout" Target="../slideLayouts/slideLayout2.xml"/><Relationship Id="rId4" Type="http://schemas.openxmlformats.org/officeDocument/2006/relationships/hyperlink" Target="https://www.youtube.com/watch?v=tIt-nOd6IB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inklusionspaedagogik.de/content/blogcategory/21/60/lang,de/" TargetMode="External"/><Relationship Id="rId1" Type="http://schemas.openxmlformats.org/officeDocument/2006/relationships/slideLayout" Target="../slideLayouts/slideLayout2.xml"/><Relationship Id="rId4" Type="http://schemas.openxmlformats.org/officeDocument/2006/relationships/hyperlink" Target="http://www.inklusionspaedagogik.de/content/blogcategory/19/58/lang,d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328747" y="2631105"/>
            <a:ext cx="4847038" cy="2314215"/>
          </a:xfrm>
        </p:spPr>
        <p:txBody>
          <a:bodyPr/>
          <a:lstStyle/>
          <a:p>
            <a:pPr lvl="0">
              <a:spcBef>
                <a:spcPct val="20000"/>
              </a:spcBef>
            </a:pPr>
            <a:r>
              <a:rPr lang="en-US" b="1" i="1" dirty="0"/>
              <a:t>Integration</a:t>
            </a:r>
            <a:br>
              <a:rPr lang="en-US" b="1" i="1" dirty="0"/>
            </a:br>
            <a:r>
              <a:rPr lang="en-US" b="1" i="1" dirty="0" err="1"/>
              <a:t>Inklusion</a:t>
            </a:r>
            <a:r>
              <a:rPr lang="en-US" b="1" i="1" dirty="0"/>
              <a:t/>
            </a:r>
            <a:br>
              <a:rPr lang="en-US" b="1" i="1" dirty="0"/>
            </a:br>
            <a:r>
              <a:rPr lang="en-US" b="1" i="1" dirty="0" smtClean="0"/>
              <a:t>Illusion ? </a:t>
            </a:r>
            <a:endParaRPr lang="fr-FR" dirty="0"/>
          </a:p>
        </p:txBody>
      </p:sp>
      <p:sp>
        <p:nvSpPr>
          <p:cNvPr id="3" name="Subtitle 2"/>
          <p:cNvSpPr>
            <a:spLocks noGrp="1"/>
          </p:cNvSpPr>
          <p:nvPr>
            <p:ph type="subTitle" idx="1"/>
          </p:nvPr>
        </p:nvSpPr>
        <p:spPr>
          <a:xfrm rot="360000">
            <a:off x="3227247" y="4942858"/>
            <a:ext cx="4836456" cy="867017"/>
          </a:xfrm>
        </p:spPr>
        <p:txBody>
          <a:bodyPr>
            <a:noAutofit/>
          </a:bodyPr>
          <a:lstStyle/>
          <a:p>
            <a:pPr algn="l"/>
            <a:r>
              <a:rPr lang="fr-FR" sz="2000" b="1" dirty="0" err="1" smtClean="0"/>
              <a:t>Konzepte</a:t>
            </a:r>
            <a:r>
              <a:rPr lang="fr-FR" sz="2000" b="1" dirty="0" smtClean="0"/>
              <a:t> </a:t>
            </a:r>
            <a:r>
              <a:rPr lang="fr-FR" sz="2000" b="1" dirty="0" err="1" smtClean="0"/>
              <a:t>inklusiver</a:t>
            </a:r>
            <a:r>
              <a:rPr lang="fr-FR" sz="2000" b="1" dirty="0" smtClean="0"/>
              <a:t> </a:t>
            </a:r>
            <a:r>
              <a:rPr lang="fr-FR" sz="2000" b="1" dirty="0" err="1" smtClean="0"/>
              <a:t>Pädagogik</a:t>
            </a:r>
            <a:r>
              <a:rPr lang="fr-FR" sz="2000" b="1" dirty="0" smtClean="0"/>
              <a:t> </a:t>
            </a:r>
            <a:r>
              <a:rPr lang="fr-FR" sz="2000" b="1" dirty="0" err="1" smtClean="0"/>
              <a:t>und</a:t>
            </a:r>
            <a:r>
              <a:rPr lang="fr-FR" sz="2000" b="1" dirty="0" smtClean="0"/>
              <a:t> </a:t>
            </a:r>
            <a:r>
              <a:rPr lang="fr-FR" sz="2000" b="1" dirty="0" err="1" smtClean="0"/>
              <a:t>Beispiele</a:t>
            </a:r>
            <a:r>
              <a:rPr lang="fr-FR" sz="2000" b="1" dirty="0" smtClean="0"/>
              <a:t> </a:t>
            </a:r>
            <a:r>
              <a:rPr lang="fr-FR" sz="2000" b="1" dirty="0" err="1" smtClean="0"/>
              <a:t>aus</a:t>
            </a:r>
            <a:r>
              <a:rPr lang="fr-FR" sz="2000" b="1" dirty="0" smtClean="0"/>
              <a:t> der </a:t>
            </a:r>
            <a:r>
              <a:rPr lang="fr-FR" sz="2000" b="1" dirty="0" err="1" smtClean="0"/>
              <a:t>schulischen</a:t>
            </a:r>
            <a:r>
              <a:rPr lang="fr-FR" sz="2000" b="1" dirty="0" smtClean="0"/>
              <a:t> Praxis </a:t>
            </a:r>
          </a:p>
        </p:txBody>
      </p:sp>
      <p:sp>
        <p:nvSpPr>
          <p:cNvPr id="4" name="Rectangle 3"/>
          <p:cNvSpPr/>
          <p:nvPr/>
        </p:nvSpPr>
        <p:spPr>
          <a:xfrm rot="20506602">
            <a:off x="623888" y="4246414"/>
            <a:ext cx="2286000" cy="954107"/>
          </a:xfrm>
          <a:prstGeom prst="rect">
            <a:avLst/>
          </a:prstGeom>
        </p:spPr>
        <p:txBody>
          <a:bodyPr>
            <a:spAutoFit/>
          </a:bodyPr>
          <a:lstStyle/>
          <a:p>
            <a:pPr lvl="0" algn="ctr" defTabSz="457200">
              <a:spcBef>
                <a:spcPct val="20000"/>
              </a:spcBef>
              <a:buClr>
                <a:srgbClr val="A63212"/>
              </a:buClr>
              <a:buSzPct val="95000"/>
            </a:pPr>
            <a:r>
              <a:rPr lang="en-US" sz="2800" b="1" i="1" dirty="0" err="1" smtClean="0">
                <a:solidFill>
                  <a:srgbClr val="000100"/>
                </a:solidFill>
              </a:rPr>
              <a:t>Inklusive</a:t>
            </a:r>
            <a:r>
              <a:rPr lang="en-US" sz="2800" b="1" i="1" dirty="0" smtClean="0">
                <a:solidFill>
                  <a:srgbClr val="000100"/>
                </a:solidFill>
              </a:rPr>
              <a:t> </a:t>
            </a:r>
            <a:r>
              <a:rPr lang="en-US" sz="2800" b="1" i="1" dirty="0" err="1" smtClean="0">
                <a:solidFill>
                  <a:srgbClr val="000100"/>
                </a:solidFill>
              </a:rPr>
              <a:t>Pädagogik</a:t>
            </a:r>
            <a:endParaRPr lang="en-US" sz="2800" b="1" i="1" dirty="0">
              <a:solidFill>
                <a:srgbClr val="0001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5733" y="116632"/>
            <a:ext cx="1996596" cy="109728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32805"/>
            <a:ext cx="1283610" cy="1097280"/>
          </a:xfrm>
          <a:prstGeom prst="rect">
            <a:avLst/>
          </a:prstGeom>
        </p:spPr>
      </p:pic>
    </p:spTree>
    <p:extLst>
      <p:ext uri="{BB962C8B-B14F-4D97-AF65-F5344CB8AC3E}">
        <p14:creationId xmlns:p14="http://schemas.microsoft.com/office/powerpoint/2010/main" val="523802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1280" y="436563"/>
            <a:ext cx="8041440" cy="832197"/>
          </a:xfrm>
          <a:solidFill>
            <a:srgbClr val="00B050"/>
          </a:solidFill>
        </p:spPr>
        <p:txBody>
          <a:bodyPr/>
          <a:lstStyle/>
          <a:p>
            <a:r>
              <a:rPr lang="de-DE" dirty="0" smtClean="0"/>
              <a:t>Quellen</a:t>
            </a:r>
            <a:endParaRPr lang="de-DE" dirty="0"/>
          </a:p>
        </p:txBody>
      </p:sp>
      <p:sp>
        <p:nvSpPr>
          <p:cNvPr id="3" name="Inhaltsplatzhalter 2"/>
          <p:cNvSpPr>
            <a:spLocks noGrp="1"/>
          </p:cNvSpPr>
          <p:nvPr>
            <p:ph idx="1"/>
          </p:nvPr>
        </p:nvSpPr>
        <p:spPr>
          <a:xfrm>
            <a:off x="838200" y="1556792"/>
            <a:ext cx="7467600" cy="4432933"/>
          </a:xfrm>
        </p:spPr>
        <p:txBody>
          <a:bodyPr>
            <a:normAutofit fontScale="92500" lnSpcReduction="10000"/>
          </a:bodyPr>
          <a:lstStyle/>
          <a:p>
            <a:r>
              <a:rPr lang="de-DE" dirty="0" smtClean="0">
                <a:hlinkClick r:id="rId2"/>
              </a:rPr>
              <a:t>http</a:t>
            </a:r>
            <a:r>
              <a:rPr lang="de-DE" dirty="0">
                <a:hlinkClick r:id="rId2"/>
              </a:rPr>
              <a:t>://</a:t>
            </a:r>
            <a:r>
              <a:rPr lang="de-DE" dirty="0" smtClean="0">
                <a:hlinkClick r:id="rId2"/>
              </a:rPr>
              <a:t>www.inklusionspaedagogik.de/</a:t>
            </a:r>
            <a:endParaRPr lang="de-DE" dirty="0"/>
          </a:p>
          <a:p>
            <a:endParaRPr lang="de-DE" dirty="0" smtClean="0"/>
          </a:p>
          <a:p>
            <a:r>
              <a:rPr lang="de-DE" dirty="0" smtClean="0"/>
              <a:t>Trailer: Vielfalt macht Schule</a:t>
            </a:r>
          </a:p>
          <a:p>
            <a:pPr marL="0" indent="0">
              <a:buNone/>
            </a:pPr>
            <a:r>
              <a:rPr lang="de-DE" dirty="0"/>
              <a:t>	</a:t>
            </a:r>
            <a:r>
              <a:rPr lang="de-DE" dirty="0" smtClean="0">
                <a:hlinkClick r:id="rId3"/>
              </a:rPr>
              <a:t>http</a:t>
            </a:r>
            <a:r>
              <a:rPr lang="de-DE" dirty="0">
                <a:hlinkClick r:id="rId3"/>
              </a:rPr>
              <a:t>://www.mittendrin-hannover.de</a:t>
            </a:r>
            <a:r>
              <a:rPr lang="de-DE" dirty="0" smtClean="0">
                <a:hlinkClick r:id="rId3"/>
              </a:rPr>
              <a:t>/</a:t>
            </a:r>
            <a:endParaRPr lang="de-DE" dirty="0" smtClean="0"/>
          </a:p>
          <a:p>
            <a:pPr marL="0" indent="0">
              <a:buNone/>
            </a:pPr>
            <a:endParaRPr lang="de-DE" dirty="0" smtClean="0"/>
          </a:p>
          <a:p>
            <a:r>
              <a:rPr lang="de-DE" dirty="0" smtClean="0"/>
              <a:t>Kersten Reich (Hrsg.): Inklusion und Bildungsgerechtigkeit. Standards und Regeln zur Umsetzung einer inklusiven Schule (2012</a:t>
            </a:r>
            <a:r>
              <a:rPr lang="de-DE" dirty="0" smtClean="0"/>
              <a:t>)</a:t>
            </a:r>
          </a:p>
          <a:p>
            <a:endParaRPr lang="de-DE" dirty="0" smtClean="0"/>
          </a:p>
          <a:p>
            <a:r>
              <a:rPr lang="de-DE" dirty="0" smtClean="0"/>
              <a:t>Ringvorlesung Uni Graz 2016/17: Inklusion und Fachdidaktik. Internationale Entwicklungen und Kontroversen</a:t>
            </a:r>
            <a:endParaRPr lang="de-DE" dirty="0" smtClean="0"/>
          </a:p>
          <a:p>
            <a:endParaRPr lang="de-DE" dirty="0"/>
          </a:p>
        </p:txBody>
      </p:sp>
    </p:spTree>
    <p:extLst>
      <p:ext uri="{BB962C8B-B14F-4D97-AF65-F5344CB8AC3E}">
        <p14:creationId xmlns:p14="http://schemas.microsoft.com/office/powerpoint/2010/main" val="534714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1280" y="436563"/>
            <a:ext cx="8041440" cy="1048221"/>
          </a:xfrm>
          <a:solidFill>
            <a:srgbClr val="002060"/>
          </a:solidFill>
        </p:spPr>
        <p:txBody>
          <a:bodyPr/>
          <a:lstStyle/>
          <a:p>
            <a:r>
              <a:rPr lang="de-DE" b="1" dirty="0" smtClean="0">
                <a:solidFill>
                  <a:srgbClr val="C00000"/>
                </a:solidFill>
              </a:rPr>
              <a:t>Neuerscheinungen</a:t>
            </a:r>
            <a:endParaRPr lang="de-DE" b="1" dirty="0">
              <a:solidFill>
                <a:srgbClr val="C00000"/>
              </a:solidFill>
            </a:endParaRPr>
          </a:p>
        </p:txBody>
      </p:sp>
      <p:sp>
        <p:nvSpPr>
          <p:cNvPr id="3" name="Inhaltsplatzhalter 2"/>
          <p:cNvSpPr>
            <a:spLocks noGrp="1"/>
          </p:cNvSpPr>
          <p:nvPr>
            <p:ph idx="1"/>
          </p:nvPr>
        </p:nvSpPr>
        <p:spPr/>
        <p:txBody>
          <a:bodyPr/>
          <a:lstStyle/>
          <a:p>
            <a:endParaRPr lang="de-DE" dirty="0"/>
          </a:p>
        </p:txBody>
      </p:sp>
      <p:pic>
        <p:nvPicPr>
          <p:cNvPr id="5122" name="Picture 2" descr="C:\Users\Inge\Pictures\Von der zukunft her denk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44824"/>
            <a:ext cx="31683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Inge\Pictures\Erfahrungen mit dem Index für Inklu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52723">
            <a:off x="4733448" y="1979233"/>
            <a:ext cx="3242384" cy="472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866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70C0"/>
          </a:solidFill>
          <a:ln>
            <a:solidFill>
              <a:srgbClr val="FF9900"/>
            </a:solidFill>
          </a:ln>
        </p:spPr>
        <p:txBody>
          <a:bodyPr/>
          <a:lstStyle/>
          <a:p>
            <a:r>
              <a:rPr lang="de-DE" dirty="0" smtClean="0">
                <a:solidFill>
                  <a:schemeClr val="accent3">
                    <a:lumMod val="20000"/>
                    <a:lumOff val="80000"/>
                  </a:schemeClr>
                </a:solidFill>
              </a:rPr>
              <a:t>Behinderung im Spiegel von Literatur und Film</a:t>
            </a:r>
            <a:endParaRPr lang="de-DE" dirty="0">
              <a:solidFill>
                <a:schemeClr val="accent3">
                  <a:lumMod val="20000"/>
                  <a:lumOff val="80000"/>
                </a:schemeClr>
              </a:solidFill>
            </a:endParaRPr>
          </a:p>
        </p:txBody>
      </p:sp>
      <p:sp>
        <p:nvSpPr>
          <p:cNvPr id="3" name="Inhaltsplatzhalter 2"/>
          <p:cNvSpPr>
            <a:spLocks noGrp="1"/>
          </p:cNvSpPr>
          <p:nvPr>
            <p:ph idx="1"/>
          </p:nvPr>
        </p:nvSpPr>
        <p:spPr/>
        <p:txBody>
          <a:bodyPr>
            <a:normAutofit fontScale="92500" lnSpcReduction="10000"/>
          </a:bodyPr>
          <a:lstStyle/>
          <a:p>
            <a:endParaRPr lang="de-DE" dirty="0" smtClean="0"/>
          </a:p>
          <a:p>
            <a:r>
              <a:rPr lang="de-DE" dirty="0" smtClean="0"/>
              <a:t>Edith Schreiber-Wicke: Das Regenbogenkind</a:t>
            </a:r>
            <a:endParaRPr lang="en-US" dirty="0" smtClean="0"/>
          </a:p>
          <a:p>
            <a:r>
              <a:rPr lang="de-DE" dirty="0" smtClean="0"/>
              <a:t>Felix Mitterer: Kein Platz für Idioten</a:t>
            </a:r>
          </a:p>
          <a:p>
            <a:r>
              <a:rPr lang="de-DE" dirty="0" smtClean="0"/>
              <a:t>F. Zawrel - Erbbiologisch und sozial minderwertig</a:t>
            </a:r>
          </a:p>
          <a:p>
            <a:endParaRPr lang="de-DE" dirty="0" smtClean="0"/>
          </a:p>
          <a:p>
            <a:r>
              <a:rPr lang="de-DE" dirty="0"/>
              <a:t>Franz Kafka: Die </a:t>
            </a:r>
            <a:r>
              <a:rPr lang="de-DE" dirty="0" smtClean="0"/>
              <a:t>Verwand</a:t>
            </a:r>
            <a:r>
              <a:rPr lang="de-DE" dirty="0"/>
              <a:t>lung</a:t>
            </a:r>
          </a:p>
          <a:p>
            <a:pPr marL="0" indent="0">
              <a:buNone/>
            </a:pPr>
            <a:endParaRPr lang="de-DE" dirty="0" smtClean="0"/>
          </a:p>
          <a:p>
            <a:r>
              <a:rPr lang="de-DE" dirty="0" err="1" smtClean="0"/>
              <a:t>Miloš</a:t>
            </a:r>
            <a:r>
              <a:rPr lang="de-DE" dirty="0" smtClean="0"/>
              <a:t> Forman: Einer flog übers Kuckucksnest (1975)</a:t>
            </a:r>
          </a:p>
          <a:p>
            <a:r>
              <a:rPr lang="de-DE" dirty="0" smtClean="0"/>
              <a:t>Randa Haines: Gottes vergessene Kinder (1986)</a:t>
            </a:r>
          </a:p>
          <a:p>
            <a:r>
              <a:rPr lang="de-DE" dirty="0" smtClean="0"/>
              <a:t>Eric </a:t>
            </a:r>
            <a:r>
              <a:rPr lang="de-DE" dirty="0" err="1" smtClean="0"/>
              <a:t>Lartigau</a:t>
            </a:r>
            <a:r>
              <a:rPr lang="de-DE" dirty="0" smtClean="0"/>
              <a:t>: Verstehen Sie die </a:t>
            </a:r>
            <a:r>
              <a:rPr lang="de-DE" dirty="0" err="1" smtClean="0"/>
              <a:t>Béliers</a:t>
            </a:r>
            <a:r>
              <a:rPr lang="de-DE" dirty="0" smtClean="0"/>
              <a:t>? (2014)</a:t>
            </a:r>
          </a:p>
          <a:p>
            <a:endParaRPr lang="de-DE" dirty="0"/>
          </a:p>
          <a:p>
            <a:endParaRPr lang="de-DE" dirty="0" smtClean="0"/>
          </a:p>
          <a:p>
            <a:endParaRPr lang="de-DE" dirty="0"/>
          </a:p>
        </p:txBody>
      </p:sp>
    </p:spTree>
    <p:extLst>
      <p:ext uri="{BB962C8B-B14F-4D97-AF65-F5344CB8AC3E}">
        <p14:creationId xmlns:p14="http://schemas.microsoft.com/office/powerpoint/2010/main" val="3003104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1628800"/>
            <a:ext cx="7467600" cy="4360925"/>
          </a:xfrm>
        </p:spPr>
        <p:txBody>
          <a:bodyPr>
            <a:normAutofit lnSpcReduction="10000"/>
          </a:bodyPr>
          <a:lstStyle/>
          <a:p>
            <a:pPr marL="0" indent="0">
              <a:buNone/>
            </a:pPr>
            <a:endParaRPr lang="de-AT" dirty="0" smtClean="0"/>
          </a:p>
          <a:p>
            <a:r>
              <a:rPr lang="de-AT" dirty="0"/>
              <a:t>Tarte au </a:t>
            </a:r>
            <a:r>
              <a:rPr lang="de-AT" dirty="0" err="1" smtClean="0"/>
              <a:t>Chocolat</a:t>
            </a:r>
            <a:r>
              <a:rPr lang="de-AT" dirty="0" smtClean="0"/>
              <a:t> Trailer</a:t>
            </a:r>
          </a:p>
          <a:p>
            <a:pPr marL="0" indent="0">
              <a:buNone/>
            </a:pPr>
            <a:r>
              <a:rPr lang="de-AT" dirty="0" smtClean="0">
                <a:hlinkClick r:id="rId2"/>
              </a:rPr>
              <a:t>http</a:t>
            </a:r>
            <a:r>
              <a:rPr lang="de-AT" dirty="0">
                <a:hlinkClick r:id="rId2"/>
              </a:rPr>
              <a:t>://</a:t>
            </a:r>
            <a:r>
              <a:rPr lang="de-AT" dirty="0" smtClean="0">
                <a:hlinkClick r:id="rId2"/>
              </a:rPr>
              <a:t>www.bing.com/videos/search?q=tarte+au+chocolat+Mezzanin&amp;view=detail&amp;mid=FDE3A286B7C2B0785375FDE3A286B7C2B0785375&amp;FORM=VIRE</a:t>
            </a:r>
            <a:endParaRPr lang="de-AT" dirty="0" smtClean="0"/>
          </a:p>
          <a:p>
            <a:pPr marL="0" indent="0">
              <a:buNone/>
            </a:pPr>
            <a:r>
              <a:rPr lang="de-AT" dirty="0" smtClean="0"/>
              <a:t> </a:t>
            </a:r>
            <a:endParaRPr lang="de-AT" dirty="0"/>
          </a:p>
          <a:p>
            <a:r>
              <a:rPr lang="fr-FR" dirty="0" err="1"/>
              <a:t>Kennst</a:t>
            </a:r>
            <a:r>
              <a:rPr lang="fr-FR" dirty="0"/>
              <a:t> du Jackie Chan </a:t>
            </a:r>
            <a:r>
              <a:rPr lang="fr-FR" dirty="0" err="1" smtClean="0"/>
              <a:t>Trailer</a:t>
            </a:r>
            <a:endParaRPr lang="fr-FR" dirty="0" smtClean="0"/>
          </a:p>
          <a:p>
            <a:pPr marL="0" indent="0">
              <a:buNone/>
            </a:pPr>
            <a:r>
              <a:rPr lang="de-AT" dirty="0">
                <a:hlinkClick r:id="rId3"/>
              </a:rPr>
              <a:t>https://</a:t>
            </a:r>
            <a:r>
              <a:rPr lang="de-AT" dirty="0" smtClean="0">
                <a:hlinkClick r:id="rId3"/>
              </a:rPr>
              <a:t>www.youtube.com/watch?v=kbhXmbSbB9M</a:t>
            </a:r>
            <a:endParaRPr lang="de-AT" dirty="0" smtClean="0"/>
          </a:p>
          <a:p>
            <a:pPr marL="0" indent="0">
              <a:buNone/>
            </a:pPr>
            <a:endParaRPr lang="de-AT" dirty="0" smtClean="0"/>
          </a:p>
          <a:p>
            <a:r>
              <a:rPr lang="de-AT" dirty="0"/>
              <a:t>Das Prinzip Struwwelpeter (Ausschnitt)</a:t>
            </a:r>
          </a:p>
          <a:p>
            <a:r>
              <a:rPr lang="de-AT" dirty="0">
                <a:hlinkClick r:id="rId4"/>
              </a:rPr>
              <a:t>https://vimeo.com/181369721/3eb3acb807</a:t>
            </a:r>
            <a:endParaRPr lang="de-AT" dirty="0"/>
          </a:p>
          <a:p>
            <a:pPr marL="0" indent="0">
              <a:buNone/>
            </a:pPr>
            <a:endParaRPr lang="de-AT" dirty="0"/>
          </a:p>
        </p:txBody>
      </p:sp>
      <p:sp>
        <p:nvSpPr>
          <p:cNvPr id="5" name="Titel 1"/>
          <p:cNvSpPr>
            <a:spLocks noGrp="1"/>
          </p:cNvSpPr>
          <p:nvPr>
            <p:ph type="title"/>
          </p:nvPr>
        </p:nvSpPr>
        <p:spPr>
          <a:xfrm>
            <a:off x="551280" y="332656"/>
            <a:ext cx="8041440" cy="1368152"/>
          </a:xfrm>
          <a:solidFill>
            <a:srgbClr val="FFC000"/>
          </a:solidFill>
        </p:spPr>
        <p:txBody>
          <a:bodyPr/>
          <a:lstStyle/>
          <a:p>
            <a:r>
              <a:rPr lang="de-AT" sz="4400" dirty="0" smtClean="0">
                <a:solidFill>
                  <a:srgbClr val="336600"/>
                </a:solidFill>
              </a:rPr>
              <a:t>Inklusion im Alltag</a:t>
            </a:r>
            <a:br>
              <a:rPr lang="de-AT" sz="4400" dirty="0" smtClean="0">
                <a:solidFill>
                  <a:srgbClr val="336600"/>
                </a:solidFill>
              </a:rPr>
            </a:br>
            <a:r>
              <a:rPr lang="de-AT" sz="4400" dirty="0" smtClean="0">
                <a:solidFill>
                  <a:srgbClr val="336600"/>
                </a:solidFill>
              </a:rPr>
              <a:t>Zum </a:t>
            </a:r>
            <a:r>
              <a:rPr lang="de-AT" sz="4400" dirty="0" smtClean="0">
                <a:solidFill>
                  <a:srgbClr val="336600"/>
                </a:solidFill>
              </a:rPr>
              <a:t>Beispiel - Erwin</a:t>
            </a:r>
            <a:endParaRPr lang="de-AT" sz="4400" dirty="0">
              <a:solidFill>
                <a:srgbClr val="336600"/>
              </a:solidFill>
            </a:endParaRPr>
          </a:p>
        </p:txBody>
      </p:sp>
    </p:spTree>
    <p:extLst>
      <p:ext uri="{BB962C8B-B14F-4D97-AF65-F5344CB8AC3E}">
        <p14:creationId xmlns:p14="http://schemas.microsoft.com/office/powerpoint/2010/main" val="3917006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5"/>
          </a:solidFill>
        </p:spPr>
        <p:txBody>
          <a:bodyPr/>
          <a:lstStyle/>
          <a:p>
            <a:r>
              <a:rPr lang="de-DE" dirty="0" smtClean="0"/>
              <a:t>Tarte au </a:t>
            </a:r>
            <a:r>
              <a:rPr lang="de-DE" dirty="0" err="1" smtClean="0"/>
              <a:t>chocolat</a:t>
            </a:r>
            <a:endParaRPr lang="de-DE" dirty="0"/>
          </a:p>
        </p:txBody>
      </p:sp>
      <p:pic>
        <p:nvPicPr>
          <p:cNvPr id="4" name="Inhaltsplatzhalter 3" descr="hmmmm.jpg"/>
          <p:cNvPicPr>
            <a:picLocks noGrp="1" noChangeAspect="1"/>
          </p:cNvPicPr>
          <p:nvPr>
            <p:ph idx="1"/>
          </p:nvPr>
        </p:nvPicPr>
        <p:blipFill>
          <a:blip r:embed="rId2" cstate="print"/>
          <a:stretch>
            <a:fillRect/>
          </a:stretch>
        </p:blipFill>
        <p:spPr>
          <a:xfrm>
            <a:off x="13402" y="2132856"/>
            <a:ext cx="4572000" cy="3881628"/>
          </a:xfrm>
        </p:spPr>
      </p:pic>
      <p:pic>
        <p:nvPicPr>
          <p:cNvPr id="5" name="Grafik 4" descr="Urhauf (3).JPG"/>
          <p:cNvPicPr>
            <a:picLocks noChangeAspect="1"/>
          </p:cNvPicPr>
          <p:nvPr/>
        </p:nvPicPr>
        <p:blipFill>
          <a:blip r:embed="rId3" cstate="print"/>
          <a:stretch>
            <a:fillRect/>
          </a:stretch>
        </p:blipFill>
        <p:spPr>
          <a:xfrm rot="344050">
            <a:off x="5436096" y="1694523"/>
            <a:ext cx="2936494" cy="5163477"/>
          </a:xfrm>
          <a:prstGeom prst="rect">
            <a:avLst/>
          </a:prstGeom>
        </p:spPr>
      </p:pic>
    </p:spTree>
    <p:extLst>
      <p:ext uri="{BB962C8B-B14F-4D97-AF65-F5344CB8AC3E}">
        <p14:creationId xmlns:p14="http://schemas.microsoft.com/office/powerpoint/2010/main" val="3580113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5">
              <a:lumMod val="60000"/>
              <a:lumOff val="40000"/>
            </a:schemeClr>
          </a:solidFill>
        </p:spPr>
        <p:txBody>
          <a:bodyPr/>
          <a:lstStyle/>
          <a:p>
            <a:r>
              <a:rPr lang="de-DE" dirty="0" smtClean="0"/>
              <a:t>Stella Preisverleihung</a:t>
            </a:r>
            <a:endParaRPr lang="de-DE" dirty="0"/>
          </a:p>
        </p:txBody>
      </p:sp>
      <p:pic>
        <p:nvPicPr>
          <p:cNvPr id="4" name="Inhaltsplatzhalter 3" descr="Stella (5).JPG"/>
          <p:cNvPicPr>
            <a:picLocks noGrp="1" noChangeAspect="1"/>
          </p:cNvPicPr>
          <p:nvPr>
            <p:ph idx="1"/>
          </p:nvPr>
        </p:nvPicPr>
        <p:blipFill rotWithShape="1">
          <a:blip r:embed="rId2" cstate="print"/>
          <a:srcRect l="18039" r="14440"/>
          <a:stretch/>
        </p:blipFill>
        <p:spPr>
          <a:xfrm>
            <a:off x="611560" y="2060848"/>
            <a:ext cx="3557239" cy="3951288"/>
          </a:xfrm>
        </p:spPr>
      </p:pic>
      <p:pic>
        <p:nvPicPr>
          <p:cNvPr id="4098" name="Picture 2" descr="C:\Users\Inge\Downloads\erwin40_ninu_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2636912"/>
            <a:ext cx="4248028" cy="2832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806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lstStyle/>
          <a:p>
            <a:r>
              <a:rPr lang="de-DE" dirty="0" smtClean="0">
                <a:solidFill>
                  <a:schemeClr val="tx1"/>
                </a:solidFill>
              </a:rPr>
              <a:t>Inklusive Pädagogik</a:t>
            </a:r>
            <a:br>
              <a:rPr lang="de-DE" dirty="0" smtClean="0">
                <a:solidFill>
                  <a:schemeClr val="tx1"/>
                </a:solidFill>
              </a:rPr>
            </a:br>
            <a:r>
              <a:rPr lang="de-DE" dirty="0" smtClean="0">
                <a:solidFill>
                  <a:schemeClr val="tx1"/>
                </a:solidFill>
              </a:rPr>
              <a:t> Theater-/ Dramapädagogik</a:t>
            </a:r>
            <a:endParaRPr lang="de-DE" dirty="0">
              <a:solidFill>
                <a:schemeClr val="tx1"/>
              </a:solidFill>
            </a:endParaRPr>
          </a:p>
        </p:txBody>
      </p:sp>
      <p:sp>
        <p:nvSpPr>
          <p:cNvPr id="3" name="Inhaltsplatzhalter 2"/>
          <p:cNvSpPr>
            <a:spLocks noGrp="1"/>
          </p:cNvSpPr>
          <p:nvPr>
            <p:ph idx="1"/>
          </p:nvPr>
        </p:nvSpPr>
        <p:spPr>
          <a:xfrm>
            <a:off x="838200" y="1916832"/>
            <a:ext cx="7467600" cy="4320480"/>
          </a:xfrm>
        </p:spPr>
        <p:txBody>
          <a:bodyPr>
            <a:normAutofit/>
          </a:bodyPr>
          <a:lstStyle/>
          <a:p>
            <a:pPr marL="0" indent="0">
              <a:buNone/>
            </a:pPr>
            <a:endParaRPr lang="de-DE" sz="2800" dirty="0" smtClean="0"/>
          </a:p>
          <a:p>
            <a:pPr marL="0" indent="0" algn="ctr">
              <a:buNone/>
            </a:pPr>
            <a:r>
              <a:rPr lang="de-DE" sz="2800" dirty="0" smtClean="0"/>
              <a:t>2006	Götterpoker  </a:t>
            </a:r>
          </a:p>
          <a:p>
            <a:pPr marL="0" indent="0" algn="ctr">
              <a:buNone/>
            </a:pPr>
            <a:endParaRPr lang="de-DE" sz="2800" dirty="0" smtClean="0"/>
          </a:p>
          <a:p>
            <a:pPr marL="0" indent="0" algn="ctr">
              <a:buNone/>
            </a:pPr>
            <a:r>
              <a:rPr lang="de-DE" sz="2800" dirty="0" smtClean="0"/>
              <a:t>2016 Odysseus</a:t>
            </a:r>
            <a:r>
              <a:rPr lang="de-DE" sz="2800" dirty="0" smtClean="0"/>
              <a:t>  </a:t>
            </a:r>
            <a:endParaRPr lang="de-DE" sz="2800" dirty="0" smtClean="0"/>
          </a:p>
          <a:p>
            <a:pPr algn="ctr"/>
            <a:endParaRPr lang="de-DE" sz="2800" dirty="0" smtClean="0"/>
          </a:p>
          <a:p>
            <a:pPr marL="0" indent="0" algn="ctr">
              <a:buNone/>
            </a:pPr>
            <a:r>
              <a:rPr lang="de-DE" sz="2800" dirty="0" smtClean="0"/>
              <a:t>2016	WORTWÄRTS </a:t>
            </a:r>
          </a:p>
          <a:p>
            <a:pPr marL="0" indent="0" algn="ctr">
              <a:buNone/>
            </a:pPr>
            <a:r>
              <a:rPr lang="de-DE" sz="2800" dirty="0"/>
              <a:t>	</a:t>
            </a:r>
            <a:r>
              <a:rPr lang="de-DE" sz="2800" dirty="0" smtClean="0"/>
              <a:t>– die </a:t>
            </a:r>
            <a:r>
              <a:rPr lang="de-DE" sz="2800" dirty="0"/>
              <a:t>P</a:t>
            </a:r>
            <a:r>
              <a:rPr lang="de-DE" sz="2800" dirty="0" smtClean="0"/>
              <a:t>rophezeiung der </a:t>
            </a:r>
            <a:r>
              <a:rPr lang="de-DE" sz="2800" dirty="0"/>
              <a:t>Quaggas </a:t>
            </a:r>
            <a:r>
              <a:rPr lang="de-DE" sz="2800" dirty="0" smtClean="0"/>
              <a:t>– </a:t>
            </a:r>
            <a:endParaRPr lang="de-DE" sz="2800" dirty="0" smtClean="0"/>
          </a:p>
          <a:p>
            <a:pPr marL="0" indent="0" algn="ctr">
              <a:buNone/>
            </a:pPr>
            <a:r>
              <a:rPr lang="de-DE" sz="2800" dirty="0" smtClean="0"/>
              <a:t>Ein </a:t>
            </a:r>
            <a:r>
              <a:rPr lang="de-DE" sz="2800" dirty="0" smtClean="0"/>
              <a:t>utopisches </a:t>
            </a:r>
            <a:r>
              <a:rPr lang="de-DE" sz="2800" dirty="0" smtClean="0"/>
              <a:t>Stück Mehrsprachigkeit </a:t>
            </a:r>
            <a:endParaRPr lang="de-DE" dirty="0"/>
          </a:p>
        </p:txBody>
      </p:sp>
    </p:spTree>
    <p:extLst>
      <p:ext uri="{BB962C8B-B14F-4D97-AF65-F5344CB8AC3E}">
        <p14:creationId xmlns:p14="http://schemas.microsoft.com/office/powerpoint/2010/main" val="41471905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3">
              <a:lumMod val="60000"/>
              <a:lumOff val="40000"/>
            </a:schemeClr>
          </a:solidFill>
        </p:spPr>
        <p:txBody>
          <a:bodyPr/>
          <a:lstStyle/>
          <a:p>
            <a:r>
              <a:rPr lang="de-DE" dirty="0" smtClean="0"/>
              <a:t>Götterpoker</a:t>
            </a:r>
            <a:endParaRPr lang="de-DE" dirty="0"/>
          </a:p>
        </p:txBody>
      </p:sp>
      <p:sp>
        <p:nvSpPr>
          <p:cNvPr id="3" name="Inhaltsplatzhalter 2"/>
          <p:cNvSpPr>
            <a:spLocks noGrp="1"/>
          </p:cNvSpPr>
          <p:nvPr>
            <p:ph idx="1"/>
          </p:nvPr>
        </p:nvSpPr>
        <p:spPr/>
        <p:txBody>
          <a:bodyPr/>
          <a:lstStyle/>
          <a:p>
            <a:endParaRPr lang="de-DE" dirty="0"/>
          </a:p>
        </p:txBody>
      </p:sp>
      <p:pic>
        <p:nvPicPr>
          <p:cNvPr id="3074" name="Picture 2" descr="E:\Inge\MULTIMEDIA\Photos\2006\Götterpoker\DSC_006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831" t="17342" r="24303"/>
          <a:stretch/>
        </p:blipFill>
        <p:spPr bwMode="auto">
          <a:xfrm>
            <a:off x="735193" y="1979342"/>
            <a:ext cx="3702186" cy="362542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Inge\MULTIMEDIA\Photos\2006\Götterpoker\DSC_010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7364" b="17969"/>
          <a:stretch/>
        </p:blipFill>
        <p:spPr bwMode="auto">
          <a:xfrm rot="293647">
            <a:off x="4355977" y="2204865"/>
            <a:ext cx="4788024" cy="3620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454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70C0"/>
          </a:solidFill>
        </p:spPr>
        <p:txBody>
          <a:bodyPr/>
          <a:lstStyle/>
          <a:p>
            <a:r>
              <a:rPr lang="de-DE" dirty="0" smtClean="0"/>
              <a:t>Götterpoker</a:t>
            </a:r>
            <a:endParaRPr lang="de-DE" dirty="0"/>
          </a:p>
        </p:txBody>
      </p:sp>
      <p:sp>
        <p:nvSpPr>
          <p:cNvPr id="3" name="Inhaltsplatzhalter 2"/>
          <p:cNvSpPr>
            <a:spLocks noGrp="1"/>
          </p:cNvSpPr>
          <p:nvPr>
            <p:ph idx="1"/>
          </p:nvPr>
        </p:nvSpPr>
        <p:spPr/>
        <p:txBody>
          <a:bodyPr/>
          <a:lstStyle/>
          <a:p>
            <a:endParaRPr lang="de-DE" dirty="0"/>
          </a:p>
        </p:txBody>
      </p:sp>
      <p:pic>
        <p:nvPicPr>
          <p:cNvPr id="4098" name="Picture 2" descr="E:\Inge\MULTIMEDIA\Photos\2006\Götterpoker\DSC07767.JPG"/>
          <p:cNvPicPr>
            <a:picLocks noChangeAspect="1" noChangeArrowheads="1"/>
          </p:cNvPicPr>
          <p:nvPr/>
        </p:nvPicPr>
        <p:blipFill rotWithShape="1">
          <a:blip r:embed="rId2">
            <a:extLst>
              <a:ext uri="{28A0092B-C50C-407E-A947-70E740481C1C}">
                <a14:useLocalDpi xmlns:a14="http://schemas.microsoft.com/office/drawing/2010/main" val="0"/>
              </a:ext>
            </a:extLst>
          </a:blip>
          <a:srcRect t="21464" b="4227"/>
          <a:stretch/>
        </p:blipFill>
        <p:spPr bwMode="auto">
          <a:xfrm>
            <a:off x="683568" y="1964997"/>
            <a:ext cx="7984291" cy="4449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983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DE" dirty="0"/>
          </a:p>
        </p:txBody>
      </p:sp>
      <p:pic>
        <p:nvPicPr>
          <p:cNvPr id="3074" name="Picture 2" descr="C:\Users\Inge\Downloads\DOB_0035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136" t="9050" r="24815"/>
          <a:stretch/>
        </p:blipFill>
        <p:spPr bwMode="auto">
          <a:xfrm rot="21250828">
            <a:off x="-108520" y="2852936"/>
            <a:ext cx="3630436" cy="3723370"/>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p:cNvSpPr>
            <a:spLocks noGrp="1"/>
          </p:cNvSpPr>
          <p:nvPr>
            <p:ph type="title"/>
          </p:nvPr>
        </p:nvSpPr>
        <p:spPr>
          <a:solidFill>
            <a:srgbClr val="002060"/>
          </a:solidFill>
        </p:spPr>
        <p:txBody>
          <a:bodyPr/>
          <a:lstStyle/>
          <a:p>
            <a:r>
              <a:rPr lang="de-DE" dirty="0" smtClean="0"/>
              <a:t>Odysseus</a:t>
            </a:r>
            <a:endParaRPr lang="de-DE" dirty="0"/>
          </a:p>
        </p:txBody>
      </p:sp>
      <p:pic>
        <p:nvPicPr>
          <p:cNvPr id="3075" name="Picture 3" descr="C:\Users\Inge\Downloads\DOB_0011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966" r="9211"/>
          <a:stretch/>
        </p:blipFill>
        <p:spPr bwMode="auto">
          <a:xfrm rot="312887">
            <a:off x="3719751" y="2060848"/>
            <a:ext cx="5427801" cy="3741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4424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4">
              <a:lumMod val="60000"/>
              <a:lumOff val="40000"/>
            </a:schemeClr>
          </a:solidFill>
        </p:spPr>
        <p:txBody>
          <a:bodyPr/>
          <a:lstStyle/>
          <a:p>
            <a:r>
              <a:rPr lang="de-AT" b="1" dirty="0" smtClean="0"/>
              <a:t>Statements 1</a:t>
            </a:r>
            <a:endParaRPr lang="de-AT" b="1" dirty="0"/>
          </a:p>
        </p:txBody>
      </p:sp>
      <p:sp>
        <p:nvSpPr>
          <p:cNvPr id="3" name="Inhaltsplatzhalter 2"/>
          <p:cNvSpPr>
            <a:spLocks noGrp="1"/>
          </p:cNvSpPr>
          <p:nvPr>
            <p:ph idx="1"/>
          </p:nvPr>
        </p:nvSpPr>
        <p:spPr/>
        <p:txBody>
          <a:bodyPr/>
          <a:lstStyle/>
          <a:p>
            <a:r>
              <a:rPr lang="de-AT" sz="2800" dirty="0"/>
              <a:t>Gleich und gleich gesellt sich </a:t>
            </a:r>
            <a:r>
              <a:rPr lang="de-AT" sz="2800" dirty="0" smtClean="0"/>
              <a:t>gern</a:t>
            </a:r>
          </a:p>
          <a:p>
            <a:endParaRPr lang="de-AT" sz="2800" dirty="0"/>
          </a:p>
          <a:p>
            <a:r>
              <a:rPr lang="de-AT" sz="2800" dirty="0"/>
              <a:t>Eine gute Schule ist eine gute Schule für </a:t>
            </a:r>
            <a:r>
              <a:rPr lang="de-AT" sz="2800" dirty="0" smtClean="0"/>
              <a:t>alle</a:t>
            </a:r>
          </a:p>
          <a:p>
            <a:endParaRPr lang="de-AT" sz="2800" dirty="0"/>
          </a:p>
          <a:p>
            <a:r>
              <a:rPr lang="de-AT" sz="2800" dirty="0"/>
              <a:t>Am besten lernt man in homogenen </a:t>
            </a:r>
            <a:r>
              <a:rPr lang="de-AT" sz="2800" dirty="0" smtClean="0"/>
              <a:t>Gruppen</a:t>
            </a:r>
          </a:p>
          <a:p>
            <a:endParaRPr lang="de-AT" sz="2800" dirty="0"/>
          </a:p>
          <a:p>
            <a:r>
              <a:rPr lang="de-AT" sz="2800" dirty="0"/>
              <a:t>Gegensätze ziehen sich an</a:t>
            </a:r>
          </a:p>
          <a:p>
            <a:endParaRPr lang="de-AT" dirty="0"/>
          </a:p>
        </p:txBody>
      </p:sp>
    </p:spTree>
    <p:extLst>
      <p:ext uri="{BB962C8B-B14F-4D97-AF65-F5344CB8AC3E}">
        <p14:creationId xmlns:p14="http://schemas.microsoft.com/office/powerpoint/2010/main" val="11725885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260648"/>
            <a:ext cx="8041440" cy="1442674"/>
          </a:xfrm>
          <a:solidFill>
            <a:srgbClr val="002060"/>
          </a:solidFill>
        </p:spPr>
        <p:txBody>
          <a:bodyPr/>
          <a:lstStyle/>
          <a:p>
            <a:r>
              <a:rPr lang="de-DE" dirty="0" smtClean="0"/>
              <a:t>Odysseus</a:t>
            </a:r>
            <a:endParaRPr lang="de-DE"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58505" y="2038350"/>
            <a:ext cx="2626989" cy="395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4" descr="https://outlook.office.com/owa/service.svc/s/GetAttachmentThumbnail?id=AAMkAGY3ZjEzZDliLTA4MjItNDgxZC04MGJlLTQ4N2UwOWU1ZjkxZQBGAAAAAACWdI4j11YAQL%2B99TsfECkdBwB%2BsI5%2FQb%2BrRIY3cckOzANgAAAAABV%2FAADMxYGddTQkSp1DSCZOU4w3AAM5Gm87AAABEgAQALsuidUYF5hDs31SgrkSr%2Bg%3D&amp;thumbnailType=2&amp;X-OWA-CANARY=is4u3HdRO06X6S7wnZJdpTBjZRzC9tMYcTz0ZAz7zDzKZwgBblkZ0SYxqpXaPAi6NQN82ZN90dI."/>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6" descr="https://outlook.office.com/owa/service.svc/s/GetAttachmentThumbnail?id=AAMkAGY3ZjEzZDliLTA4MjItNDgxZC04MGJlLTQ4N2UwOWU1ZjkxZQBGAAAAAACWdI4j11YAQL%2B99TsfECkdBwB%2BsI5%2FQb%2BrRIY3cckOzANgAAAAABV%2FAADMxYGddTQkSp1DSCZOU4w3AAM5Gm87AAABEgAQALsuidUYF5hDs31SgrkSr%2Bg%3D&amp;thumbnailType=2&amp;X-OWA-CANARY=is4u3HdRO06X6S7wnZJdpTBjZRzC9tMYcTz0ZAz7zDzKZwgBblkZ0SYxqpXaPAi6NQN82ZN90dI."/>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031" name="Picture 7" descr="C:\Users\Inge\Downloads\Luc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333" y="1700808"/>
            <a:ext cx="3384619" cy="50851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Inge\Downloads\DOB_0044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451" t="11614" r="31428"/>
          <a:stretch/>
        </p:blipFill>
        <p:spPr bwMode="auto">
          <a:xfrm rot="207725">
            <a:off x="6609364" y="2051349"/>
            <a:ext cx="2615648" cy="383513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Inge\Downloads\DOB_0015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1822"/>
          <a:stretch/>
        </p:blipFill>
        <p:spPr bwMode="auto">
          <a:xfrm rot="21302811">
            <a:off x="-80681" y="1915044"/>
            <a:ext cx="3503940" cy="4840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3709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DE" dirty="0"/>
          </a:p>
        </p:txBody>
      </p:sp>
      <p:pic>
        <p:nvPicPr>
          <p:cNvPr id="2050" name="Picture 2" descr="C:\Users\Inge\Downloads\DOB_005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750892"/>
            <a:ext cx="7704856" cy="5128233"/>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p:cNvSpPr>
            <a:spLocks noGrp="1"/>
          </p:cNvSpPr>
          <p:nvPr>
            <p:ph type="title"/>
          </p:nvPr>
        </p:nvSpPr>
        <p:spPr>
          <a:solidFill>
            <a:srgbClr val="002060"/>
          </a:solidFill>
        </p:spPr>
        <p:txBody>
          <a:bodyPr/>
          <a:lstStyle/>
          <a:p>
            <a:r>
              <a:rPr lang="de-DE" dirty="0" smtClean="0"/>
              <a:t>Odysseus</a:t>
            </a:r>
            <a:endParaRPr lang="de-DE" dirty="0"/>
          </a:p>
        </p:txBody>
      </p:sp>
    </p:spTree>
    <p:extLst>
      <p:ext uri="{BB962C8B-B14F-4D97-AF65-F5344CB8AC3E}">
        <p14:creationId xmlns:p14="http://schemas.microsoft.com/office/powerpoint/2010/main" val="27686337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70C0"/>
          </a:solidFill>
        </p:spPr>
        <p:txBody>
          <a:bodyPr/>
          <a:lstStyle/>
          <a:p>
            <a:r>
              <a:rPr lang="de-DE" dirty="0"/>
              <a:t>WORTWÄRTS – die Prophezeiung der Quaggas</a:t>
            </a:r>
          </a:p>
        </p:txBody>
      </p:sp>
      <p:pic>
        <p:nvPicPr>
          <p:cNvPr id="4" name="Picture 2" descr="E:\Inge\MULTIMEDIA\Photos\2016\Theater Endordner\DOB_01-45.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20790" t="314" r="33094" b="-314"/>
          <a:stretch/>
        </p:blipFill>
        <p:spPr bwMode="auto">
          <a:xfrm>
            <a:off x="1331640" y="2276872"/>
            <a:ext cx="2737708" cy="39512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E:\Inge\MULTIMEDIA\Photos\2016\Theater Endordner\DOB_01-7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067" r="23883"/>
          <a:stretch/>
        </p:blipFill>
        <p:spPr bwMode="auto">
          <a:xfrm>
            <a:off x="4788024" y="2167463"/>
            <a:ext cx="3645074" cy="390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076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3">
              <a:lumMod val="60000"/>
              <a:lumOff val="40000"/>
            </a:schemeClr>
          </a:solidFill>
        </p:spPr>
        <p:txBody>
          <a:bodyPr/>
          <a:lstStyle/>
          <a:p>
            <a:r>
              <a:rPr lang="de-DE" dirty="0" smtClean="0"/>
              <a:t>WORTWÄRTS</a:t>
            </a:r>
            <a:endParaRPr lang="de-DE" dirty="0"/>
          </a:p>
        </p:txBody>
      </p:sp>
      <p:sp>
        <p:nvSpPr>
          <p:cNvPr id="3" name="Inhaltsplatzhalter 2"/>
          <p:cNvSpPr>
            <a:spLocks noGrp="1"/>
          </p:cNvSpPr>
          <p:nvPr>
            <p:ph idx="1"/>
          </p:nvPr>
        </p:nvSpPr>
        <p:spPr/>
        <p:txBody>
          <a:bodyPr/>
          <a:lstStyle/>
          <a:p>
            <a:endParaRPr lang="de-DE" dirty="0"/>
          </a:p>
        </p:txBody>
      </p:sp>
      <p:pic>
        <p:nvPicPr>
          <p:cNvPr id="2050" name="Picture 2" descr="E:\Inge\MULTIMEDIA\Photos\2016\Theater Endordner\DOB_01-15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09" t="20017" b="18961"/>
          <a:stretch/>
        </p:blipFill>
        <p:spPr bwMode="auto">
          <a:xfrm>
            <a:off x="0" y="1988840"/>
            <a:ext cx="9140766"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916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C000"/>
          </a:solidFill>
        </p:spPr>
        <p:txBody>
          <a:bodyPr/>
          <a:lstStyle/>
          <a:p>
            <a:r>
              <a:rPr lang="de-AT" b="1" dirty="0" smtClean="0">
                <a:solidFill>
                  <a:srgbClr val="002060"/>
                </a:solidFill>
              </a:rPr>
              <a:t>„Nordstern“ </a:t>
            </a:r>
            <a:br>
              <a:rPr lang="de-AT" b="1" dirty="0" smtClean="0">
                <a:solidFill>
                  <a:srgbClr val="002060"/>
                </a:solidFill>
              </a:rPr>
            </a:br>
            <a:r>
              <a:rPr lang="de-AT" b="1" dirty="0" smtClean="0">
                <a:solidFill>
                  <a:srgbClr val="002060"/>
                </a:solidFill>
              </a:rPr>
              <a:t>Inklusive Wende</a:t>
            </a:r>
            <a:endParaRPr lang="de-AT" b="1" dirty="0">
              <a:solidFill>
                <a:srgbClr val="002060"/>
              </a:solidFill>
            </a:endParaRPr>
          </a:p>
        </p:txBody>
      </p:sp>
      <p:pic>
        <p:nvPicPr>
          <p:cNvPr id="5" name="Inhaltsplatzhalt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755576" y="2852936"/>
            <a:ext cx="3657600" cy="2583180"/>
          </a:xfrm>
        </p:spPr>
      </p:pic>
      <p:sp>
        <p:nvSpPr>
          <p:cNvPr id="3" name="Inhaltsplatzhalter 2"/>
          <p:cNvSpPr>
            <a:spLocks noGrp="1"/>
          </p:cNvSpPr>
          <p:nvPr>
            <p:ph sz="quarter" idx="14"/>
          </p:nvPr>
        </p:nvSpPr>
        <p:spPr>
          <a:xfrm>
            <a:off x="4645152" y="2636912"/>
            <a:ext cx="3657600" cy="3352408"/>
          </a:xfrm>
        </p:spPr>
        <p:txBody>
          <a:bodyPr/>
          <a:lstStyle/>
          <a:p>
            <a:r>
              <a:rPr lang="de-DE" dirty="0" smtClean="0"/>
              <a:t>Inklusion als Prozess</a:t>
            </a:r>
          </a:p>
          <a:p>
            <a:endParaRPr lang="de-DE" dirty="0" smtClean="0"/>
          </a:p>
          <a:p>
            <a:r>
              <a:rPr lang="de-DE" dirty="0" smtClean="0"/>
              <a:t>Barrieren erkennen und beseitigen </a:t>
            </a:r>
          </a:p>
          <a:p>
            <a:pPr lvl="1"/>
            <a:r>
              <a:rPr lang="de-DE" dirty="0" smtClean="0"/>
              <a:t>In Gebäuden</a:t>
            </a:r>
          </a:p>
          <a:p>
            <a:pPr lvl="1"/>
            <a:r>
              <a:rPr lang="de-DE" dirty="0" smtClean="0"/>
              <a:t>Im Lehrplan</a:t>
            </a:r>
          </a:p>
          <a:p>
            <a:pPr lvl="1"/>
            <a:r>
              <a:rPr lang="de-DE" dirty="0" smtClean="0"/>
              <a:t>In unseren Köpfen</a:t>
            </a:r>
            <a:endParaRPr lang="de-DE" dirty="0"/>
          </a:p>
        </p:txBody>
      </p:sp>
    </p:spTree>
    <p:extLst>
      <p:ext uri="{BB962C8B-B14F-4D97-AF65-F5344CB8AC3E}">
        <p14:creationId xmlns:p14="http://schemas.microsoft.com/office/powerpoint/2010/main" val="1024302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lstStyle/>
          <a:p>
            <a:r>
              <a:rPr lang="de-DE" sz="4400" b="1" dirty="0" smtClean="0"/>
              <a:t>Statements 2</a:t>
            </a:r>
            <a:endParaRPr lang="en-US" sz="4400" dirty="0"/>
          </a:p>
        </p:txBody>
      </p:sp>
      <p:sp>
        <p:nvSpPr>
          <p:cNvPr id="3" name="Inhaltsplatzhalter 2"/>
          <p:cNvSpPr>
            <a:spLocks noGrp="1"/>
          </p:cNvSpPr>
          <p:nvPr>
            <p:ph idx="1"/>
          </p:nvPr>
        </p:nvSpPr>
        <p:spPr/>
        <p:txBody>
          <a:bodyPr>
            <a:normAutofit fontScale="92500" lnSpcReduction="10000"/>
          </a:bodyPr>
          <a:lstStyle/>
          <a:p>
            <a:r>
              <a:rPr lang="de-AT" sz="2800" dirty="0" smtClean="0"/>
              <a:t>Außen hui, innen pfui</a:t>
            </a:r>
          </a:p>
          <a:p>
            <a:endParaRPr lang="de-AT" sz="2800" dirty="0" smtClean="0"/>
          </a:p>
          <a:p>
            <a:r>
              <a:rPr lang="de-AT" sz="2800" dirty="0" err="1" smtClean="0"/>
              <a:t>Mens</a:t>
            </a:r>
            <a:r>
              <a:rPr lang="de-AT" sz="2800" dirty="0" smtClean="0"/>
              <a:t> </a:t>
            </a:r>
            <a:r>
              <a:rPr lang="de-AT" sz="2800" dirty="0" err="1" smtClean="0"/>
              <a:t>sana</a:t>
            </a:r>
            <a:r>
              <a:rPr lang="de-AT" sz="2800" dirty="0" smtClean="0"/>
              <a:t> in corpore </a:t>
            </a:r>
            <a:r>
              <a:rPr lang="de-AT" sz="2800" dirty="0" err="1" smtClean="0"/>
              <a:t>sano</a:t>
            </a:r>
            <a:endParaRPr lang="de-AT" sz="2800" dirty="0" smtClean="0"/>
          </a:p>
          <a:p>
            <a:endParaRPr lang="de-AT" sz="2800" dirty="0" smtClean="0"/>
          </a:p>
          <a:p>
            <a:r>
              <a:rPr lang="de-AT" sz="2800" dirty="0" smtClean="0"/>
              <a:t>Wie innen, so außen – wie oben, so unten</a:t>
            </a:r>
          </a:p>
          <a:p>
            <a:endParaRPr lang="de-AT" sz="2800" dirty="0" smtClean="0"/>
          </a:p>
          <a:p>
            <a:r>
              <a:rPr lang="de-AT" sz="2800" dirty="0" smtClean="0"/>
              <a:t>Jeder ist seines Glückes Schmied</a:t>
            </a:r>
          </a:p>
          <a:p>
            <a:endParaRPr lang="de-AT" sz="2800" dirty="0" smtClean="0"/>
          </a:p>
          <a:p>
            <a:r>
              <a:rPr lang="de-AT" sz="2800" dirty="0" smtClean="0"/>
              <a:t>Man sieht nur mit dem Herzen gut…</a:t>
            </a:r>
            <a:endParaRPr lang="de-AT" sz="2800" dirty="0"/>
          </a:p>
        </p:txBody>
      </p:sp>
    </p:spTree>
    <p:extLst>
      <p:ext uri="{BB962C8B-B14F-4D97-AF65-F5344CB8AC3E}">
        <p14:creationId xmlns:p14="http://schemas.microsoft.com/office/powerpoint/2010/main" val="2960563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5616" y="436563"/>
            <a:ext cx="6624736" cy="1264245"/>
          </a:xfrm>
          <a:solidFill>
            <a:srgbClr val="FFC000"/>
          </a:solidFill>
        </p:spPr>
        <p:txBody>
          <a:bodyPr/>
          <a:lstStyle/>
          <a:p>
            <a:r>
              <a:rPr lang="de-AT" sz="4400" b="1" dirty="0" smtClean="0"/>
              <a:t>Statt einer Erklärung     </a:t>
            </a:r>
            <a:r>
              <a:rPr lang="de-AT" sz="4400" b="1" dirty="0" smtClean="0">
                <a:latin typeface="Calibri"/>
              </a:rPr>
              <a:t>→ </a:t>
            </a:r>
            <a:r>
              <a:rPr lang="de-AT" sz="4400" b="1" dirty="0" smtClean="0"/>
              <a:t>Links</a:t>
            </a:r>
            <a:endParaRPr lang="de-AT" sz="4400" b="1" dirty="0"/>
          </a:p>
        </p:txBody>
      </p:sp>
      <p:sp>
        <p:nvSpPr>
          <p:cNvPr id="3" name="Inhaltsplatzhalter 2"/>
          <p:cNvSpPr>
            <a:spLocks noGrp="1"/>
          </p:cNvSpPr>
          <p:nvPr>
            <p:ph idx="1"/>
          </p:nvPr>
        </p:nvSpPr>
        <p:spPr>
          <a:xfrm>
            <a:off x="755576" y="1988840"/>
            <a:ext cx="7467600" cy="3663305"/>
          </a:xfrm>
        </p:spPr>
        <p:txBody>
          <a:bodyPr>
            <a:normAutofit lnSpcReduction="10000"/>
          </a:bodyPr>
          <a:lstStyle/>
          <a:p>
            <a:pPr marL="0" indent="0">
              <a:buNone/>
            </a:pPr>
            <a:endParaRPr lang="de-AT" dirty="0" smtClean="0"/>
          </a:p>
          <a:p>
            <a:r>
              <a:rPr lang="de-AT" dirty="0" smtClean="0"/>
              <a:t> </a:t>
            </a:r>
            <a:r>
              <a:rPr lang="de-AT" b="1" dirty="0"/>
              <a:t>Inklusion einfach erklärt</a:t>
            </a:r>
          </a:p>
          <a:p>
            <a:pPr marL="0" indent="0">
              <a:buNone/>
            </a:pPr>
            <a:r>
              <a:rPr lang="de-AT" dirty="0">
                <a:hlinkClick r:id="rId2"/>
              </a:rPr>
              <a:t>https://</a:t>
            </a:r>
            <a:r>
              <a:rPr lang="de-AT" dirty="0" smtClean="0">
                <a:hlinkClick r:id="rId2"/>
              </a:rPr>
              <a:t>www.youtube.com/watch?v=rI84_vZaZMc</a:t>
            </a:r>
            <a:endParaRPr lang="de-AT" dirty="0" smtClean="0"/>
          </a:p>
          <a:p>
            <a:pPr marL="0" indent="0">
              <a:buNone/>
            </a:pPr>
            <a:endParaRPr lang="de-AT" dirty="0"/>
          </a:p>
          <a:p>
            <a:r>
              <a:rPr lang="de-AT" b="1" dirty="0"/>
              <a:t>Quarks &amp; Co - Inklusion - Behindertes Lernen ?! </a:t>
            </a:r>
          </a:p>
          <a:p>
            <a:pPr marL="0" indent="0">
              <a:buNone/>
            </a:pPr>
            <a:r>
              <a:rPr lang="de-AT" dirty="0">
                <a:hlinkClick r:id="rId3"/>
              </a:rPr>
              <a:t>https://</a:t>
            </a:r>
            <a:r>
              <a:rPr lang="de-AT" dirty="0" smtClean="0">
                <a:hlinkClick r:id="rId3"/>
              </a:rPr>
              <a:t>www.youtube.com/watch?v=K2jje3LhsRo</a:t>
            </a:r>
            <a:endParaRPr lang="de-AT" dirty="0" smtClean="0"/>
          </a:p>
          <a:p>
            <a:pPr marL="0" indent="0">
              <a:buNone/>
            </a:pPr>
            <a:endParaRPr lang="de-AT" dirty="0"/>
          </a:p>
          <a:p>
            <a:r>
              <a:rPr lang="de-AT" dirty="0" smtClean="0"/>
              <a:t>Berg Fidel – eine Schule </a:t>
            </a:r>
            <a:r>
              <a:rPr lang="de-AT" dirty="0"/>
              <a:t>für alle </a:t>
            </a:r>
            <a:r>
              <a:rPr lang="de-AT" dirty="0">
                <a:hlinkClick r:id="rId4"/>
              </a:rPr>
              <a:t>https://</a:t>
            </a:r>
            <a:r>
              <a:rPr lang="de-AT" dirty="0" smtClean="0">
                <a:hlinkClick r:id="rId4"/>
              </a:rPr>
              <a:t>www.youtube.com/watch?v=tIt-nOd6IBY</a:t>
            </a:r>
            <a:r>
              <a:rPr lang="de-AT" dirty="0" smtClean="0"/>
              <a:t> </a:t>
            </a:r>
            <a:endParaRPr lang="de-AT" dirty="0"/>
          </a:p>
          <a:p>
            <a:pPr marL="0" indent="0">
              <a:buNone/>
            </a:pPr>
            <a:endParaRPr lang="de-AT" dirty="0" smtClean="0"/>
          </a:p>
          <a:p>
            <a:pPr>
              <a:buFont typeface="Courier New" panose="02070309020205020404" pitchFamily="49" charset="0"/>
              <a:buChar char="o"/>
            </a:pPr>
            <a:endParaRPr lang="de-AT" dirty="0" smtClean="0"/>
          </a:p>
          <a:p>
            <a:endParaRPr lang="de-AT" dirty="0" smtClean="0"/>
          </a:p>
          <a:p>
            <a:pPr>
              <a:buFont typeface="Courier New" panose="02070309020205020404" pitchFamily="49" charset="0"/>
              <a:buChar char="o"/>
            </a:pPr>
            <a:endParaRPr lang="de-AT" dirty="0" smtClean="0"/>
          </a:p>
          <a:p>
            <a:endParaRPr lang="de-AT" dirty="0" smtClean="0"/>
          </a:p>
          <a:p>
            <a:pPr marL="0" indent="0">
              <a:buNone/>
            </a:pPr>
            <a:endParaRPr lang="de-AT" dirty="0" smtClean="0"/>
          </a:p>
          <a:p>
            <a:endParaRPr lang="de-AT" dirty="0"/>
          </a:p>
          <a:p>
            <a:endParaRPr lang="de-AT" dirty="0"/>
          </a:p>
        </p:txBody>
      </p:sp>
    </p:spTree>
    <p:extLst>
      <p:ext uri="{BB962C8B-B14F-4D97-AF65-F5344CB8AC3E}">
        <p14:creationId xmlns:p14="http://schemas.microsoft.com/office/powerpoint/2010/main" val="381535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4">
              <a:lumMod val="40000"/>
              <a:lumOff val="60000"/>
            </a:schemeClr>
          </a:solidFill>
        </p:spPr>
        <p:txBody>
          <a:bodyPr/>
          <a:lstStyle/>
          <a:p>
            <a:r>
              <a:rPr lang="de-AT" sz="3600" b="1" dirty="0" smtClean="0">
                <a:solidFill>
                  <a:srgbClr val="C00000"/>
                </a:solidFill>
              </a:rPr>
              <a:t>Unterwegs zur Inklusiven Schule</a:t>
            </a:r>
            <a:endParaRPr lang="de-AT" sz="3600" b="1" dirty="0">
              <a:solidFill>
                <a:srgbClr val="C00000"/>
              </a:solidFill>
            </a:endParaRPr>
          </a:p>
        </p:txBody>
      </p:sp>
      <p:sp>
        <p:nvSpPr>
          <p:cNvPr id="3" name="Inhaltsplatzhalter 2"/>
          <p:cNvSpPr>
            <a:spLocks noGrp="1"/>
          </p:cNvSpPr>
          <p:nvPr>
            <p:ph idx="1"/>
          </p:nvPr>
        </p:nvSpPr>
        <p:spPr/>
        <p:txBody>
          <a:bodyPr>
            <a:normAutofit/>
          </a:bodyPr>
          <a:lstStyle/>
          <a:p>
            <a:pPr marL="0" indent="0">
              <a:buNone/>
            </a:pPr>
            <a:endParaRPr lang="de-AT" dirty="0"/>
          </a:p>
          <a:p>
            <a:r>
              <a:rPr lang="de-AT" dirty="0" smtClean="0"/>
              <a:t>1990 </a:t>
            </a:r>
            <a:r>
              <a:rPr lang="de-AT" b="1" dirty="0" smtClean="0"/>
              <a:t>Education </a:t>
            </a:r>
            <a:r>
              <a:rPr lang="de-AT" b="1" dirty="0" smtClean="0"/>
              <a:t>für All </a:t>
            </a:r>
            <a:r>
              <a:rPr lang="de-AT" dirty="0" smtClean="0">
                <a:latin typeface="Calibri"/>
              </a:rPr>
              <a:t> </a:t>
            </a:r>
          </a:p>
          <a:p>
            <a:r>
              <a:rPr lang="de-AT" dirty="0" smtClean="0"/>
              <a:t>1994 </a:t>
            </a:r>
            <a:r>
              <a:rPr lang="de-AT" dirty="0" smtClean="0"/>
              <a:t>UNESCO-Konferenz zur Pädagogik für besondere Bedürfnisse</a:t>
            </a:r>
          </a:p>
          <a:p>
            <a:pPr marL="0" indent="0">
              <a:buNone/>
            </a:pPr>
            <a:r>
              <a:rPr lang="de-AT" dirty="0" smtClean="0">
                <a:latin typeface="Calibri"/>
              </a:rPr>
              <a:t>			→ </a:t>
            </a:r>
            <a:r>
              <a:rPr lang="de-AT" dirty="0" smtClean="0"/>
              <a:t>Salamanca-Erklärung </a:t>
            </a:r>
            <a:endParaRPr lang="de-DE" dirty="0" smtClean="0"/>
          </a:p>
          <a:p>
            <a:r>
              <a:rPr lang="de-AT" dirty="0">
                <a:latin typeface="Calibri"/>
              </a:rPr>
              <a:t>2000 Dakar (</a:t>
            </a:r>
            <a:r>
              <a:rPr lang="de-AT" dirty="0" err="1">
                <a:latin typeface="Calibri"/>
              </a:rPr>
              <a:t>review</a:t>
            </a:r>
            <a:r>
              <a:rPr lang="de-AT" dirty="0">
                <a:latin typeface="Calibri"/>
              </a:rPr>
              <a:t>)</a:t>
            </a:r>
            <a:endParaRPr lang="de-AT" dirty="0"/>
          </a:p>
          <a:p>
            <a:r>
              <a:rPr lang="de-AT" dirty="0" smtClean="0"/>
              <a:t>2007 UN-Behindertenrechtskonvention</a:t>
            </a:r>
            <a:endParaRPr lang="de-AT" dirty="0" smtClean="0"/>
          </a:p>
        </p:txBody>
      </p:sp>
    </p:spTree>
    <p:extLst>
      <p:ext uri="{BB962C8B-B14F-4D97-AF65-F5344CB8AC3E}">
        <p14:creationId xmlns:p14="http://schemas.microsoft.com/office/powerpoint/2010/main" val="3880481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2">
              <a:lumMod val="40000"/>
              <a:lumOff val="60000"/>
            </a:schemeClr>
          </a:solidFill>
        </p:spPr>
        <p:txBody>
          <a:bodyPr/>
          <a:lstStyle/>
          <a:p>
            <a:r>
              <a:rPr lang="de-DE" dirty="0" smtClean="0"/>
              <a:t/>
            </a:r>
            <a:br>
              <a:rPr lang="de-DE" dirty="0" smtClean="0"/>
            </a:br>
            <a:r>
              <a:rPr lang="de-DE" dirty="0" smtClean="0"/>
              <a:t/>
            </a:r>
            <a:br>
              <a:rPr lang="de-DE" dirty="0" smtClean="0"/>
            </a:br>
            <a:r>
              <a:rPr lang="de-DE" dirty="0" smtClean="0"/>
              <a:t>1994</a:t>
            </a:r>
            <a:br>
              <a:rPr lang="de-DE" dirty="0" smtClean="0"/>
            </a:br>
            <a:r>
              <a:rPr lang="de-DE" dirty="0" smtClean="0"/>
              <a:t>Salamanca-Erklärung </a:t>
            </a:r>
            <a:br>
              <a:rPr lang="de-DE" dirty="0" smtClean="0"/>
            </a:br>
            <a:r>
              <a:rPr lang="de-DE" dirty="0"/>
              <a:t/>
            </a:r>
            <a:br>
              <a:rPr lang="de-DE" dirty="0"/>
            </a:br>
            <a:endParaRPr lang="de-DE" dirty="0"/>
          </a:p>
        </p:txBody>
      </p:sp>
      <p:sp>
        <p:nvSpPr>
          <p:cNvPr id="3" name="Inhaltsplatzhalter 2"/>
          <p:cNvSpPr>
            <a:spLocks noGrp="1"/>
          </p:cNvSpPr>
          <p:nvPr>
            <p:ph idx="1"/>
          </p:nvPr>
        </p:nvSpPr>
        <p:spPr/>
        <p:txBody>
          <a:bodyPr>
            <a:normAutofit/>
          </a:bodyPr>
          <a:lstStyle/>
          <a:p>
            <a:r>
              <a:rPr lang="de-AT" dirty="0" smtClean="0"/>
              <a:t>… </a:t>
            </a:r>
            <a:r>
              <a:rPr lang="de-DE" dirty="0"/>
              <a:t>dass Schulen </a:t>
            </a:r>
            <a:r>
              <a:rPr lang="de-DE" b="1" dirty="0"/>
              <a:t>alle Kinder</a:t>
            </a:r>
            <a:r>
              <a:rPr lang="de-DE" dirty="0"/>
              <a:t>,</a:t>
            </a:r>
          </a:p>
          <a:p>
            <a:pPr marL="0" indent="0">
              <a:buNone/>
            </a:pPr>
            <a:r>
              <a:rPr lang="de-DE" i="1" dirty="0"/>
              <a:t>unabhängig von ihren physischen, intellektuellen, sozialen, emotionalen, sprachlichen </a:t>
            </a:r>
            <a:r>
              <a:rPr lang="de-DE" i="1" dirty="0" smtClean="0"/>
              <a:t>oder anderen </a:t>
            </a:r>
            <a:r>
              <a:rPr lang="de-DE" i="1" dirty="0"/>
              <a:t>Fähigkeiten</a:t>
            </a:r>
            <a:r>
              <a:rPr lang="de-DE" dirty="0"/>
              <a:t> aufnehmen sollen. </a:t>
            </a:r>
            <a:endParaRPr lang="de-DE" dirty="0" smtClean="0"/>
          </a:p>
          <a:p>
            <a:pPr marL="0" indent="0">
              <a:buNone/>
            </a:pPr>
            <a:r>
              <a:rPr lang="de-DE" dirty="0" smtClean="0"/>
              <a:t>Das </a:t>
            </a:r>
            <a:r>
              <a:rPr lang="de-DE" dirty="0"/>
              <a:t>soll behinderte und begabte </a:t>
            </a:r>
            <a:r>
              <a:rPr lang="de-DE" dirty="0" smtClean="0"/>
              <a:t>Kinder einschließen</a:t>
            </a:r>
            <a:r>
              <a:rPr lang="de-DE" dirty="0"/>
              <a:t>, </a:t>
            </a:r>
            <a:r>
              <a:rPr lang="de-DE" dirty="0" smtClean="0"/>
              <a:t>Straßen- </a:t>
            </a:r>
            <a:r>
              <a:rPr lang="de-DE" dirty="0"/>
              <a:t>ebenso wie arbeitende Kinder, Kinder von entlegenen </a:t>
            </a:r>
            <a:r>
              <a:rPr lang="de-DE" dirty="0" smtClean="0"/>
              <a:t>oder nomadischen </a:t>
            </a:r>
            <a:r>
              <a:rPr lang="de-DE" dirty="0"/>
              <a:t>Völkern, von sprachlichen, kulturellen oder ethnischen Minoritäten </a:t>
            </a:r>
            <a:r>
              <a:rPr lang="de-DE" dirty="0" smtClean="0"/>
              <a:t>sowie Kinder </a:t>
            </a:r>
            <a:r>
              <a:rPr lang="de-DE" dirty="0"/>
              <a:t>von anders benachteiligten Randgruppen oder -gebieten.</a:t>
            </a:r>
            <a:r>
              <a:rPr lang="de-AT" dirty="0"/>
              <a:t> </a:t>
            </a:r>
            <a:endParaRPr lang="de-DE" dirty="0" smtClean="0"/>
          </a:p>
          <a:p>
            <a:endParaRPr lang="de-DE" dirty="0"/>
          </a:p>
        </p:txBody>
      </p:sp>
    </p:spTree>
    <p:extLst>
      <p:ext uri="{BB962C8B-B14F-4D97-AF65-F5344CB8AC3E}">
        <p14:creationId xmlns:p14="http://schemas.microsoft.com/office/powerpoint/2010/main" val="269741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2"/>
          </a:solidFill>
        </p:spPr>
        <p:txBody>
          <a:bodyPr/>
          <a:lstStyle/>
          <a:p>
            <a:r>
              <a:rPr lang="de-DE" dirty="0" smtClean="0"/>
              <a:t/>
            </a:r>
            <a:br>
              <a:rPr lang="de-DE" dirty="0" smtClean="0"/>
            </a:br>
            <a:r>
              <a:rPr lang="de-DE" dirty="0" smtClean="0"/>
              <a:t>2007 UN-Behinderten-</a:t>
            </a:r>
            <a:br>
              <a:rPr lang="de-DE" dirty="0" smtClean="0"/>
            </a:br>
            <a:r>
              <a:rPr lang="de-DE" dirty="0" err="1" smtClean="0"/>
              <a:t>rechtskonvention</a:t>
            </a:r>
            <a:r>
              <a:rPr lang="de-DE" dirty="0"/>
              <a:t/>
            </a:r>
            <a:br>
              <a:rPr lang="de-DE" dirty="0"/>
            </a:br>
            <a:endParaRPr lang="de-DE" dirty="0"/>
          </a:p>
        </p:txBody>
      </p:sp>
      <p:sp>
        <p:nvSpPr>
          <p:cNvPr id="3" name="Inhaltsplatzhalter 2"/>
          <p:cNvSpPr>
            <a:spLocks noGrp="1"/>
          </p:cNvSpPr>
          <p:nvPr>
            <p:ph idx="1"/>
          </p:nvPr>
        </p:nvSpPr>
        <p:spPr/>
        <p:txBody>
          <a:bodyPr>
            <a:normAutofit fontScale="92500"/>
          </a:bodyPr>
          <a:lstStyle/>
          <a:p>
            <a:endParaRPr lang="de-AT" dirty="0" smtClean="0"/>
          </a:p>
          <a:p>
            <a:r>
              <a:rPr lang="de-AT" dirty="0" smtClean="0"/>
              <a:t>Bundes-Behindertengleichstellungsgesetz </a:t>
            </a:r>
          </a:p>
          <a:p>
            <a:pPr marL="0" indent="0" algn="ctr">
              <a:buNone/>
            </a:pPr>
            <a:r>
              <a:rPr lang="de-AT" dirty="0" smtClean="0"/>
              <a:t>„Nicht ohne uns über uns!“</a:t>
            </a:r>
          </a:p>
          <a:p>
            <a:pPr marL="0" indent="0" algn="ctr">
              <a:buNone/>
            </a:pPr>
            <a:endParaRPr lang="de-AT" dirty="0"/>
          </a:p>
          <a:p>
            <a:pPr marL="0" indent="0" algn="just">
              <a:buNone/>
            </a:pPr>
            <a:r>
              <a:rPr lang="de-AT" dirty="0" smtClean="0"/>
              <a:t>§</a:t>
            </a:r>
            <a:r>
              <a:rPr lang="de-AT" dirty="0"/>
              <a:t>1 </a:t>
            </a:r>
            <a:r>
              <a:rPr lang="de-DE" dirty="0"/>
              <a:t>Ziel dieses Bundesgesetzes ist es, die Diskriminierung von Menschen mit Behinderungen zu beseitigen oder zu verhindern und damit die </a:t>
            </a:r>
            <a:r>
              <a:rPr lang="de-DE" b="1" i="1" dirty="0"/>
              <a:t>gleichberechtigte Teilhabe </a:t>
            </a:r>
            <a:r>
              <a:rPr lang="de-DE" dirty="0"/>
              <a:t>von Menschen mit Behinderungen am Leben in der Gesellschaft zu gewährleisten und ihnen eine selbstbestimmte Lebensführung zu ermöglichen.</a:t>
            </a:r>
            <a:endParaRPr lang="de-AT" dirty="0"/>
          </a:p>
          <a:p>
            <a:endParaRPr lang="de-DE" dirty="0"/>
          </a:p>
        </p:txBody>
      </p:sp>
    </p:spTree>
    <p:extLst>
      <p:ext uri="{BB962C8B-B14F-4D97-AF65-F5344CB8AC3E}">
        <p14:creationId xmlns:p14="http://schemas.microsoft.com/office/powerpoint/2010/main" val="940390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de-DE" sz="4400" b="1" dirty="0"/>
              <a:t>Schlüsselelemente inklusiver Pädagogik </a:t>
            </a:r>
            <a:endParaRPr lang="en-US" sz="4400" dirty="0"/>
          </a:p>
        </p:txBody>
      </p:sp>
      <p:pic>
        <p:nvPicPr>
          <p:cNvPr id="5" name="Bild 1" descr="http://www.inklusionspaedagogik.de/images/stories/key1.jp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8" y="2204864"/>
            <a:ext cx="4536504" cy="3816424"/>
          </a:xfrm>
          <a:prstGeom prst="rect">
            <a:avLst/>
          </a:prstGeom>
          <a:noFill/>
          <a:ln>
            <a:noFill/>
          </a:ln>
        </p:spPr>
      </p:pic>
      <p:sp>
        <p:nvSpPr>
          <p:cNvPr id="3" name="Rechteck 2"/>
          <p:cNvSpPr/>
          <p:nvPr/>
        </p:nvSpPr>
        <p:spPr>
          <a:xfrm>
            <a:off x="5364088" y="2852936"/>
            <a:ext cx="3312368" cy="2585323"/>
          </a:xfrm>
          <a:prstGeom prst="rect">
            <a:avLst/>
          </a:prstGeom>
        </p:spPr>
        <p:txBody>
          <a:bodyPr wrap="square">
            <a:spAutoFit/>
          </a:bodyPr>
          <a:lstStyle/>
          <a:p>
            <a:r>
              <a:rPr lang="de-DE" dirty="0"/>
              <a:t>Der </a:t>
            </a:r>
            <a:r>
              <a:rPr lang="de-DE" dirty="0">
                <a:hlinkClick r:id="rId4"/>
              </a:rPr>
              <a:t>„Index für Inklusion“</a:t>
            </a:r>
            <a:r>
              <a:rPr lang="de-DE" dirty="0"/>
              <a:t> ist ein Material zur Inspiration und Selbstevaluation für Schulen, die alle Menschen willkommen heißen wollen. Er bietet eine inhaltliche Systematik mit drei Dimensionen, sechs Bereichen, vielen Indikatoren und ca. 560 Fragen. </a:t>
            </a:r>
            <a:r>
              <a:rPr lang="de-DE" dirty="0" smtClean="0"/>
              <a:t>…</a:t>
            </a:r>
            <a:endParaRPr lang="de-DE" dirty="0"/>
          </a:p>
        </p:txBody>
      </p:sp>
    </p:spTree>
    <p:extLst>
      <p:ext uri="{BB962C8B-B14F-4D97-AF65-F5344CB8AC3E}">
        <p14:creationId xmlns:p14="http://schemas.microsoft.com/office/powerpoint/2010/main" val="3291365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9900"/>
          </a:solidFill>
        </p:spPr>
        <p:txBody>
          <a:bodyPr/>
          <a:lstStyle/>
          <a:p>
            <a:r>
              <a:rPr lang="de-DE" b="1" dirty="0" smtClean="0"/>
              <a:t>2015</a:t>
            </a:r>
            <a:br>
              <a:rPr lang="de-DE" b="1" dirty="0" smtClean="0"/>
            </a:br>
            <a:r>
              <a:rPr lang="de-DE" b="1" dirty="0" err="1" smtClean="0"/>
              <a:t>Incheon</a:t>
            </a:r>
            <a:r>
              <a:rPr lang="de-DE" b="1" dirty="0" smtClean="0"/>
              <a:t> </a:t>
            </a:r>
            <a:r>
              <a:rPr lang="de-DE" b="1" dirty="0" err="1"/>
              <a:t>Declaration</a:t>
            </a:r>
            <a:endParaRPr lang="de-DE" dirty="0"/>
          </a:p>
        </p:txBody>
      </p:sp>
      <p:sp>
        <p:nvSpPr>
          <p:cNvPr id="3" name="Inhaltsplatzhalter 2"/>
          <p:cNvSpPr>
            <a:spLocks noGrp="1"/>
          </p:cNvSpPr>
          <p:nvPr>
            <p:ph idx="1"/>
          </p:nvPr>
        </p:nvSpPr>
        <p:spPr/>
        <p:txBody>
          <a:bodyPr>
            <a:normAutofit fontScale="92500" lnSpcReduction="10000"/>
          </a:bodyPr>
          <a:lstStyle/>
          <a:p>
            <a:r>
              <a:rPr lang="en-US" sz="2000" b="1" dirty="0"/>
              <a:t>Education 2030: Towards inclusive and equitable quality education and lifelong learning for </a:t>
            </a:r>
            <a:r>
              <a:rPr lang="en-US" sz="2000" b="1" dirty="0" smtClean="0"/>
              <a:t>all</a:t>
            </a:r>
          </a:p>
          <a:p>
            <a:endParaRPr lang="en-US" sz="2000" b="1" dirty="0" smtClean="0"/>
          </a:p>
          <a:p>
            <a:r>
              <a:rPr lang="en-US" sz="2000" dirty="0"/>
              <a:t>It is inspired by a humanistic vision of education and development based on human rights and dignity; social justice; inclusion; protection; cultural, linguistic and ethnic diversity; and shared responsibility and accountability</a:t>
            </a:r>
            <a:r>
              <a:rPr lang="en-US" sz="2000" dirty="0" smtClean="0"/>
              <a:t>.</a:t>
            </a:r>
          </a:p>
          <a:p>
            <a:endParaRPr lang="en-US" sz="2000" dirty="0" smtClean="0"/>
          </a:p>
          <a:p>
            <a:r>
              <a:rPr lang="en-US" sz="2000" dirty="0"/>
              <a:t>It is essential for peace, tolerance, human fulfilment and sustainable development</a:t>
            </a:r>
            <a:r>
              <a:rPr lang="en-US" sz="2000" dirty="0" smtClean="0"/>
              <a:t>.</a:t>
            </a:r>
          </a:p>
          <a:p>
            <a:endParaRPr lang="en-US" sz="2000" dirty="0" smtClean="0"/>
          </a:p>
          <a:p>
            <a:r>
              <a:rPr lang="en-US" sz="2000" dirty="0" smtClean="0">
                <a:latin typeface="Calibri"/>
              </a:rPr>
              <a:t>→ making the necessary changes in education that no one is left behind! → Every child matters </a:t>
            </a:r>
            <a:r>
              <a:rPr lang="en-US" sz="2000" dirty="0" smtClean="0">
                <a:latin typeface="Calibri"/>
              </a:rPr>
              <a:t>equally</a:t>
            </a:r>
            <a:r>
              <a:rPr lang="en-US" sz="2000" dirty="0" smtClean="0">
                <a:latin typeface="Calibri"/>
              </a:rPr>
              <a:t>!</a:t>
            </a:r>
            <a:endParaRPr lang="de-DE" sz="2000" dirty="0"/>
          </a:p>
        </p:txBody>
      </p:sp>
    </p:spTree>
    <p:extLst>
      <p:ext uri="{BB962C8B-B14F-4D97-AF65-F5344CB8AC3E}">
        <p14:creationId xmlns:p14="http://schemas.microsoft.com/office/powerpoint/2010/main" val="1222227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510</Words>
  <Application>Microsoft Office PowerPoint</Application>
  <PresentationFormat>Bildschirmpräsentation (4:3)</PresentationFormat>
  <Paragraphs>120</Paragraphs>
  <Slides>24</Slides>
  <Notes>0</Notes>
  <HiddenSlides>0</HiddenSlides>
  <MMClips>0</MMClips>
  <ScaleCrop>false</ScaleCrop>
  <HeadingPairs>
    <vt:vector size="4" baseType="variant">
      <vt:variant>
        <vt:lpstr>Design</vt:lpstr>
      </vt:variant>
      <vt:variant>
        <vt:i4>1</vt:i4>
      </vt:variant>
      <vt:variant>
        <vt:lpstr>Folientitel</vt:lpstr>
      </vt:variant>
      <vt:variant>
        <vt:i4>24</vt:i4>
      </vt:variant>
    </vt:vector>
  </HeadingPairs>
  <TitlesOfParts>
    <vt:vector size="25" baseType="lpstr">
      <vt:lpstr>Sketchbook</vt:lpstr>
      <vt:lpstr>Integration Inklusion Illusion ? </vt:lpstr>
      <vt:lpstr>Statements 1</vt:lpstr>
      <vt:lpstr>Statements 2</vt:lpstr>
      <vt:lpstr>Statt einer Erklärung     → Links</vt:lpstr>
      <vt:lpstr>Unterwegs zur Inklusiven Schule</vt:lpstr>
      <vt:lpstr>  1994 Salamanca-Erklärung   </vt:lpstr>
      <vt:lpstr> 2007 UN-Behinderten- rechtskonvention </vt:lpstr>
      <vt:lpstr>Schlüsselelemente inklusiver Pädagogik </vt:lpstr>
      <vt:lpstr>2015 Incheon Declaration</vt:lpstr>
      <vt:lpstr>Quellen</vt:lpstr>
      <vt:lpstr>Neuerscheinungen</vt:lpstr>
      <vt:lpstr>Behinderung im Spiegel von Literatur und Film</vt:lpstr>
      <vt:lpstr>Inklusion im Alltag Zum Beispiel - Erwin</vt:lpstr>
      <vt:lpstr>Tarte au chocolat</vt:lpstr>
      <vt:lpstr>Stella Preisverleihung</vt:lpstr>
      <vt:lpstr>Inklusive Pädagogik  Theater-/ Dramapädagogik</vt:lpstr>
      <vt:lpstr>Götterpoker</vt:lpstr>
      <vt:lpstr>Götterpoker</vt:lpstr>
      <vt:lpstr>Odysseus</vt:lpstr>
      <vt:lpstr>Odysseus</vt:lpstr>
      <vt:lpstr>Odysseus</vt:lpstr>
      <vt:lpstr>WORTWÄRTS – die Prophezeiung der Quaggas</vt:lpstr>
      <vt:lpstr>WORTWÄRTS</vt:lpstr>
      <vt:lpstr>„Nordstern“  Inklusive Wende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 to us online</dc:title>
  <dc:creator>Elisabeth Pölzleitner</dc:creator>
  <cp:lastModifiedBy>Inge</cp:lastModifiedBy>
  <cp:revision>132</cp:revision>
  <cp:lastPrinted>2013-12-06T19:03:49Z</cp:lastPrinted>
  <dcterms:created xsi:type="dcterms:W3CDTF">2013-11-24T15:03:15Z</dcterms:created>
  <dcterms:modified xsi:type="dcterms:W3CDTF">2016-10-17T21:24:47Z</dcterms:modified>
</cp:coreProperties>
</file>