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4" r:id="rId3"/>
  </p:sldMasterIdLst>
  <p:notesMasterIdLst>
    <p:notesMasterId r:id="rId27"/>
  </p:notesMasterIdLst>
  <p:handoutMasterIdLst>
    <p:handoutMasterId r:id="rId28"/>
  </p:handoutMasterIdLst>
  <p:sldIdLst>
    <p:sldId id="256" r:id="rId4"/>
    <p:sldId id="263" r:id="rId5"/>
    <p:sldId id="293" r:id="rId6"/>
    <p:sldId id="275" r:id="rId7"/>
    <p:sldId id="267" r:id="rId8"/>
    <p:sldId id="268" r:id="rId9"/>
    <p:sldId id="276" r:id="rId10"/>
    <p:sldId id="280" r:id="rId11"/>
    <p:sldId id="277" r:id="rId12"/>
    <p:sldId id="281" r:id="rId13"/>
    <p:sldId id="282" r:id="rId14"/>
    <p:sldId id="274" r:id="rId15"/>
    <p:sldId id="283" r:id="rId16"/>
    <p:sldId id="292" r:id="rId17"/>
    <p:sldId id="284" r:id="rId18"/>
    <p:sldId id="285" r:id="rId19"/>
    <p:sldId id="286" r:id="rId20"/>
    <p:sldId id="287" r:id="rId21"/>
    <p:sldId id="290" r:id="rId22"/>
    <p:sldId id="288" r:id="rId23"/>
    <p:sldId id="291" r:id="rId24"/>
    <p:sldId id="273" r:id="rId25"/>
    <p:sldId id="294" r:id="rId26"/>
  </p:sldIdLst>
  <p:sldSz cx="9144000" cy="6858000" type="screen4x3"/>
  <p:notesSz cx="6794500" cy="9931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94664" autoAdjust="0"/>
  </p:normalViewPr>
  <p:slideViewPr>
    <p:cSldViewPr>
      <p:cViewPr varScale="1">
        <p:scale>
          <a:sx n="89" d="100"/>
          <a:sy n="89" d="100"/>
        </p:scale>
        <p:origin x="-120" y="-5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3384" y="-96"/>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autoTitleDeleted val="1"/>
    <c:view3D>
      <c:rotX val="0"/>
      <c:rotY val="0"/>
      <c:rAngAx val="1"/>
    </c:view3D>
    <c:floor>
      <c:thickness val="0"/>
    </c:floor>
    <c:sideWall>
      <c:thickness val="0"/>
    </c:sideWall>
    <c:backWall>
      <c:thickness val="0"/>
    </c:backWall>
    <c:plotArea>
      <c:layout>
        <c:manualLayout>
          <c:layoutTarget val="inner"/>
          <c:xMode val="edge"/>
          <c:yMode val="edge"/>
          <c:x val="0.28368794326241137"/>
          <c:y val="0.29152542372881357"/>
          <c:w val="0.43420015760441294"/>
          <c:h val="0.37118644067796608"/>
        </c:manualLayout>
      </c:layout>
      <c:pie3DChart>
        <c:varyColors val="1"/>
        <c:ser>
          <c:idx val="0"/>
          <c:order val="0"/>
          <c:spPr>
            <a:solidFill>
              <a:srgbClr val="9999FF"/>
            </a:solidFill>
            <a:ln w="9599">
              <a:solidFill>
                <a:srgbClr val="000000"/>
              </a:solidFill>
              <a:prstDash val="solid"/>
            </a:ln>
          </c:spPr>
          <c:dPt>
            <c:idx val="0"/>
            <c:bubble3D val="0"/>
          </c:dPt>
          <c:dPt>
            <c:idx val="1"/>
            <c:bubble3D val="0"/>
            <c:spPr>
              <a:solidFill>
                <a:srgbClr val="993366"/>
              </a:solidFill>
              <a:ln w="9599">
                <a:solidFill>
                  <a:srgbClr val="000000"/>
                </a:solidFill>
                <a:prstDash val="solid"/>
              </a:ln>
            </c:spPr>
          </c:dPt>
          <c:dPt>
            <c:idx val="2"/>
            <c:bubble3D val="0"/>
            <c:spPr>
              <a:solidFill>
                <a:srgbClr val="FFFFCC"/>
              </a:solidFill>
              <a:ln w="9599">
                <a:solidFill>
                  <a:srgbClr val="000000"/>
                </a:solidFill>
                <a:prstDash val="solid"/>
              </a:ln>
            </c:spPr>
          </c:dPt>
          <c:dLbls>
            <c:numFmt formatCode="0%" sourceLinked="0"/>
            <c:spPr>
              <a:noFill/>
              <a:ln w="19198">
                <a:noFill/>
              </a:ln>
            </c:spPr>
            <c:txPr>
              <a:bodyPr/>
              <a:lstStyle/>
              <a:p>
                <a:pPr>
                  <a:defRPr sz="1209"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'results-survey36691'!$F$29:$F$31</c:f>
              <c:strCache>
                <c:ptCount val="3"/>
                <c:pt idx="0">
                  <c:v>steir. Ass. Scale ALT</c:v>
                </c:pt>
                <c:pt idx="1">
                  <c:v>schul-eigene Scale</c:v>
                </c:pt>
                <c:pt idx="2">
                  <c:v>keine Angabe</c:v>
                </c:pt>
              </c:strCache>
            </c:strRef>
          </c:cat>
          <c:val>
            <c:numRef>
              <c:f>'results-survey36691'!$G$29:$G$31</c:f>
              <c:numCache>
                <c:formatCode>General</c:formatCode>
                <c:ptCount val="3"/>
                <c:pt idx="0">
                  <c:v>19</c:v>
                </c:pt>
                <c:pt idx="1">
                  <c:v>23</c:v>
                </c:pt>
                <c:pt idx="2">
                  <c:v>3</c:v>
                </c:pt>
              </c:numCache>
            </c:numRef>
          </c:val>
        </c:ser>
        <c:dLbls>
          <c:showLegendKey val="1"/>
          <c:showVal val="1"/>
          <c:showCatName val="1"/>
          <c:showSerName val="1"/>
          <c:showPercent val="1"/>
          <c:showBubbleSize val="1"/>
          <c:showLeaderLines val="1"/>
        </c:dLbls>
      </c:pie3DChart>
      <c:spPr>
        <a:noFill/>
        <a:ln w="19198">
          <a:noFill/>
        </a:ln>
      </c:spPr>
    </c:plotArea>
    <c:legend>
      <c:legendPos val="r"/>
      <c:legendEntry>
        <c:idx val="0"/>
        <c:txPr>
          <a:bodyPr/>
          <a:lstStyle/>
          <a:p>
            <a:pPr>
              <a:defRPr sz="1111" b="0" i="0" u="none" strike="noStrike" baseline="0">
                <a:solidFill>
                  <a:srgbClr val="000000"/>
                </a:solidFill>
                <a:latin typeface="Arial"/>
                <a:ea typeface="Arial"/>
                <a:cs typeface="Arial"/>
              </a:defRPr>
            </a:pPr>
            <a:endParaRPr lang="en-US"/>
          </a:p>
        </c:txPr>
      </c:legendEntry>
      <c:legendEntry>
        <c:idx val="1"/>
        <c:txPr>
          <a:bodyPr/>
          <a:lstStyle/>
          <a:p>
            <a:pPr>
              <a:defRPr sz="1111" b="0" i="0" u="none" strike="noStrike" baseline="0">
                <a:solidFill>
                  <a:srgbClr val="000000"/>
                </a:solidFill>
                <a:latin typeface="Arial"/>
                <a:ea typeface="Arial"/>
                <a:cs typeface="Arial"/>
              </a:defRPr>
            </a:pPr>
            <a:endParaRPr lang="en-US"/>
          </a:p>
        </c:txPr>
      </c:legendEntry>
      <c:legendEntry>
        <c:idx val="2"/>
        <c:txPr>
          <a:bodyPr/>
          <a:lstStyle/>
          <a:p>
            <a:pPr>
              <a:defRPr sz="1111" b="0" i="0" u="none" strike="noStrike" baseline="0">
                <a:solidFill>
                  <a:srgbClr val="000000"/>
                </a:solidFill>
                <a:latin typeface="Arial"/>
                <a:ea typeface="Arial"/>
                <a:cs typeface="Arial"/>
              </a:defRPr>
            </a:pPr>
            <a:endParaRPr lang="en-US"/>
          </a:p>
        </c:txPr>
      </c:legendEntry>
      <c:layout>
        <c:manualLayout>
          <c:xMode val="edge"/>
          <c:yMode val="edge"/>
          <c:x val="0.36800630417651692"/>
          <c:y val="0.71355932203389827"/>
          <c:w val="0.31757289204097716"/>
          <c:h val="0.14237288135593221"/>
        </c:manualLayout>
      </c:layout>
      <c:overlay val="1"/>
      <c:spPr>
        <a:solidFill>
          <a:srgbClr val="FFFFFF"/>
        </a:solidFill>
        <a:ln w="2400">
          <a:solidFill>
            <a:srgbClr val="000000"/>
          </a:solidFill>
          <a:prstDash val="solid"/>
        </a:ln>
      </c:spPr>
      <c:txPr>
        <a:bodyPr/>
        <a:lstStyle/>
        <a:p>
          <a:pPr>
            <a:defRPr sz="695"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756"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autoTitleDeleted val="1"/>
    <c:view3D>
      <c:rotX val="0"/>
      <c:rotY val="170"/>
      <c:rAngAx val="1"/>
    </c:view3D>
    <c:floor>
      <c:thickness val="0"/>
    </c:floor>
    <c:sideWall>
      <c:thickness val="0"/>
    </c:sideWall>
    <c:backWall>
      <c:thickness val="0"/>
    </c:backWall>
    <c:plotArea>
      <c:layout>
        <c:manualLayout>
          <c:layoutTarget val="inner"/>
          <c:xMode val="edge"/>
          <c:yMode val="edge"/>
          <c:x val="0.26010781671159028"/>
          <c:y val="0.28453947368421051"/>
          <c:w val="0.48045822102425878"/>
          <c:h val="0.46710526315789475"/>
        </c:manualLayout>
      </c:layout>
      <c:pie3DChart>
        <c:varyColors val="1"/>
        <c:ser>
          <c:idx val="0"/>
          <c:order val="0"/>
          <c:spPr>
            <a:solidFill>
              <a:srgbClr val="9999FF"/>
            </a:solidFill>
            <a:ln w="10241">
              <a:solidFill>
                <a:srgbClr val="000000"/>
              </a:solidFill>
              <a:prstDash val="solid"/>
            </a:ln>
          </c:spPr>
          <c:dPt>
            <c:idx val="0"/>
            <c:bubble3D val="0"/>
          </c:dPt>
          <c:dPt>
            <c:idx val="1"/>
            <c:bubble3D val="0"/>
            <c:spPr>
              <a:solidFill>
                <a:srgbClr val="993366"/>
              </a:solidFill>
              <a:ln w="10241">
                <a:solidFill>
                  <a:srgbClr val="000000"/>
                </a:solidFill>
                <a:prstDash val="solid"/>
              </a:ln>
            </c:spPr>
          </c:dPt>
          <c:dPt>
            <c:idx val="2"/>
            <c:bubble3D val="0"/>
            <c:spPr>
              <a:solidFill>
                <a:srgbClr val="FFFFCC"/>
              </a:solidFill>
              <a:ln w="10241">
                <a:solidFill>
                  <a:srgbClr val="000000"/>
                </a:solidFill>
                <a:prstDash val="solid"/>
              </a:ln>
            </c:spPr>
          </c:dPt>
          <c:dLbls>
            <c:numFmt formatCode="0%" sourceLinked="0"/>
            <c:spPr>
              <a:noFill/>
              <a:ln w="20483">
                <a:noFill/>
              </a:ln>
            </c:spPr>
            <c:txPr>
              <a:bodyPr/>
              <a:lstStyle/>
              <a:p>
                <a:pPr>
                  <a:defRPr sz="1331"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'results-survey36691'!$E$17:$E$19</c:f>
              <c:strCache>
                <c:ptCount val="3"/>
                <c:pt idx="0">
                  <c:v>Pölzleitner/Bauer</c:v>
                </c:pt>
                <c:pt idx="1">
                  <c:v>Ungarische Scale</c:v>
                </c:pt>
                <c:pt idx="2">
                  <c:v>Schuleigene Scale</c:v>
                </c:pt>
              </c:strCache>
            </c:strRef>
          </c:cat>
          <c:val>
            <c:numRef>
              <c:f>'results-survey36691'!$F$17:$F$19</c:f>
              <c:numCache>
                <c:formatCode>General</c:formatCode>
                <c:ptCount val="3"/>
                <c:pt idx="0">
                  <c:v>38</c:v>
                </c:pt>
                <c:pt idx="1">
                  <c:v>3</c:v>
                </c:pt>
                <c:pt idx="2">
                  <c:v>4</c:v>
                </c:pt>
              </c:numCache>
            </c:numRef>
          </c:val>
        </c:ser>
        <c:dLbls>
          <c:showLegendKey val="1"/>
          <c:showVal val="1"/>
          <c:showCatName val="1"/>
          <c:showSerName val="1"/>
          <c:showPercent val="1"/>
          <c:showBubbleSize val="1"/>
          <c:showLeaderLines val="1"/>
        </c:dLbls>
      </c:pie3DChart>
      <c:spPr>
        <a:noFill/>
        <a:ln w="20483">
          <a:noFill/>
        </a:ln>
      </c:spPr>
    </c:plotArea>
    <c:legend>
      <c:legendPos val="t"/>
      <c:layout>
        <c:manualLayout>
          <c:xMode val="edge"/>
          <c:yMode val="edge"/>
          <c:x val="0.23113207547169812"/>
          <c:y val="0.12171052631578948"/>
          <c:w val="0.50943396226415094"/>
          <c:h val="6.7434210526315791E-2"/>
        </c:manualLayout>
      </c:layout>
      <c:overlay val="1"/>
      <c:spPr>
        <a:solidFill>
          <a:srgbClr val="FFFFFF"/>
        </a:solidFill>
        <a:ln w="2560">
          <a:solidFill>
            <a:srgbClr val="000000"/>
          </a:solidFill>
          <a:prstDash val="solid"/>
        </a:ln>
      </c:spPr>
      <c:txPr>
        <a:bodyPr/>
        <a:lstStyle/>
        <a:p>
          <a:pPr>
            <a:defRPr sz="1520"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1653"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026" b="1" i="0" u="none" strike="noStrike" baseline="0">
                <a:solidFill>
                  <a:srgbClr val="000000"/>
                </a:solidFill>
                <a:latin typeface="Arial"/>
                <a:ea typeface="Arial"/>
                <a:cs typeface="Arial"/>
              </a:defRPr>
            </a:pPr>
            <a:r>
              <a:t>Wie zufrieden sind Sie mit der Aufteilung in die 4 Teilbereiche? (TORA)</a:t>
            </a:r>
          </a:p>
        </c:rich>
      </c:tx>
      <c:layout>
        <c:manualLayout>
          <c:xMode val="edge"/>
          <c:yMode val="edge"/>
          <c:x val="0.19474497681607419"/>
          <c:y val="0.21492537313432836"/>
        </c:manualLayout>
      </c:layout>
      <c:overlay val="1"/>
      <c:spPr>
        <a:noFill/>
        <a:ln w="14278">
          <a:noFill/>
        </a:ln>
      </c:spPr>
    </c:title>
    <c:autoTitleDeleted val="0"/>
    <c:view3D>
      <c:rotX val="0"/>
      <c:rotY val="200"/>
      <c:rAngAx val="1"/>
    </c:view3D>
    <c:floor>
      <c:thickness val="0"/>
    </c:floor>
    <c:sideWall>
      <c:thickness val="0"/>
    </c:sideWall>
    <c:backWall>
      <c:thickness val="0"/>
    </c:backWall>
    <c:plotArea>
      <c:layout>
        <c:manualLayout>
          <c:layoutTarget val="inner"/>
          <c:xMode val="edge"/>
          <c:yMode val="edge"/>
          <c:x val="0.27279752704791344"/>
          <c:y val="0.35671641791044778"/>
          <c:w val="0.45517774343122103"/>
          <c:h val="0.34776119402985073"/>
        </c:manualLayout>
      </c:layout>
      <c:pie3DChart>
        <c:varyColors val="1"/>
        <c:ser>
          <c:idx val="0"/>
          <c:order val="0"/>
          <c:spPr>
            <a:solidFill>
              <a:srgbClr val="9999FF"/>
            </a:solidFill>
            <a:ln w="7139">
              <a:solidFill>
                <a:srgbClr val="000000"/>
              </a:solidFill>
              <a:prstDash val="solid"/>
            </a:ln>
          </c:spPr>
          <c:dPt>
            <c:idx val="0"/>
            <c:bubble3D val="0"/>
          </c:dPt>
          <c:dPt>
            <c:idx val="1"/>
            <c:bubble3D val="0"/>
            <c:spPr>
              <a:solidFill>
                <a:srgbClr val="993366"/>
              </a:solidFill>
              <a:ln w="7139">
                <a:solidFill>
                  <a:srgbClr val="000000"/>
                </a:solidFill>
                <a:prstDash val="solid"/>
              </a:ln>
            </c:spPr>
          </c:dPt>
          <c:dPt>
            <c:idx val="2"/>
            <c:bubble3D val="0"/>
            <c:spPr>
              <a:solidFill>
                <a:srgbClr val="FFFFCC"/>
              </a:solidFill>
              <a:ln w="7139">
                <a:solidFill>
                  <a:srgbClr val="000000"/>
                </a:solidFill>
                <a:prstDash val="solid"/>
              </a:ln>
            </c:spPr>
          </c:dPt>
          <c:dPt>
            <c:idx val="3"/>
            <c:bubble3D val="0"/>
            <c:spPr>
              <a:solidFill>
                <a:srgbClr val="CCFFFF"/>
              </a:solidFill>
              <a:ln w="7139">
                <a:solidFill>
                  <a:srgbClr val="000000"/>
                </a:solidFill>
                <a:prstDash val="solid"/>
              </a:ln>
            </c:spPr>
          </c:dPt>
          <c:dLbls>
            <c:dLbl>
              <c:idx val="2"/>
              <c:layout>
                <c:manualLayout>
                  <c:xMode val="edge"/>
                  <c:yMode val="edge"/>
                  <c:x val="0.5255023183925811"/>
                  <c:y val="0.71492537313432836"/>
                </c:manualLayout>
              </c:layout>
              <c:dLblPos val="bestFit"/>
              <c:showLegendKey val="1"/>
              <c:showVal val="1"/>
              <c:showCatName val="1"/>
              <c:showSerName val="1"/>
              <c:showPercent val="1"/>
              <c:showBubbleSize val="1"/>
            </c:dLbl>
            <c:numFmt formatCode="0%" sourceLinked="0"/>
            <c:spPr>
              <a:noFill/>
              <a:ln w="14278">
                <a:noFill/>
              </a:ln>
            </c:spPr>
            <c:txPr>
              <a:bodyPr/>
              <a:lstStyle/>
              <a:p>
                <a:pPr>
                  <a:defRPr sz="1026"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'results-survey36691'!$A$73:$A$76</c:f>
              <c:strCache>
                <c:ptCount val="4"/>
                <c:pt idx="0">
                  <c:v>sehr zufrieden</c:v>
                </c:pt>
                <c:pt idx="1">
                  <c:v>zufrieden</c:v>
                </c:pt>
                <c:pt idx="2">
                  <c:v>wenig zufrieden</c:v>
                </c:pt>
                <c:pt idx="3">
                  <c:v>nicht zufrieden</c:v>
                </c:pt>
              </c:strCache>
            </c:strRef>
          </c:cat>
          <c:val>
            <c:numRef>
              <c:f>'results-survey36691'!$B$73:$B$76</c:f>
              <c:numCache>
                <c:formatCode>General</c:formatCode>
                <c:ptCount val="4"/>
                <c:pt idx="0">
                  <c:v>18</c:v>
                </c:pt>
                <c:pt idx="1">
                  <c:v>21</c:v>
                </c:pt>
                <c:pt idx="2">
                  <c:v>5</c:v>
                </c:pt>
                <c:pt idx="3">
                  <c:v>0</c:v>
                </c:pt>
              </c:numCache>
            </c:numRef>
          </c:val>
        </c:ser>
        <c:dLbls>
          <c:showLegendKey val="1"/>
          <c:showVal val="1"/>
          <c:showCatName val="1"/>
          <c:showSerName val="1"/>
          <c:showPercent val="1"/>
          <c:showBubbleSize val="1"/>
          <c:showLeaderLines val="1"/>
        </c:dLbls>
      </c:pie3DChart>
      <c:spPr>
        <a:noFill/>
        <a:ln w="14278">
          <a:noFill/>
        </a:ln>
      </c:spPr>
    </c:plotArea>
    <c:legend>
      <c:legendPos val="b"/>
      <c:layout>
        <c:manualLayout>
          <c:xMode val="edge"/>
          <c:yMode val="edge"/>
          <c:x val="0.34698608964451316"/>
          <c:y val="0.81194029850746263"/>
          <c:w val="0.33616692426584233"/>
          <c:h val="3.880597014925373E-2"/>
        </c:manualLayout>
      </c:layout>
      <c:overlay val="1"/>
      <c:spPr>
        <a:solidFill>
          <a:srgbClr val="FFFFFF"/>
        </a:solidFill>
        <a:ln w="1785">
          <a:solidFill>
            <a:srgbClr val="000000"/>
          </a:solidFill>
          <a:prstDash val="solid"/>
        </a:ln>
      </c:spPr>
      <c:txPr>
        <a:bodyPr/>
        <a:lstStyle/>
        <a:p>
          <a:pPr>
            <a:defRPr sz="582"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632"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862" b="1" i="0" u="none" strike="noStrike" baseline="0">
                <a:solidFill>
                  <a:srgbClr val="000000"/>
                </a:solidFill>
                <a:latin typeface="Arial"/>
                <a:ea typeface="Arial"/>
                <a:cs typeface="Arial"/>
              </a:defRPr>
            </a:pPr>
            <a:r>
              <a:t>Verwenden Sie die neue Scale auch im laufenden Unterricht? (Hausübungen, Schularbeiten)</a:t>
            </a:r>
          </a:p>
        </c:rich>
      </c:tx>
      <c:layout>
        <c:manualLayout>
          <c:xMode val="edge"/>
          <c:yMode val="edge"/>
          <c:x val="0.15455950540958269"/>
          <c:y val="0.19850746268656716"/>
        </c:manualLayout>
      </c:layout>
      <c:overlay val="1"/>
      <c:spPr>
        <a:noFill/>
        <a:ln w="11998">
          <a:noFill/>
        </a:ln>
      </c:spPr>
    </c:title>
    <c:autoTitleDeleted val="0"/>
    <c:view3D>
      <c:rotX val="0"/>
      <c:rotY val="150"/>
      <c:rAngAx val="1"/>
    </c:view3D>
    <c:floor>
      <c:thickness val="0"/>
    </c:floor>
    <c:sideWall>
      <c:thickness val="0"/>
    </c:sideWall>
    <c:backWall>
      <c:thickness val="0"/>
    </c:backWall>
    <c:plotArea>
      <c:layout>
        <c:manualLayout>
          <c:layoutTarget val="inner"/>
          <c:xMode val="edge"/>
          <c:yMode val="edge"/>
          <c:x val="0.23415765069551778"/>
          <c:y val="0.40746268656716417"/>
          <c:w val="0.4420401854714065"/>
          <c:h val="0.33880597014925373"/>
        </c:manualLayout>
      </c:layout>
      <c:pie3DChart>
        <c:varyColors val="1"/>
        <c:ser>
          <c:idx val="0"/>
          <c:order val="0"/>
          <c:spPr>
            <a:solidFill>
              <a:srgbClr val="9999FF"/>
            </a:solidFill>
            <a:ln w="5999">
              <a:solidFill>
                <a:srgbClr val="000000"/>
              </a:solidFill>
              <a:prstDash val="solid"/>
            </a:ln>
          </c:spPr>
          <c:dPt>
            <c:idx val="0"/>
            <c:bubble3D val="0"/>
          </c:dPt>
          <c:dPt>
            <c:idx val="1"/>
            <c:bubble3D val="0"/>
            <c:spPr>
              <a:solidFill>
                <a:srgbClr val="993366"/>
              </a:solidFill>
              <a:ln w="5999">
                <a:solidFill>
                  <a:srgbClr val="000000"/>
                </a:solidFill>
                <a:prstDash val="solid"/>
              </a:ln>
            </c:spPr>
          </c:dPt>
          <c:dLbls>
            <c:numFmt formatCode="0%" sourceLinked="0"/>
            <c:spPr>
              <a:noFill/>
              <a:ln w="11998">
                <a:noFill/>
              </a:ln>
            </c:spPr>
            <c:txPr>
              <a:bodyPr/>
              <a:lstStyle/>
              <a:p>
                <a:pPr>
                  <a:defRPr sz="862"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'results-survey36691'!$A$41:$A$42</c:f>
              <c:strCache>
                <c:ptCount val="2"/>
                <c:pt idx="0">
                  <c:v>Ja (Y)</c:v>
                </c:pt>
                <c:pt idx="1">
                  <c:v>Nein (N)</c:v>
                </c:pt>
              </c:strCache>
            </c:strRef>
          </c:cat>
          <c:val>
            <c:numRef>
              <c:f>'results-survey36691'!$B$41:$B$42</c:f>
              <c:numCache>
                <c:formatCode>General</c:formatCode>
                <c:ptCount val="2"/>
                <c:pt idx="0">
                  <c:v>41</c:v>
                </c:pt>
                <c:pt idx="1">
                  <c:v>4</c:v>
                </c:pt>
              </c:numCache>
            </c:numRef>
          </c:val>
        </c:ser>
        <c:dLbls>
          <c:showLegendKey val="1"/>
          <c:showVal val="1"/>
          <c:showCatName val="1"/>
          <c:showSerName val="1"/>
          <c:showPercent val="1"/>
          <c:showBubbleSize val="1"/>
          <c:showLeaderLines val="1"/>
        </c:dLbls>
      </c:pie3DChart>
      <c:spPr>
        <a:noFill/>
        <a:ln w="11998">
          <a:noFill/>
        </a:ln>
      </c:spPr>
    </c:plotArea>
    <c:legend>
      <c:legendPos val="l"/>
      <c:layout>
        <c:manualLayout>
          <c:xMode val="edge"/>
          <c:yMode val="edge"/>
          <c:x val="0.11205564142194745"/>
          <c:y val="0.71492537313432836"/>
          <c:w val="5.8732612055641419E-2"/>
          <c:h val="7.0149253731343286E-2"/>
        </c:manualLayout>
      </c:layout>
      <c:overlay val="1"/>
      <c:spPr>
        <a:solidFill>
          <a:srgbClr val="FFFFFF"/>
        </a:solidFill>
        <a:ln w="1500">
          <a:solidFill>
            <a:srgbClr val="000000"/>
          </a:solidFill>
          <a:prstDash val="solid"/>
        </a:ln>
      </c:spPr>
      <c:txPr>
        <a:bodyPr/>
        <a:lstStyle/>
        <a:p>
          <a:pPr>
            <a:defRPr sz="489"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531"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877" b="1" i="0" u="none" strike="noStrike" baseline="0">
                <a:solidFill>
                  <a:srgbClr val="000000"/>
                </a:solidFill>
                <a:latin typeface="Arial"/>
                <a:ea typeface="Arial"/>
                <a:cs typeface="Arial"/>
              </a:defRPr>
            </a:pPr>
            <a:r>
              <a:t>Wie wird die Scale von Ihren SchülerInnen angenommen?</a:t>
            </a:r>
          </a:p>
        </c:rich>
      </c:tx>
      <c:layout>
        <c:manualLayout>
          <c:xMode val="edge"/>
          <c:yMode val="edge"/>
          <c:x val="0.2187017001545595"/>
          <c:y val="0.23283582089552238"/>
        </c:manualLayout>
      </c:layout>
      <c:overlay val="1"/>
      <c:spPr>
        <a:noFill/>
        <a:ln w="12207">
          <a:noFill/>
        </a:ln>
      </c:spPr>
    </c:title>
    <c:autoTitleDeleted val="0"/>
    <c:view3D>
      <c:rotX val="0"/>
      <c:rotY val="130"/>
      <c:rAngAx val="1"/>
    </c:view3D>
    <c:floor>
      <c:thickness val="0"/>
    </c:floor>
    <c:sideWall>
      <c:thickness val="0"/>
    </c:sideWall>
    <c:backWall>
      <c:thickness val="0"/>
    </c:backWall>
    <c:plotArea>
      <c:layout>
        <c:manualLayout>
          <c:layoutTarget val="inner"/>
          <c:xMode val="edge"/>
          <c:yMode val="edge"/>
          <c:x val="0.24420401854714066"/>
          <c:y val="0.39253731343283582"/>
          <c:w val="0.42194744976816073"/>
          <c:h val="0.32238805970149254"/>
        </c:manualLayout>
      </c:layout>
      <c:pie3DChart>
        <c:varyColors val="1"/>
        <c:ser>
          <c:idx val="0"/>
          <c:order val="0"/>
          <c:spPr>
            <a:solidFill>
              <a:srgbClr val="9999FF"/>
            </a:solidFill>
            <a:ln w="6104">
              <a:solidFill>
                <a:srgbClr val="000000"/>
              </a:solidFill>
              <a:prstDash val="solid"/>
            </a:ln>
          </c:spPr>
          <c:dPt>
            <c:idx val="0"/>
            <c:bubble3D val="0"/>
          </c:dPt>
          <c:dPt>
            <c:idx val="1"/>
            <c:bubble3D val="0"/>
            <c:spPr>
              <a:solidFill>
                <a:srgbClr val="993366"/>
              </a:solidFill>
              <a:ln w="6104">
                <a:solidFill>
                  <a:srgbClr val="000000"/>
                </a:solidFill>
                <a:prstDash val="solid"/>
              </a:ln>
            </c:spPr>
          </c:dPt>
          <c:dLbls>
            <c:numFmt formatCode="0%" sourceLinked="0"/>
            <c:spPr>
              <a:noFill/>
              <a:ln w="12207">
                <a:noFill/>
              </a:ln>
            </c:spPr>
            <c:txPr>
              <a:bodyPr/>
              <a:lstStyle/>
              <a:p>
                <a:pPr>
                  <a:defRPr sz="877"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'results-survey36691'!$F$109:$F$110</c:f>
              <c:strCache>
                <c:ptCount val="2"/>
                <c:pt idx="0">
                  <c:v>Sehr gut - gut</c:v>
                </c:pt>
                <c:pt idx="1">
                  <c:v>Mit Vorbehalt</c:v>
                </c:pt>
              </c:strCache>
            </c:strRef>
          </c:cat>
          <c:val>
            <c:numRef>
              <c:f>'results-survey36691'!$G$109:$G$110</c:f>
              <c:numCache>
                <c:formatCode>General</c:formatCode>
                <c:ptCount val="2"/>
                <c:pt idx="0">
                  <c:v>38</c:v>
                </c:pt>
                <c:pt idx="1">
                  <c:v>2</c:v>
                </c:pt>
              </c:numCache>
            </c:numRef>
          </c:val>
        </c:ser>
        <c:dLbls>
          <c:showLegendKey val="1"/>
          <c:showVal val="1"/>
          <c:showCatName val="1"/>
          <c:showSerName val="1"/>
          <c:showPercent val="1"/>
          <c:showBubbleSize val="1"/>
          <c:showLeaderLines val="1"/>
        </c:dLbls>
      </c:pie3DChart>
      <c:spPr>
        <a:noFill/>
        <a:ln w="12207">
          <a:noFill/>
        </a:ln>
      </c:spPr>
    </c:plotArea>
    <c:legend>
      <c:legendPos val="r"/>
      <c:layout>
        <c:manualLayout>
          <c:xMode val="edge"/>
          <c:yMode val="edge"/>
          <c:x val="0.71483771251931993"/>
          <c:y val="0.5029850746268657"/>
          <c:w val="8.5780525502318392E-2"/>
          <c:h val="7.0149253731343286E-2"/>
        </c:manualLayout>
      </c:layout>
      <c:overlay val="1"/>
      <c:spPr>
        <a:solidFill>
          <a:srgbClr val="FFFFFF"/>
        </a:solidFill>
        <a:ln w="1526">
          <a:solidFill>
            <a:srgbClr val="000000"/>
          </a:solidFill>
          <a:prstDash val="solid"/>
        </a:ln>
      </c:spPr>
      <c:txPr>
        <a:bodyPr/>
        <a:lstStyle/>
        <a:p>
          <a:pPr>
            <a:defRPr sz="497"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541"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100" b="1" i="0" u="none" strike="noStrike" baseline="0">
                <a:solidFill>
                  <a:srgbClr val="000000"/>
                </a:solidFill>
                <a:latin typeface="Arial"/>
                <a:ea typeface="Arial"/>
                <a:cs typeface="Arial"/>
              </a:defRPr>
            </a:pPr>
            <a:r>
              <a:t>Wie erleben Sie die Kategorie "Range of Voc and Gr im Vergleich zur Trennung der beiden Bereiche in der alten Scale?</a:t>
            </a:r>
          </a:p>
        </c:rich>
      </c:tx>
      <c:layout>
        <c:manualLayout>
          <c:xMode val="edge"/>
          <c:yMode val="edge"/>
          <c:x val="0.12596599690880989"/>
          <c:y val="0.16268656716417909"/>
        </c:manualLayout>
      </c:layout>
      <c:overlay val="1"/>
      <c:spPr>
        <a:noFill/>
        <a:ln w="15314">
          <a:noFill/>
        </a:ln>
      </c:spPr>
    </c:title>
    <c:autoTitleDeleted val="0"/>
    <c:view3D>
      <c:rotX val="0"/>
      <c:rotY val="140"/>
      <c:rAngAx val="1"/>
    </c:view3D>
    <c:floor>
      <c:thickness val="0"/>
    </c:floor>
    <c:sideWall>
      <c:thickness val="0"/>
    </c:sideWall>
    <c:backWall>
      <c:thickness val="0"/>
    </c:backWall>
    <c:plotArea>
      <c:layout>
        <c:manualLayout>
          <c:layoutTarget val="inner"/>
          <c:xMode val="edge"/>
          <c:yMode val="edge"/>
          <c:x val="0.28748068006182381"/>
          <c:y val="0.38955223880597017"/>
          <c:w val="0.42735703245749612"/>
          <c:h val="0.32686567164179103"/>
        </c:manualLayout>
      </c:layout>
      <c:pie3DChart>
        <c:varyColors val="1"/>
        <c:ser>
          <c:idx val="0"/>
          <c:order val="0"/>
          <c:spPr>
            <a:solidFill>
              <a:srgbClr val="9999FF"/>
            </a:solidFill>
            <a:ln w="7657">
              <a:solidFill>
                <a:srgbClr val="000000"/>
              </a:solidFill>
              <a:prstDash val="solid"/>
            </a:ln>
          </c:spPr>
          <c:dPt>
            <c:idx val="0"/>
            <c:bubble3D val="0"/>
          </c:dPt>
          <c:dPt>
            <c:idx val="1"/>
            <c:bubble3D val="0"/>
            <c:spPr>
              <a:solidFill>
                <a:srgbClr val="993366"/>
              </a:solidFill>
              <a:ln w="7657">
                <a:solidFill>
                  <a:srgbClr val="000000"/>
                </a:solidFill>
                <a:prstDash val="solid"/>
              </a:ln>
            </c:spPr>
          </c:dPt>
          <c:dPt>
            <c:idx val="2"/>
            <c:bubble3D val="0"/>
            <c:spPr>
              <a:solidFill>
                <a:srgbClr val="FFFFCC"/>
              </a:solidFill>
              <a:ln w="7657">
                <a:solidFill>
                  <a:srgbClr val="000000"/>
                </a:solidFill>
                <a:prstDash val="solid"/>
              </a:ln>
            </c:spPr>
          </c:dPt>
          <c:dPt>
            <c:idx val="3"/>
            <c:bubble3D val="0"/>
            <c:spPr>
              <a:solidFill>
                <a:srgbClr val="CCFFFF"/>
              </a:solidFill>
              <a:ln w="7657">
                <a:solidFill>
                  <a:srgbClr val="000000"/>
                </a:solidFill>
                <a:prstDash val="solid"/>
              </a:ln>
            </c:spPr>
          </c:dPt>
          <c:dLbls>
            <c:numFmt formatCode="0%" sourceLinked="0"/>
            <c:spPr>
              <a:noFill/>
              <a:ln w="15314">
                <a:noFill/>
              </a:ln>
            </c:spPr>
            <c:txPr>
              <a:bodyPr/>
              <a:lstStyle/>
              <a:p>
                <a:pPr>
                  <a:defRPr sz="1100" b="0" i="0" u="none" strike="noStrike" baseline="0">
                    <a:solidFill>
                      <a:srgbClr val="000000"/>
                    </a:solidFill>
                    <a:latin typeface="Arial"/>
                    <a:ea typeface="Arial"/>
                    <a:cs typeface="Arial"/>
                  </a:defRPr>
                </a:pPr>
                <a:endParaRPr lang="en-US"/>
              </a:p>
            </c:txPr>
            <c:showLegendKey val="1"/>
            <c:showVal val="1"/>
            <c:showCatName val="1"/>
            <c:showSerName val="1"/>
            <c:showPercent val="1"/>
            <c:showBubbleSize val="1"/>
            <c:showLeaderLines val="1"/>
          </c:dLbls>
          <c:cat>
            <c:strRef>
              <c:f>'results-survey36691'!$F$135:$F$138</c:f>
              <c:strCache>
                <c:ptCount val="4"/>
                <c:pt idx="0">
                  <c:v>sehr positiv</c:v>
                </c:pt>
                <c:pt idx="1">
                  <c:v>schwierig</c:v>
                </c:pt>
                <c:pt idx="2">
                  <c:v>kein Unterschied</c:v>
                </c:pt>
                <c:pt idx="3">
                  <c:v>weiß nicht</c:v>
                </c:pt>
              </c:strCache>
            </c:strRef>
          </c:cat>
          <c:val>
            <c:numRef>
              <c:f>'results-survey36691'!$G$135:$G$138</c:f>
              <c:numCache>
                <c:formatCode>General</c:formatCode>
                <c:ptCount val="4"/>
                <c:pt idx="0">
                  <c:v>27</c:v>
                </c:pt>
                <c:pt idx="1">
                  <c:v>5</c:v>
                </c:pt>
                <c:pt idx="2">
                  <c:v>3</c:v>
                </c:pt>
                <c:pt idx="3">
                  <c:v>5</c:v>
                </c:pt>
              </c:numCache>
            </c:numRef>
          </c:val>
        </c:ser>
        <c:dLbls>
          <c:showLegendKey val="1"/>
          <c:showVal val="1"/>
          <c:showCatName val="1"/>
          <c:showSerName val="1"/>
          <c:showPercent val="1"/>
          <c:showBubbleSize val="1"/>
          <c:showLeaderLines val="1"/>
        </c:dLbls>
      </c:pie3DChart>
      <c:spPr>
        <a:noFill/>
        <a:ln w="15314">
          <a:noFill/>
        </a:ln>
      </c:spPr>
    </c:plotArea>
    <c:legend>
      <c:legendPos val="r"/>
      <c:layout>
        <c:manualLayout>
          <c:xMode val="edge"/>
          <c:yMode val="edge"/>
          <c:x val="0.34080370942812982"/>
          <c:y val="0.76417910447761195"/>
          <c:w val="0.30525502318392583"/>
          <c:h val="3.880597014925373E-2"/>
        </c:manualLayout>
      </c:layout>
      <c:overlay val="1"/>
      <c:spPr>
        <a:solidFill>
          <a:srgbClr val="FFFFFF"/>
        </a:solidFill>
        <a:ln w="1914">
          <a:solidFill>
            <a:srgbClr val="000000"/>
          </a:solidFill>
          <a:prstDash val="solid"/>
        </a:ln>
      </c:spPr>
      <c:txPr>
        <a:bodyPr/>
        <a:lstStyle/>
        <a:p>
          <a:pPr>
            <a:defRPr sz="624" b="0" i="0" u="none" strike="noStrike" baseline="0">
              <a:solidFill>
                <a:srgbClr val="000000"/>
              </a:solidFill>
              <a:latin typeface="Arial"/>
              <a:ea typeface="Arial"/>
              <a:cs typeface="Arial"/>
            </a:defRPr>
          </a:pPr>
          <a:endParaRPr lang="en-US"/>
        </a:p>
      </c:txPr>
    </c:legend>
    <c:plotVisOnly val="1"/>
    <c:dispBlanksAs val="zero"/>
    <c:showDLblsOverMax val="1"/>
  </c:chart>
  <c:spPr>
    <a:noFill/>
    <a:ln>
      <a:noFill/>
    </a:ln>
  </c:spPr>
  <c:txPr>
    <a:bodyPr/>
    <a:lstStyle/>
    <a:p>
      <a:pPr>
        <a:defRPr sz="678"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7331" name="Rectangle 3"/>
          <p:cNvSpPr>
            <a:spLocks noGrp="1" noChangeArrowheads="1"/>
          </p:cNvSpPr>
          <p:nvPr>
            <p:ph type="dt" sz="quarter" idx="1"/>
          </p:nvPr>
        </p:nvSpPr>
        <p:spPr bwMode="auto">
          <a:xfrm>
            <a:off x="384810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7332" name="Rectangle 4"/>
          <p:cNvSpPr>
            <a:spLocks noGrp="1" noChangeArrowheads="1"/>
          </p:cNvSpPr>
          <p:nvPr>
            <p:ph type="ftr" sz="quarter" idx="2"/>
          </p:nvPr>
        </p:nvSpPr>
        <p:spPr bwMode="auto">
          <a:xfrm>
            <a:off x="0" y="9434513"/>
            <a:ext cx="294481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r>
              <a:rPr lang="en-US"/>
              <a:t>Elisabeth Pölzleitner</a:t>
            </a:r>
          </a:p>
        </p:txBody>
      </p:sp>
      <p:sp>
        <p:nvSpPr>
          <p:cNvPr id="227333" name="Rectangle 5"/>
          <p:cNvSpPr>
            <a:spLocks noGrp="1" noChangeArrowheads="1"/>
          </p:cNvSpPr>
          <p:nvPr>
            <p:ph type="sldNum" sz="quarter" idx="3"/>
          </p:nvPr>
        </p:nvSpPr>
        <p:spPr bwMode="auto">
          <a:xfrm>
            <a:off x="3849688" y="9434513"/>
            <a:ext cx="294481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CCD718E-354E-443E-A360-546CC27CA70D}" type="slidenum">
              <a:rPr lang="en-US"/>
              <a:pPr>
                <a:defRPr/>
              </a:pPr>
              <a:t>‹#›</a:t>
            </a:fld>
            <a:endParaRPr lang="en-US"/>
          </a:p>
        </p:txBody>
      </p:sp>
    </p:spTree>
    <p:extLst>
      <p:ext uri="{BB962C8B-B14F-4D97-AF65-F5344CB8AC3E}">
        <p14:creationId xmlns:p14="http://schemas.microsoft.com/office/powerpoint/2010/main" val="3374989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282"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5283" name="Rectangle 3"/>
          <p:cNvSpPr>
            <a:spLocks noGrp="1" noChangeArrowheads="1"/>
          </p:cNvSpPr>
          <p:nvPr>
            <p:ph type="dt" idx="1"/>
          </p:nvPr>
        </p:nvSpPr>
        <p:spPr bwMode="auto">
          <a:xfrm>
            <a:off x="384810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8676" name="Rectangle 4"/>
          <p:cNvSpPr>
            <a:spLocks noRo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285" name="Rectangle 5"/>
          <p:cNvSpPr>
            <a:spLocks noGrp="1" noChangeArrowheads="1"/>
          </p:cNvSpPr>
          <p:nvPr>
            <p:ph type="body" sz="quarter" idx="3"/>
          </p:nvPr>
        </p:nvSpPr>
        <p:spPr bwMode="auto">
          <a:xfrm>
            <a:off x="679450" y="4718050"/>
            <a:ext cx="5435600" cy="446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286" name="Rectangle 6"/>
          <p:cNvSpPr>
            <a:spLocks noGrp="1" noChangeArrowheads="1"/>
          </p:cNvSpPr>
          <p:nvPr>
            <p:ph type="ftr" sz="quarter" idx="4"/>
          </p:nvPr>
        </p:nvSpPr>
        <p:spPr bwMode="auto">
          <a:xfrm>
            <a:off x="0" y="9432925"/>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25287" name="Rectangle 7"/>
          <p:cNvSpPr>
            <a:spLocks noGrp="1" noChangeArrowheads="1"/>
          </p:cNvSpPr>
          <p:nvPr>
            <p:ph type="sldNum" sz="quarter" idx="5"/>
          </p:nvPr>
        </p:nvSpPr>
        <p:spPr bwMode="auto">
          <a:xfrm>
            <a:off x="3848100" y="9432925"/>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553245A-2912-4052-860C-E6CF697B390E}" type="slidenum">
              <a:rPr lang="en-US"/>
              <a:pPr>
                <a:defRPr/>
              </a:pPr>
              <a:t>‹#›</a:t>
            </a:fld>
            <a:endParaRPr lang="en-US"/>
          </a:p>
        </p:txBody>
      </p:sp>
    </p:spTree>
    <p:extLst>
      <p:ext uri="{BB962C8B-B14F-4D97-AF65-F5344CB8AC3E}">
        <p14:creationId xmlns:p14="http://schemas.microsoft.com/office/powerpoint/2010/main" val="39099164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2665818-0BB1-4CED-87F0-7F39C8D8F8A1}" type="slidenum">
              <a:rPr lang="en-US"/>
              <a:pPr eaLnBrk="1" hangingPunct="1"/>
              <a:t>1</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914400 h 1000"/>
              <a:gd name="T2" fmla="*/ 0 w 1000"/>
              <a:gd name="T3" fmla="*/ 0 h 1000"/>
              <a:gd name="T4" fmla="*/ 79248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91525" y="0"/>
            <a:ext cx="752475"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83515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0" name="Rectangle 2"/>
          <p:cNvSpPr>
            <a:spLocks noGrp="1" noChangeArrowheads="1"/>
          </p:cNvSpPr>
          <p:nvPr>
            <p:ph type="ctrTitle"/>
          </p:nvPr>
        </p:nvSpPr>
        <p:spPr>
          <a:xfrm>
            <a:off x="900113" y="1557338"/>
            <a:ext cx="7623175" cy="1752600"/>
          </a:xfrm>
        </p:spPr>
        <p:txBody>
          <a:bodyPr/>
          <a:lstStyle>
            <a:lvl1pPr>
              <a:defRPr sz="3800"/>
            </a:lvl1pPr>
          </a:lstStyle>
          <a:p>
            <a:pPr lvl="0"/>
            <a:r>
              <a:rPr lang="en-US" altLang="en-US" noProof="0" smtClean="0"/>
              <a:t>Title</a:t>
            </a:r>
          </a:p>
        </p:txBody>
      </p:sp>
      <p:sp>
        <p:nvSpPr>
          <p:cNvPr id="7171" name="Rectangle 3"/>
          <p:cNvSpPr>
            <a:spLocks noGrp="1" noChangeArrowheads="1"/>
          </p:cNvSpPr>
          <p:nvPr>
            <p:ph type="subTitle" idx="1"/>
          </p:nvPr>
        </p:nvSpPr>
        <p:spPr>
          <a:xfrm>
            <a:off x="1979613" y="3933825"/>
            <a:ext cx="6553200" cy="1752600"/>
          </a:xfrm>
        </p:spPr>
        <p:txBody>
          <a:bodyPr/>
          <a:lstStyle>
            <a:lvl1pPr marL="0" indent="0">
              <a:buFont typeface="Wingdings" pitchFamily="2" charset="2"/>
              <a:buNone/>
              <a:defRPr sz="2800"/>
            </a:lvl1pPr>
          </a:lstStyle>
          <a:p>
            <a:pPr lvl="0"/>
            <a:r>
              <a:rPr lang="en-US" altLang="en-US" noProof="0" smtClean="0"/>
              <a:t>Subtitle</a:t>
            </a:r>
          </a:p>
        </p:txBody>
      </p:sp>
      <p:sp>
        <p:nvSpPr>
          <p:cNvPr id="8" name="Rectangle 4"/>
          <p:cNvSpPr>
            <a:spLocks noGrp="1" noChangeArrowheads="1"/>
          </p:cNvSpPr>
          <p:nvPr>
            <p:ph type="dt" sz="half" idx="10"/>
          </p:nvPr>
        </p:nvSpPr>
        <p:spPr/>
        <p:txBody>
          <a:bodyPr/>
          <a:lstStyle>
            <a:lvl1pPr>
              <a:defRPr sz="1400" smtClean="0">
                <a:latin typeface="+mn-lt"/>
              </a:defRPr>
            </a:lvl1pPr>
          </a:lstStyle>
          <a:p>
            <a:pPr>
              <a:defRPr/>
            </a:pPr>
            <a:r>
              <a:rPr lang="en-US"/>
              <a:t>23.- 25. Sep. 2010</a:t>
            </a:r>
            <a:endParaRPr lang="en-US" altLang="en-US"/>
          </a:p>
        </p:txBody>
      </p:sp>
      <p:sp>
        <p:nvSpPr>
          <p:cNvPr id="9"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r>
              <a:rPr lang="en-US" altLang="en-US"/>
              <a:t>Elisabeth Pölzleitner</a:t>
            </a:r>
          </a:p>
        </p:txBody>
      </p:sp>
      <p:sp>
        <p:nvSpPr>
          <p:cNvPr id="10" name="Rectangle 6"/>
          <p:cNvSpPr>
            <a:spLocks noGrp="1" noChangeArrowheads="1"/>
          </p:cNvSpPr>
          <p:nvPr>
            <p:ph type="sldNum" sz="quarter" idx="12"/>
          </p:nvPr>
        </p:nvSpPr>
        <p:spPr>
          <a:xfrm>
            <a:off x="6588125" y="6237288"/>
            <a:ext cx="2133600" cy="457200"/>
          </a:xfrm>
        </p:spPr>
        <p:txBody>
          <a:bodyPr/>
          <a:lstStyle>
            <a:lvl1pPr>
              <a:defRPr smtClean="0"/>
            </a:lvl1pPr>
          </a:lstStyle>
          <a:p>
            <a:pPr>
              <a:defRPr/>
            </a:pPr>
            <a:fld id="{42C5873E-3302-4877-A512-D9DF3ADB8ECB}" type="slidenum">
              <a:rPr lang="en-US" altLang="en-US"/>
              <a:pPr>
                <a:defRPr/>
              </a:pPr>
              <a:t>‹#›</a:t>
            </a:fld>
            <a:r>
              <a:rPr lang="en-US" altLang="en-US"/>
              <a:t>0</a:t>
            </a:r>
          </a:p>
        </p:txBody>
      </p:sp>
    </p:spTree>
    <p:extLst>
      <p:ext uri="{BB962C8B-B14F-4D97-AF65-F5344CB8AC3E}">
        <p14:creationId xmlns:p14="http://schemas.microsoft.com/office/powerpoint/2010/main" val="118163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5D4E2A9-6F07-480D-AEAE-7A14B55E2272}" type="slidenum">
              <a:rPr lang="en-US" altLang="en-US"/>
              <a:pPr>
                <a:defRPr/>
              </a:pPr>
              <a:t>‹#›</a:t>
            </a:fld>
            <a:endParaRPr lang="en-US" altLang="en-US"/>
          </a:p>
        </p:txBody>
      </p:sp>
    </p:spTree>
    <p:extLst>
      <p:ext uri="{BB962C8B-B14F-4D97-AF65-F5344CB8AC3E}">
        <p14:creationId xmlns:p14="http://schemas.microsoft.com/office/powerpoint/2010/main" val="3774118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1125538"/>
            <a:ext cx="2057400" cy="50053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8313" y="1125538"/>
            <a:ext cx="6019800" cy="5005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F7E01C5-DE1F-4BF7-AA45-49FACD9AEC72}" type="slidenum">
              <a:rPr lang="en-US" altLang="en-US"/>
              <a:pPr>
                <a:defRPr/>
              </a:pPr>
              <a:t>‹#›</a:t>
            </a:fld>
            <a:endParaRPr lang="en-US" altLang="en-US"/>
          </a:p>
        </p:txBody>
      </p:sp>
    </p:spTree>
    <p:extLst>
      <p:ext uri="{BB962C8B-B14F-4D97-AF65-F5344CB8AC3E}">
        <p14:creationId xmlns:p14="http://schemas.microsoft.com/office/powerpoint/2010/main" val="3005709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8229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8313" y="4171950"/>
            <a:ext cx="8229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2C7E5B3-171E-4751-BDF7-18EE49F2FF10}" type="slidenum">
              <a:rPr lang="en-US" altLang="en-US"/>
              <a:pPr>
                <a:defRPr/>
              </a:pPr>
              <a:t>‹#›</a:t>
            </a:fld>
            <a:endParaRPr lang="en-US" altLang="en-US"/>
          </a:p>
        </p:txBody>
      </p:sp>
    </p:spTree>
    <p:extLst>
      <p:ext uri="{BB962C8B-B14F-4D97-AF65-F5344CB8AC3E}">
        <p14:creationId xmlns:p14="http://schemas.microsoft.com/office/powerpoint/2010/main" val="33845632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59313" y="2060575"/>
            <a:ext cx="4038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59313" y="4171950"/>
            <a:ext cx="4038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8" name="Rectangle 6"/>
          <p:cNvSpPr>
            <a:spLocks noGrp="1" noChangeArrowheads="1"/>
          </p:cNvSpPr>
          <p:nvPr>
            <p:ph type="sldNum" sz="quarter" idx="12"/>
          </p:nvPr>
        </p:nvSpPr>
        <p:spPr>
          <a:ln/>
        </p:spPr>
        <p:txBody>
          <a:bodyPr/>
          <a:lstStyle>
            <a:lvl1pPr>
              <a:defRPr/>
            </a:lvl1pPr>
          </a:lstStyle>
          <a:p>
            <a:pPr>
              <a:defRPr/>
            </a:pPr>
            <a:fld id="{EC33D6C8-096E-4B60-82D0-18D9AC960E04}" type="slidenum">
              <a:rPr lang="en-US" altLang="en-US"/>
              <a:pPr>
                <a:defRPr/>
              </a:pPr>
              <a:t>‹#›</a:t>
            </a:fld>
            <a:endParaRPr lang="en-US" altLang="en-US"/>
          </a:p>
        </p:txBody>
      </p:sp>
    </p:spTree>
    <p:extLst>
      <p:ext uri="{BB962C8B-B14F-4D97-AF65-F5344CB8AC3E}">
        <p14:creationId xmlns:p14="http://schemas.microsoft.com/office/powerpoint/2010/main" val="1869008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68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C2924B6-82FD-4B64-8A48-D6DB7FC5DE68}" type="slidenum">
              <a:rPr lang="en-US" altLang="en-US"/>
              <a:pPr>
                <a:defRPr/>
              </a:pPr>
              <a:t>‹#›</a:t>
            </a:fld>
            <a:endParaRPr lang="en-US" altLang="en-US"/>
          </a:p>
        </p:txBody>
      </p:sp>
    </p:spTree>
    <p:extLst>
      <p:ext uri="{BB962C8B-B14F-4D97-AF65-F5344CB8AC3E}">
        <p14:creationId xmlns:p14="http://schemas.microsoft.com/office/powerpoint/2010/main" val="4200636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F7CBD5-D443-400D-8590-FD482D3D791E}" type="slidenum">
              <a:rPr lang="en-US"/>
              <a:pPr>
                <a:defRPr/>
              </a:pPr>
              <a:t>‹#›</a:t>
            </a:fld>
            <a:endParaRPr lang="en-US"/>
          </a:p>
        </p:txBody>
      </p:sp>
    </p:spTree>
    <p:extLst>
      <p:ext uri="{BB962C8B-B14F-4D97-AF65-F5344CB8AC3E}">
        <p14:creationId xmlns:p14="http://schemas.microsoft.com/office/powerpoint/2010/main" val="3262208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912F03-C02B-4FD9-8318-00DD22C56F5F}" type="slidenum">
              <a:rPr lang="en-US"/>
              <a:pPr>
                <a:defRPr/>
              </a:pPr>
              <a:t>‹#›</a:t>
            </a:fld>
            <a:endParaRPr lang="en-US"/>
          </a:p>
        </p:txBody>
      </p:sp>
    </p:spTree>
    <p:extLst>
      <p:ext uri="{BB962C8B-B14F-4D97-AF65-F5344CB8AC3E}">
        <p14:creationId xmlns:p14="http://schemas.microsoft.com/office/powerpoint/2010/main" val="1930603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CAF48C-1AF0-4CC7-8AB3-BE6C7757F05D}" type="slidenum">
              <a:rPr lang="en-US"/>
              <a:pPr>
                <a:defRPr/>
              </a:pPr>
              <a:t>‹#›</a:t>
            </a:fld>
            <a:endParaRPr lang="en-US"/>
          </a:p>
        </p:txBody>
      </p:sp>
    </p:spTree>
    <p:extLst>
      <p:ext uri="{BB962C8B-B14F-4D97-AF65-F5344CB8AC3E}">
        <p14:creationId xmlns:p14="http://schemas.microsoft.com/office/powerpoint/2010/main" val="3363759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C85A89-12A9-4621-83FD-B543B1207CEA}" type="slidenum">
              <a:rPr lang="en-US"/>
              <a:pPr>
                <a:defRPr/>
              </a:pPr>
              <a:t>‹#›</a:t>
            </a:fld>
            <a:endParaRPr lang="en-US"/>
          </a:p>
        </p:txBody>
      </p:sp>
    </p:spTree>
    <p:extLst>
      <p:ext uri="{BB962C8B-B14F-4D97-AF65-F5344CB8AC3E}">
        <p14:creationId xmlns:p14="http://schemas.microsoft.com/office/powerpoint/2010/main" val="31408115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B2B6342-8DE7-4509-87F7-70C677388818}" type="slidenum">
              <a:rPr lang="en-US"/>
              <a:pPr>
                <a:defRPr/>
              </a:pPr>
              <a:t>‹#›</a:t>
            </a:fld>
            <a:endParaRPr lang="en-US"/>
          </a:p>
        </p:txBody>
      </p:sp>
    </p:spTree>
    <p:extLst>
      <p:ext uri="{BB962C8B-B14F-4D97-AF65-F5344CB8AC3E}">
        <p14:creationId xmlns:p14="http://schemas.microsoft.com/office/powerpoint/2010/main" val="286388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C52D4FC-A5AC-4074-BD27-29A3B7D59B84}" type="slidenum">
              <a:rPr lang="en-US" altLang="en-US"/>
              <a:pPr>
                <a:defRPr/>
              </a:pPr>
              <a:t>‹#›</a:t>
            </a:fld>
            <a:endParaRPr lang="en-US" altLang="en-US"/>
          </a:p>
        </p:txBody>
      </p:sp>
    </p:spTree>
    <p:extLst>
      <p:ext uri="{BB962C8B-B14F-4D97-AF65-F5344CB8AC3E}">
        <p14:creationId xmlns:p14="http://schemas.microsoft.com/office/powerpoint/2010/main" val="2676058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9F2E6AB-EAA5-46D1-84BF-3A0AE6D1E20F}" type="slidenum">
              <a:rPr lang="en-US"/>
              <a:pPr>
                <a:defRPr/>
              </a:pPr>
              <a:t>‹#›</a:t>
            </a:fld>
            <a:endParaRPr lang="en-US"/>
          </a:p>
        </p:txBody>
      </p:sp>
    </p:spTree>
    <p:extLst>
      <p:ext uri="{BB962C8B-B14F-4D97-AF65-F5344CB8AC3E}">
        <p14:creationId xmlns:p14="http://schemas.microsoft.com/office/powerpoint/2010/main" val="38854400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C030F44-45C5-425A-801D-49A1CCD2B010}" type="slidenum">
              <a:rPr lang="en-US"/>
              <a:pPr>
                <a:defRPr/>
              </a:pPr>
              <a:t>‹#›</a:t>
            </a:fld>
            <a:endParaRPr lang="en-US"/>
          </a:p>
        </p:txBody>
      </p:sp>
    </p:spTree>
    <p:extLst>
      <p:ext uri="{BB962C8B-B14F-4D97-AF65-F5344CB8AC3E}">
        <p14:creationId xmlns:p14="http://schemas.microsoft.com/office/powerpoint/2010/main" val="27783284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8F84C0-17CD-48B2-B4EF-959383BB7FD9}" type="slidenum">
              <a:rPr lang="en-US"/>
              <a:pPr>
                <a:defRPr/>
              </a:pPr>
              <a:t>‹#›</a:t>
            </a:fld>
            <a:endParaRPr lang="en-US"/>
          </a:p>
        </p:txBody>
      </p:sp>
    </p:spTree>
    <p:extLst>
      <p:ext uri="{BB962C8B-B14F-4D97-AF65-F5344CB8AC3E}">
        <p14:creationId xmlns:p14="http://schemas.microsoft.com/office/powerpoint/2010/main" val="29503828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8C2735-E535-4022-9656-A2E07A33DD0B}" type="slidenum">
              <a:rPr lang="en-US"/>
              <a:pPr>
                <a:defRPr/>
              </a:pPr>
              <a:t>‹#›</a:t>
            </a:fld>
            <a:endParaRPr lang="en-US"/>
          </a:p>
        </p:txBody>
      </p:sp>
    </p:spTree>
    <p:extLst>
      <p:ext uri="{BB962C8B-B14F-4D97-AF65-F5344CB8AC3E}">
        <p14:creationId xmlns:p14="http://schemas.microsoft.com/office/powerpoint/2010/main" val="1409662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54E7F1-C1A3-4B94-A581-3DE2A9E1D07B}" type="slidenum">
              <a:rPr lang="en-US"/>
              <a:pPr>
                <a:defRPr/>
              </a:pPr>
              <a:t>‹#›</a:t>
            </a:fld>
            <a:endParaRPr lang="en-US"/>
          </a:p>
        </p:txBody>
      </p:sp>
    </p:spTree>
    <p:extLst>
      <p:ext uri="{BB962C8B-B14F-4D97-AF65-F5344CB8AC3E}">
        <p14:creationId xmlns:p14="http://schemas.microsoft.com/office/powerpoint/2010/main" val="31820259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951B63-2957-49D4-BF9D-7C5DCF71228E}" type="slidenum">
              <a:rPr lang="en-US"/>
              <a:pPr>
                <a:defRPr/>
              </a:pPr>
              <a:t>‹#›</a:t>
            </a:fld>
            <a:endParaRPr lang="en-US"/>
          </a:p>
        </p:txBody>
      </p:sp>
    </p:spTree>
    <p:extLst>
      <p:ext uri="{BB962C8B-B14F-4D97-AF65-F5344CB8AC3E}">
        <p14:creationId xmlns:p14="http://schemas.microsoft.com/office/powerpoint/2010/main" val="36776659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B4D6E5-7EE8-43A7-9DA0-777F3D67B8EA}" type="slidenum">
              <a:rPr lang="en-US"/>
              <a:pPr>
                <a:defRPr/>
              </a:pPr>
              <a:t>‹#›</a:t>
            </a:fld>
            <a:endParaRPr lang="en-US"/>
          </a:p>
        </p:txBody>
      </p:sp>
    </p:spTree>
    <p:extLst>
      <p:ext uri="{BB962C8B-B14F-4D97-AF65-F5344CB8AC3E}">
        <p14:creationId xmlns:p14="http://schemas.microsoft.com/office/powerpoint/2010/main" val="4883222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8F5B1A-4506-4611-AEEA-F265FE1423E1}" type="slidenum">
              <a:rPr lang="en-US"/>
              <a:pPr>
                <a:defRPr/>
              </a:pPr>
              <a:t>‹#›</a:t>
            </a:fld>
            <a:endParaRPr lang="en-US"/>
          </a:p>
        </p:txBody>
      </p:sp>
    </p:spTree>
    <p:extLst>
      <p:ext uri="{BB962C8B-B14F-4D97-AF65-F5344CB8AC3E}">
        <p14:creationId xmlns:p14="http://schemas.microsoft.com/office/powerpoint/2010/main" val="29276326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15D8DE-C7BA-41E2-ADE9-8510CC57ADAF}" type="slidenum">
              <a:rPr lang="en-US"/>
              <a:pPr>
                <a:defRPr/>
              </a:pPr>
              <a:t>‹#›</a:t>
            </a:fld>
            <a:endParaRPr lang="en-US"/>
          </a:p>
        </p:txBody>
      </p:sp>
    </p:spTree>
    <p:extLst>
      <p:ext uri="{BB962C8B-B14F-4D97-AF65-F5344CB8AC3E}">
        <p14:creationId xmlns:p14="http://schemas.microsoft.com/office/powerpoint/2010/main" val="65495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6051B0-61B1-4C5F-A882-FB76B27407FA}" type="slidenum">
              <a:rPr lang="en-US"/>
              <a:pPr>
                <a:defRPr/>
              </a:pPr>
              <a:t>‹#›</a:t>
            </a:fld>
            <a:endParaRPr lang="en-US"/>
          </a:p>
        </p:txBody>
      </p:sp>
    </p:spTree>
    <p:extLst>
      <p:ext uri="{BB962C8B-B14F-4D97-AF65-F5344CB8AC3E}">
        <p14:creationId xmlns:p14="http://schemas.microsoft.com/office/powerpoint/2010/main" val="3980452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FE7AEDF-1647-4F03-A47E-A62F9817739C}" type="slidenum">
              <a:rPr lang="en-US" altLang="en-US"/>
              <a:pPr>
                <a:defRPr/>
              </a:pPr>
              <a:t>‹#›</a:t>
            </a:fld>
            <a:endParaRPr lang="en-US" altLang="en-US"/>
          </a:p>
        </p:txBody>
      </p:sp>
    </p:spTree>
    <p:extLst>
      <p:ext uri="{BB962C8B-B14F-4D97-AF65-F5344CB8AC3E}">
        <p14:creationId xmlns:p14="http://schemas.microsoft.com/office/powerpoint/2010/main" val="28473471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DBC8D27-5D98-47D6-B3FB-686ABE8CEC70}" type="slidenum">
              <a:rPr lang="en-US"/>
              <a:pPr>
                <a:defRPr/>
              </a:pPr>
              <a:t>‹#›</a:t>
            </a:fld>
            <a:endParaRPr lang="en-US"/>
          </a:p>
        </p:txBody>
      </p:sp>
    </p:spTree>
    <p:extLst>
      <p:ext uri="{BB962C8B-B14F-4D97-AF65-F5344CB8AC3E}">
        <p14:creationId xmlns:p14="http://schemas.microsoft.com/office/powerpoint/2010/main" val="41042172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466A45-7E18-48CF-899A-0950D65D4589}" type="slidenum">
              <a:rPr lang="en-US"/>
              <a:pPr>
                <a:defRPr/>
              </a:pPr>
              <a:t>‹#›</a:t>
            </a:fld>
            <a:endParaRPr lang="en-US"/>
          </a:p>
        </p:txBody>
      </p:sp>
    </p:spTree>
    <p:extLst>
      <p:ext uri="{BB962C8B-B14F-4D97-AF65-F5344CB8AC3E}">
        <p14:creationId xmlns:p14="http://schemas.microsoft.com/office/powerpoint/2010/main" val="35181069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19AC823-1C44-4841-9C13-500A407F0DB3}" type="slidenum">
              <a:rPr lang="en-US"/>
              <a:pPr>
                <a:defRPr/>
              </a:pPr>
              <a:t>‹#›</a:t>
            </a:fld>
            <a:endParaRPr lang="en-US"/>
          </a:p>
        </p:txBody>
      </p:sp>
    </p:spTree>
    <p:extLst>
      <p:ext uri="{BB962C8B-B14F-4D97-AF65-F5344CB8AC3E}">
        <p14:creationId xmlns:p14="http://schemas.microsoft.com/office/powerpoint/2010/main" val="36162619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4599F4-03A8-42A5-B06A-288432821C69}" type="slidenum">
              <a:rPr lang="en-US"/>
              <a:pPr>
                <a:defRPr/>
              </a:pPr>
              <a:t>‹#›</a:t>
            </a:fld>
            <a:endParaRPr lang="en-US"/>
          </a:p>
        </p:txBody>
      </p:sp>
    </p:spTree>
    <p:extLst>
      <p:ext uri="{BB962C8B-B14F-4D97-AF65-F5344CB8AC3E}">
        <p14:creationId xmlns:p14="http://schemas.microsoft.com/office/powerpoint/2010/main" val="7996366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1851A8-ECDA-4076-8894-6C9C134B80F5}" type="slidenum">
              <a:rPr lang="en-US"/>
              <a:pPr>
                <a:defRPr/>
              </a:pPr>
              <a:t>‹#›</a:t>
            </a:fld>
            <a:endParaRPr lang="en-US"/>
          </a:p>
        </p:txBody>
      </p:sp>
    </p:spTree>
    <p:extLst>
      <p:ext uri="{BB962C8B-B14F-4D97-AF65-F5344CB8AC3E}">
        <p14:creationId xmlns:p14="http://schemas.microsoft.com/office/powerpoint/2010/main" val="9999753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57C591-3692-4F92-8DDC-3EC05B344030}" type="slidenum">
              <a:rPr lang="en-US"/>
              <a:pPr>
                <a:defRPr/>
              </a:pPr>
              <a:t>‹#›</a:t>
            </a:fld>
            <a:endParaRPr lang="en-US"/>
          </a:p>
        </p:txBody>
      </p:sp>
    </p:spTree>
    <p:extLst>
      <p:ext uri="{BB962C8B-B14F-4D97-AF65-F5344CB8AC3E}">
        <p14:creationId xmlns:p14="http://schemas.microsoft.com/office/powerpoint/2010/main" val="1060486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36FACC-E7E0-4E10-9064-DC5395DBE7EF}" type="slidenum">
              <a:rPr lang="en-US"/>
              <a:pPr>
                <a:defRPr/>
              </a:pPr>
              <a:t>‹#›</a:t>
            </a:fld>
            <a:endParaRPr lang="en-US"/>
          </a:p>
        </p:txBody>
      </p:sp>
    </p:spTree>
    <p:extLst>
      <p:ext uri="{BB962C8B-B14F-4D97-AF65-F5344CB8AC3E}">
        <p14:creationId xmlns:p14="http://schemas.microsoft.com/office/powerpoint/2010/main" val="2728680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4038600"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2060575"/>
            <a:ext cx="4038600"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FFCD1D2-6549-4AFA-8B91-2586881FC72F}" type="slidenum">
              <a:rPr lang="en-US" altLang="en-US"/>
              <a:pPr>
                <a:defRPr/>
              </a:pPr>
              <a:t>‹#›</a:t>
            </a:fld>
            <a:endParaRPr lang="en-US" altLang="en-US"/>
          </a:p>
        </p:txBody>
      </p:sp>
    </p:spTree>
    <p:extLst>
      <p:ext uri="{BB962C8B-B14F-4D97-AF65-F5344CB8AC3E}">
        <p14:creationId xmlns:p14="http://schemas.microsoft.com/office/powerpoint/2010/main" val="1849654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88D0F8DA-0475-4465-9B88-8D1A6CE2A3CF}" type="slidenum">
              <a:rPr lang="en-US" altLang="en-US"/>
              <a:pPr>
                <a:defRPr/>
              </a:pPr>
              <a:t>‹#›</a:t>
            </a:fld>
            <a:endParaRPr lang="en-US" altLang="en-US"/>
          </a:p>
        </p:txBody>
      </p:sp>
    </p:spTree>
    <p:extLst>
      <p:ext uri="{BB962C8B-B14F-4D97-AF65-F5344CB8AC3E}">
        <p14:creationId xmlns:p14="http://schemas.microsoft.com/office/powerpoint/2010/main" val="3887088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55229FD0-C626-445B-8C29-78EE3FBDD2AA}" type="slidenum">
              <a:rPr lang="en-US" altLang="en-US"/>
              <a:pPr>
                <a:defRPr/>
              </a:pPr>
              <a:t>‹#›</a:t>
            </a:fld>
            <a:endParaRPr lang="en-US" altLang="en-US"/>
          </a:p>
        </p:txBody>
      </p:sp>
    </p:spTree>
    <p:extLst>
      <p:ext uri="{BB962C8B-B14F-4D97-AF65-F5344CB8AC3E}">
        <p14:creationId xmlns:p14="http://schemas.microsoft.com/office/powerpoint/2010/main" val="3245720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4DD38BC0-81DE-49BA-8A3A-33AD3954C63A}" type="slidenum">
              <a:rPr lang="en-US" altLang="en-US"/>
              <a:pPr>
                <a:defRPr/>
              </a:pPr>
              <a:t>‹#›</a:t>
            </a:fld>
            <a:endParaRPr lang="en-US" altLang="en-US"/>
          </a:p>
        </p:txBody>
      </p:sp>
    </p:spTree>
    <p:extLst>
      <p:ext uri="{BB962C8B-B14F-4D97-AF65-F5344CB8AC3E}">
        <p14:creationId xmlns:p14="http://schemas.microsoft.com/office/powerpoint/2010/main" val="2895755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3BD2B63-C91E-4579-876E-225042D0981F}" type="slidenum">
              <a:rPr lang="en-US" altLang="en-US"/>
              <a:pPr>
                <a:defRPr/>
              </a:pPr>
              <a:t>‹#›</a:t>
            </a:fld>
            <a:endParaRPr lang="en-US" altLang="en-US"/>
          </a:p>
        </p:txBody>
      </p:sp>
    </p:spTree>
    <p:extLst>
      <p:ext uri="{BB962C8B-B14F-4D97-AF65-F5344CB8AC3E}">
        <p14:creationId xmlns:p14="http://schemas.microsoft.com/office/powerpoint/2010/main" val="91110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altLang="en-US"/>
              <a:t>Elisabeth Pölzleitner</a:t>
            </a: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E5F9248-96A9-4908-BFF7-DF3895260C38}" type="slidenum">
              <a:rPr lang="en-US" altLang="en-US"/>
              <a:pPr>
                <a:defRPr/>
              </a:pPr>
              <a:t>‹#›</a:t>
            </a:fld>
            <a:endParaRPr lang="en-US" altLang="en-US"/>
          </a:p>
        </p:txBody>
      </p:sp>
    </p:spTree>
    <p:extLst>
      <p:ext uri="{BB962C8B-B14F-4D97-AF65-F5344CB8AC3E}">
        <p14:creationId xmlns:p14="http://schemas.microsoft.com/office/powerpoint/2010/main" val="58367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25538"/>
            <a:ext cx="8207375"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br>
              <a:rPr lang="en-US" altLang="en-US" smtClean="0"/>
            </a:br>
            <a:r>
              <a:rPr lang="en-US" altLang="en-US" smtClean="0"/>
              <a:t/>
            </a:r>
            <a:br>
              <a:rPr lang="en-US" altLang="en-US" smtClean="0"/>
            </a:br>
            <a:endParaRPr lang="en-US" altLang="en-US" smtClean="0"/>
          </a:p>
        </p:txBody>
      </p:sp>
      <p:sp>
        <p:nvSpPr>
          <p:cNvPr id="1027" name="Rectangle 3"/>
          <p:cNvSpPr>
            <a:spLocks noGrp="1" noChangeArrowheads="1"/>
          </p:cNvSpPr>
          <p:nvPr>
            <p:ph type="body" idx="1"/>
          </p:nvPr>
        </p:nvSpPr>
        <p:spPr bwMode="auto">
          <a:xfrm>
            <a:off x="468313" y="2060575"/>
            <a:ext cx="8229600" cy="407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48"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Garamond" pitchFamily="18" charset="0"/>
              </a:defRPr>
            </a:lvl1pPr>
          </a:lstStyle>
          <a:p>
            <a:pPr>
              <a:defRPr/>
            </a:pPr>
            <a:endParaRPr lang="en-US" altLang="en-US"/>
          </a:p>
        </p:txBody>
      </p:sp>
      <p:sp>
        <p:nvSpPr>
          <p:cNvPr id="6149" name="Rectangle 5"/>
          <p:cNvSpPr>
            <a:spLocks noGrp="1" noChangeArrowheads="1"/>
          </p:cNvSpPr>
          <p:nvPr>
            <p:ph type="ftr" sz="quarter" idx="3"/>
          </p:nvPr>
        </p:nvSpPr>
        <p:spPr bwMode="auto">
          <a:xfrm>
            <a:off x="3059113" y="62372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vl1pPr>
          </a:lstStyle>
          <a:p>
            <a:pPr>
              <a:defRPr/>
            </a:pPr>
            <a:r>
              <a:rPr lang="de-DE" altLang="en-US"/>
              <a:t>Elisabeth Pölzleitner</a:t>
            </a:r>
            <a:endParaRPr lang="en-US" altLang="en-US"/>
          </a:p>
        </p:txBody>
      </p:sp>
      <p:sp>
        <p:nvSpPr>
          <p:cNvPr id="6150" name="Rectangle 6"/>
          <p:cNvSpPr>
            <a:spLocks noGrp="1" noChangeArrowheads="1"/>
          </p:cNvSpPr>
          <p:nvPr>
            <p:ph type="sldNum" sz="quarter" idx="4"/>
          </p:nvPr>
        </p:nvSpPr>
        <p:spPr bwMode="auto">
          <a:xfrm>
            <a:off x="6588125" y="6237288"/>
            <a:ext cx="2133600" cy="38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vl1pPr>
          </a:lstStyle>
          <a:p>
            <a:pPr>
              <a:defRPr/>
            </a:pPr>
            <a:fld id="{1EA0E432-EC3F-47D8-8421-BCB12BD5E4BA}" type="slidenum">
              <a:rPr lang="en-US" altLang="en-US"/>
              <a:pPr>
                <a:defRPr/>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609600 h 1000"/>
              <a:gd name="T2" fmla="*/ 0 w 1000"/>
              <a:gd name="T3" fmla="*/ 0 h 1000"/>
              <a:gd name="T4" fmla="*/ 82296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33" name="Picture 9"/>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7945438" y="260350"/>
            <a:ext cx="658812"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395288" y="260350"/>
            <a:ext cx="17272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726"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Lst>
  <p:timing>
    <p:tnLst>
      <p:par>
        <p:cTn id="1" dur="indefinite" restart="never" nodeType="tmRoot"/>
      </p:par>
    </p:tnLst>
  </p:timing>
  <p:hf sldNum="0" hdr="0" dt="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cs typeface="Arial" charset="0"/>
        </a:defRPr>
      </a:lvl2pPr>
      <a:lvl3pPr algn="ctr" rtl="0" eaLnBrk="0" fontAlgn="base" hangingPunct="0">
        <a:spcBef>
          <a:spcPct val="0"/>
        </a:spcBef>
        <a:spcAft>
          <a:spcPct val="0"/>
        </a:spcAft>
        <a:defRPr sz="4000">
          <a:solidFill>
            <a:schemeClr val="tx2"/>
          </a:solidFill>
          <a:latin typeface="Arial" charset="0"/>
          <a:cs typeface="Arial" charset="0"/>
        </a:defRPr>
      </a:lvl3pPr>
      <a:lvl4pPr algn="ctr" rtl="0" eaLnBrk="0" fontAlgn="base" hangingPunct="0">
        <a:spcBef>
          <a:spcPct val="0"/>
        </a:spcBef>
        <a:spcAft>
          <a:spcPct val="0"/>
        </a:spcAft>
        <a:defRPr sz="4000">
          <a:solidFill>
            <a:schemeClr val="tx2"/>
          </a:solidFill>
          <a:latin typeface="Arial" charset="0"/>
          <a:cs typeface="Arial" charset="0"/>
        </a:defRPr>
      </a:lvl4pPr>
      <a:lvl5pPr algn="ctr" rtl="0" eaLnBrk="0" fontAlgn="base" hangingPunct="0">
        <a:spcBef>
          <a:spcPct val="0"/>
        </a:spcBef>
        <a:spcAft>
          <a:spcPct val="0"/>
        </a:spcAft>
        <a:defRPr sz="4000">
          <a:solidFill>
            <a:schemeClr val="tx2"/>
          </a:solidFill>
          <a:latin typeface="Arial" charset="0"/>
          <a:cs typeface="Arial" charset="0"/>
        </a:defRPr>
      </a:lvl5pPr>
      <a:lvl6pPr marL="457200" algn="ctr" rtl="0" fontAlgn="base">
        <a:spcBef>
          <a:spcPct val="0"/>
        </a:spcBef>
        <a:spcAft>
          <a:spcPct val="0"/>
        </a:spcAft>
        <a:defRPr sz="4000">
          <a:solidFill>
            <a:schemeClr val="tx2"/>
          </a:solidFill>
          <a:latin typeface="Arial" charset="0"/>
          <a:cs typeface="Arial" charset="0"/>
        </a:defRPr>
      </a:lvl6pPr>
      <a:lvl7pPr marL="914400" algn="ctr" rtl="0" fontAlgn="base">
        <a:spcBef>
          <a:spcPct val="0"/>
        </a:spcBef>
        <a:spcAft>
          <a:spcPct val="0"/>
        </a:spcAft>
        <a:defRPr sz="4000">
          <a:solidFill>
            <a:schemeClr val="tx2"/>
          </a:solidFill>
          <a:latin typeface="Arial" charset="0"/>
          <a:cs typeface="Arial" charset="0"/>
        </a:defRPr>
      </a:lvl7pPr>
      <a:lvl8pPr marL="1371600" algn="ctr" rtl="0" fontAlgn="base">
        <a:spcBef>
          <a:spcPct val="0"/>
        </a:spcBef>
        <a:spcAft>
          <a:spcPct val="0"/>
        </a:spcAft>
        <a:defRPr sz="4000">
          <a:solidFill>
            <a:schemeClr val="tx2"/>
          </a:solidFill>
          <a:latin typeface="Arial" charset="0"/>
          <a:cs typeface="Arial" charset="0"/>
        </a:defRPr>
      </a:lvl8pPr>
      <a:lvl9pPr marL="1828800" algn="ctr" rtl="0" fontAlgn="base">
        <a:spcBef>
          <a:spcPct val="0"/>
        </a:spcBef>
        <a:spcAft>
          <a:spcPct val="0"/>
        </a:spcAft>
        <a:defRPr sz="40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27C81D5-E279-421F-82E2-53945265E6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9FAA77CF-34ED-4D72-B8FA-57BF0DF759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3.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britishcouncil.org/macedonia-exams-fce-dec-08.pdf" TargetMode="External"/><Relationship Id="rId2" Type="http://schemas.openxmlformats.org/officeDocument/2006/relationships/hyperlink" Target="http://www.examsreform.hu/Media/Scale_Writing.pdf%20%5b201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quarter" idx="10"/>
          </p:nvPr>
        </p:nvSpPr>
        <p:spPr/>
        <p:txBody>
          <a:bodyPr/>
          <a:lstStyle/>
          <a:p>
            <a:pPr>
              <a:defRPr/>
            </a:pPr>
            <a:r>
              <a:rPr lang="en-US"/>
              <a:t>23.- 25. Sep. 2010</a:t>
            </a:r>
            <a:endParaRPr lang="en-US" altLang="en-US"/>
          </a:p>
        </p:txBody>
      </p:sp>
      <p:sp>
        <p:nvSpPr>
          <p:cNvPr id="5123" name="Rectangle 5"/>
          <p:cNvSpPr>
            <a:spLocks noGrp="1" noChangeArrowheads="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Elisabeth Pölzleitner</a:t>
            </a:r>
          </a:p>
        </p:txBody>
      </p:sp>
      <p:sp>
        <p:nvSpPr>
          <p:cNvPr id="5124" name="Rectangle 4"/>
          <p:cNvSpPr>
            <a:spLocks noGrp="1" noChangeArrowheads="1"/>
          </p:cNvSpPr>
          <p:nvPr>
            <p:ph type="ctrTitle"/>
          </p:nvPr>
        </p:nvSpPr>
        <p:spPr/>
        <p:txBody>
          <a:bodyPr/>
          <a:lstStyle/>
          <a:p>
            <a:pPr eaLnBrk="1" hangingPunct="1"/>
            <a:r>
              <a:rPr lang="de-DE" sz="3400" smtClean="0"/>
              <a:t>Herausforderungen der neuen Prüfungskultur in Schule und Lehramtsausbildung</a:t>
            </a:r>
            <a:endParaRPr lang="en-US" sz="3400" smtClean="0"/>
          </a:p>
        </p:txBody>
      </p:sp>
      <p:sp>
        <p:nvSpPr>
          <p:cNvPr id="5125" name="Rectangle 5"/>
          <p:cNvSpPr>
            <a:spLocks noGrp="1" noChangeArrowheads="1"/>
          </p:cNvSpPr>
          <p:nvPr>
            <p:ph type="subTitle" idx="1"/>
          </p:nvPr>
        </p:nvSpPr>
        <p:spPr/>
        <p:txBody>
          <a:bodyPr/>
          <a:lstStyle/>
          <a:p>
            <a:pPr eaLnBrk="1" hangingPunct="1"/>
            <a:r>
              <a:rPr lang="de-DE" smtClean="0"/>
              <a:t>Erfahrungsbericht einer gelungenen Kooperation zwischen ARGE, GIBS und UniGraz</a:t>
            </a:r>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2"/>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graphicFrame>
        <p:nvGraphicFramePr>
          <p:cNvPr id="193654" name="Group 118"/>
          <p:cNvGraphicFramePr>
            <a:graphicFrameLocks noGrp="1"/>
          </p:cNvGraphicFramePr>
          <p:nvPr>
            <p:ph idx="4294967295"/>
          </p:nvPr>
        </p:nvGraphicFramePr>
        <p:xfrm>
          <a:off x="468313" y="1628775"/>
          <a:ext cx="8229600" cy="4070351"/>
        </p:xfrm>
        <a:graphic>
          <a:graphicData uri="http://schemas.openxmlformats.org/drawingml/2006/table">
            <a:tbl>
              <a:tblPr/>
              <a:tblGrid>
                <a:gridCol w="2103437"/>
                <a:gridCol w="5619750"/>
                <a:gridCol w="506413"/>
              </a:tblGrid>
              <a:tr h="5080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Range         of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Grammar    and    Vocabulary</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9144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Excellent to very 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Wide range of appropriate vocabulary and structures to express valid ideas efficiently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Ambitious attempts at advanced, idiomatic language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Good range of appropriate vocabulary and structures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Ambitious attempts at advanced language</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1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Moderate range of structures and vocabulary</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Fair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Limited range of vocabulary and structures; very simple</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Evidence of direct translation; interference from mother tongue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12</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20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Poor to very poor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Inadequate range of structures and vocabulary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Lack of vocabulary obscures communication; essentially translation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11</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10-4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2"/>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graphicFrame>
        <p:nvGraphicFramePr>
          <p:cNvPr id="194681" name="Group 121"/>
          <p:cNvGraphicFramePr>
            <a:graphicFrameLocks noGrp="1"/>
          </p:cNvGraphicFramePr>
          <p:nvPr>
            <p:ph idx="4294967295"/>
          </p:nvPr>
        </p:nvGraphicFramePr>
        <p:xfrm>
          <a:off x="539750" y="1628775"/>
          <a:ext cx="8229600" cy="4070351"/>
        </p:xfrm>
        <a:graphic>
          <a:graphicData uri="http://schemas.openxmlformats.org/drawingml/2006/table">
            <a:tbl>
              <a:tblPr/>
              <a:tblGrid>
                <a:gridCol w="2103438"/>
                <a:gridCol w="5619750"/>
                <a:gridCol w="506412"/>
              </a:tblGrid>
              <a:tr h="72072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Accuracy    of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Grammar, Vocabulary and Spelling</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7413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Excellent to very 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Accurate word/idiom choice; confident handling of appropriate constructions to communicate efficiently and concisely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Hardly any errors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28</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27</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Language is generally accurate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Possibly some errors but errors do not impede communication</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Demonstrates mastery of basic grammatical structures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57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Well-formed sentences; generally accurate expression</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Possibly a number of errors but errors do not impede communication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22</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21</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42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Fair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Frequent errors of vocabulary, grammar or spelling</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Errors may obscure communication at times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9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27263" algn="ctr"/>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Poor to very poor	</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Frequent errors distract the reader</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Frequent errors obscure communication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5"/>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6387" name="Rectangle 2"/>
          <p:cNvSpPr>
            <a:spLocks noGrp="1" noChangeArrowheads="1"/>
          </p:cNvSpPr>
          <p:nvPr>
            <p:ph type="title"/>
          </p:nvPr>
        </p:nvSpPr>
        <p:spPr/>
        <p:txBody>
          <a:bodyPr/>
          <a:lstStyle/>
          <a:p>
            <a:pPr eaLnBrk="1" hangingPunct="1"/>
            <a:r>
              <a:rPr lang="de-DE" smtClean="0"/>
              <a:t>Probephase Matura Neu</a:t>
            </a:r>
            <a:endParaRPr lang="en-US" smtClean="0"/>
          </a:p>
        </p:txBody>
      </p:sp>
      <p:sp>
        <p:nvSpPr>
          <p:cNvPr id="16388" name="Rectangle 6"/>
          <p:cNvSpPr>
            <a:spLocks noGrp="1" noChangeArrowheads="1"/>
          </p:cNvSpPr>
          <p:nvPr>
            <p:ph type="body" sz="half" idx="2"/>
          </p:nvPr>
        </p:nvSpPr>
        <p:spPr>
          <a:xfrm>
            <a:off x="468313" y="5445125"/>
            <a:ext cx="8229600" cy="663575"/>
          </a:xfrm>
        </p:spPr>
        <p:txBody>
          <a:bodyPr/>
          <a:lstStyle/>
          <a:p>
            <a:pPr eaLnBrk="1" hangingPunct="1">
              <a:lnSpc>
                <a:spcPct val="80000"/>
              </a:lnSpc>
            </a:pPr>
            <a:endParaRPr lang="de-DE" sz="1600" smtClean="0"/>
          </a:p>
          <a:p>
            <a:pPr eaLnBrk="1" hangingPunct="1">
              <a:lnSpc>
                <a:spcPct val="80000"/>
              </a:lnSpc>
            </a:pPr>
            <a:endParaRPr lang="de-DE" sz="1600" smtClean="0"/>
          </a:p>
          <a:p>
            <a:pPr eaLnBrk="1" hangingPunct="1">
              <a:lnSpc>
                <a:spcPct val="80000"/>
              </a:lnSpc>
            </a:pPr>
            <a:endParaRPr lang="de-DE" sz="1600" smtClean="0"/>
          </a:p>
          <a:p>
            <a:pPr eaLnBrk="1" hangingPunct="1">
              <a:lnSpc>
                <a:spcPct val="80000"/>
              </a:lnSpc>
            </a:pPr>
            <a:r>
              <a:rPr lang="de-DE" sz="1600" smtClean="0"/>
              <a:t>Ungarische Scale: Tankó (2005</a:t>
            </a:r>
            <a:r>
              <a:rPr lang="de-DE" sz="900" smtClean="0"/>
              <a:t>)</a:t>
            </a:r>
            <a:endParaRPr lang="en-US" sz="900" smtClean="0"/>
          </a:p>
        </p:txBody>
      </p:sp>
      <p:graphicFrame>
        <p:nvGraphicFramePr>
          <p:cNvPr id="2" name="Object 12"/>
          <p:cNvGraphicFramePr>
            <a:graphicFrameLocks noGrp="1" noChangeAspect="1"/>
          </p:cNvGraphicFramePr>
          <p:nvPr>
            <p:ph sz="half" idx="1"/>
          </p:nvPr>
        </p:nvGraphicFramePr>
        <p:xfrm>
          <a:off x="1238250" y="1103313"/>
          <a:ext cx="7026275" cy="570388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6"/>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7411" name="Rectangle 2"/>
          <p:cNvSpPr>
            <a:spLocks noGrp="1" noChangeArrowheads="1"/>
          </p:cNvSpPr>
          <p:nvPr>
            <p:ph type="title"/>
          </p:nvPr>
        </p:nvSpPr>
        <p:spPr/>
        <p:txBody>
          <a:bodyPr/>
          <a:lstStyle/>
          <a:p>
            <a:pPr eaLnBrk="1" hangingPunct="1"/>
            <a:r>
              <a:rPr lang="de-DE" smtClean="0"/>
              <a:t>Zufriedenheit mit der neuen Scale</a:t>
            </a:r>
            <a:endParaRPr lang="en-US" smtClean="0"/>
          </a:p>
        </p:txBody>
      </p:sp>
      <p:graphicFrame>
        <p:nvGraphicFramePr>
          <p:cNvPr id="2" name="Object 12"/>
          <p:cNvGraphicFramePr>
            <a:graphicFrameLocks noGrp="1" noChangeAspect="1"/>
          </p:cNvGraphicFramePr>
          <p:nvPr>
            <p:ph sz="half" idx="1"/>
          </p:nvPr>
        </p:nvGraphicFramePr>
        <p:xfrm>
          <a:off x="301625" y="1966913"/>
          <a:ext cx="4867275" cy="35782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Object 10"/>
          <p:cNvGraphicFramePr>
            <a:graphicFrameLocks noGrp="1" noChangeAspect="1"/>
          </p:cNvGraphicFramePr>
          <p:nvPr>
            <p:ph sz="quarter" idx="2"/>
          </p:nvPr>
        </p:nvGraphicFramePr>
        <p:xfrm>
          <a:off x="4551363" y="1247775"/>
          <a:ext cx="4073525" cy="308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Object 13"/>
          <p:cNvGraphicFramePr>
            <a:graphicFrameLocks noGrp="1" noChangeAspect="1"/>
          </p:cNvGraphicFramePr>
          <p:nvPr>
            <p:ph sz="quarter" idx="3"/>
          </p:nvPr>
        </p:nvGraphicFramePr>
        <p:xfrm>
          <a:off x="4551363" y="3119438"/>
          <a:ext cx="4146550" cy="330517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8435" name="Rectangle 2"/>
          <p:cNvSpPr>
            <a:spLocks noGrp="1" noChangeArrowheads="1"/>
          </p:cNvSpPr>
          <p:nvPr>
            <p:ph type="title"/>
          </p:nvPr>
        </p:nvSpPr>
        <p:spPr/>
        <p:txBody>
          <a:bodyPr/>
          <a:lstStyle/>
          <a:p>
            <a:pPr eaLnBrk="1" hangingPunct="1"/>
            <a:r>
              <a:rPr lang="de-DE" smtClean="0"/>
              <a:t>Washback auf den Unterricht</a:t>
            </a:r>
            <a:endParaRPr lang="en-US" smtClean="0"/>
          </a:p>
        </p:txBody>
      </p:sp>
      <p:sp>
        <p:nvSpPr>
          <p:cNvPr id="18436" name="Rectangle 3"/>
          <p:cNvSpPr>
            <a:spLocks noGrp="1" noChangeArrowheads="1"/>
          </p:cNvSpPr>
          <p:nvPr>
            <p:ph type="body" idx="1"/>
          </p:nvPr>
        </p:nvSpPr>
        <p:spPr/>
        <p:txBody>
          <a:bodyPr/>
          <a:lstStyle/>
          <a:p>
            <a:pPr eaLnBrk="1" hangingPunct="1"/>
            <a:r>
              <a:rPr lang="de-DE" sz="2400" smtClean="0"/>
              <a:t>Unlike the language tester who works for a large test-producing organization, the teacher is not a </a:t>
            </a:r>
            <a:r>
              <a:rPr lang="de-DE" sz="2400" i="1" smtClean="0"/>
              <a:t>dispassionate</a:t>
            </a:r>
            <a:r>
              <a:rPr lang="de-DE" sz="2400" smtClean="0"/>
              <a:t> collector of evidence. </a:t>
            </a:r>
          </a:p>
          <a:p>
            <a:pPr eaLnBrk="1" hangingPunct="1">
              <a:buFont typeface="Wingdings" pitchFamily="2" charset="2"/>
              <a:buNone/>
            </a:pPr>
            <a:r>
              <a:rPr lang="de-DE" sz="2400" smtClean="0"/>
              <a:t>	</a:t>
            </a:r>
            <a:r>
              <a:rPr lang="de-DE" sz="1400" smtClean="0"/>
              <a:t>Fulcher&amp;Davidson (2007, 33)</a:t>
            </a:r>
          </a:p>
          <a:p>
            <a:pPr eaLnBrk="1" hangingPunct="1"/>
            <a:r>
              <a:rPr lang="de-DE" sz="2400" smtClean="0"/>
              <a:t>The teacher interacts with each learner, and the purpose of the interaction is not to assess in the most neutral, non-invasive way possible. </a:t>
            </a:r>
            <a:r>
              <a:rPr lang="de-DE" sz="2400" smtClean="0">
                <a:solidFill>
                  <a:schemeClr val="bg2"/>
                </a:solidFill>
              </a:rPr>
              <a:t>Rather, it is to assess the current abilities of the learner in order to decide what to do next, so that further learning can take place.</a:t>
            </a:r>
          </a:p>
          <a:p>
            <a:pPr lvl="1" eaLnBrk="1" hangingPunct="1">
              <a:buFont typeface="Wingdings" pitchFamily="2" charset="2"/>
              <a:buNone/>
            </a:pPr>
            <a:r>
              <a:rPr lang="de-DE" sz="1400" smtClean="0"/>
              <a:t>Fulcher&amp;Davidson (2007, 27)</a:t>
            </a:r>
            <a:endParaRPr lang="en-US" sz="1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9459" name="Rectangle 2"/>
          <p:cNvSpPr>
            <a:spLocks noGrp="1" noChangeArrowheads="1"/>
          </p:cNvSpPr>
          <p:nvPr>
            <p:ph type="title"/>
          </p:nvPr>
        </p:nvSpPr>
        <p:spPr/>
        <p:txBody>
          <a:bodyPr/>
          <a:lstStyle/>
          <a:p>
            <a:pPr eaLnBrk="1" hangingPunct="1"/>
            <a:r>
              <a:rPr lang="de-DE" smtClean="0"/>
              <a:t>Washback auf den Unterricht</a:t>
            </a:r>
            <a:endParaRPr lang="en-US" smtClean="0"/>
          </a:p>
        </p:txBody>
      </p:sp>
      <p:sp>
        <p:nvSpPr>
          <p:cNvPr id="19460" name="Rectangle 3"/>
          <p:cNvSpPr>
            <a:spLocks noGrp="1" noChangeArrowheads="1"/>
          </p:cNvSpPr>
          <p:nvPr>
            <p:ph type="body" idx="1"/>
          </p:nvPr>
        </p:nvSpPr>
        <p:spPr/>
        <p:txBody>
          <a:bodyPr/>
          <a:lstStyle/>
          <a:p>
            <a:pPr eaLnBrk="1" hangingPunct="1"/>
            <a:r>
              <a:rPr lang="de-DE" sz="1600" b="1" smtClean="0"/>
              <a:t>39/42 Kollegen (93%) äußern sich sehr positiv über die nun klarere Kategorie „Task Achievement“</a:t>
            </a:r>
          </a:p>
          <a:p>
            <a:pPr eaLnBrk="1" hangingPunct="1"/>
            <a:r>
              <a:rPr lang="de-DE" sz="1600" b="1" smtClean="0"/>
              <a:t>Beispiele der Lehreraussagen:</a:t>
            </a:r>
          </a:p>
          <a:p>
            <a:pPr lvl="1" eaLnBrk="1" hangingPunct="1"/>
            <a:r>
              <a:rPr lang="de-DE" sz="1600" smtClean="0"/>
              <a:t>Die Hinorientierung zur tatsächlichen Aufgabenstellung ist verbessert. Das Bewusstsein dafür wurde geschärft. Eine klare Aufgabenstellung (Bulletpoints) und eine klare Beantwortung gehen nun Hand in Hand.</a:t>
            </a:r>
          </a:p>
          <a:p>
            <a:pPr lvl="1" eaLnBrk="1" hangingPunct="1"/>
            <a:r>
              <a:rPr lang="de-DE" sz="1600" smtClean="0"/>
              <a:t>Der größte Unterschied ist natürlich, dass die Textsorte ausdrücklich erwähnt wird; ebenso Länge, Register und Format. So lässt sich besser erklären, worauf es ankommt.</a:t>
            </a:r>
          </a:p>
          <a:p>
            <a:pPr lvl="1" eaLnBrk="1" hangingPunct="1"/>
            <a:r>
              <a:rPr lang="de-DE" sz="1600" smtClean="0"/>
              <a:t>Man achtet genauer auf den Texttyp</a:t>
            </a:r>
          </a:p>
          <a:p>
            <a:pPr lvl="1" eaLnBrk="1" hangingPunct="1"/>
            <a:r>
              <a:rPr lang="de-DE" sz="1600" smtClean="0"/>
              <a:t>Konkretere Aufgabenstellungen – Überschaubarkeit für SchülerInnen, kein Schwafeln möglich</a:t>
            </a:r>
          </a:p>
          <a:p>
            <a:pPr lvl="1" eaLnBrk="1" hangingPunct="1"/>
            <a:r>
              <a:rPr lang="de-DE" sz="1600" smtClean="0"/>
              <a:t>SchülerInnen lernen zwischen Textsorten zu unterscheiden und alle Anforderungen zu erfüllen</a:t>
            </a:r>
          </a:p>
          <a:p>
            <a:pPr eaLnBrk="1" hangingPunct="1"/>
            <a:endParaRPr lang="en-US" sz="1600" b="1"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5"/>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0483" name="Rectangle 2"/>
          <p:cNvSpPr>
            <a:spLocks noGrp="1" noChangeArrowheads="1"/>
          </p:cNvSpPr>
          <p:nvPr>
            <p:ph type="title"/>
          </p:nvPr>
        </p:nvSpPr>
        <p:spPr/>
        <p:txBody>
          <a:bodyPr/>
          <a:lstStyle/>
          <a:p>
            <a:pPr eaLnBrk="1" hangingPunct="1"/>
            <a:r>
              <a:rPr lang="de-DE" smtClean="0"/>
              <a:t>Range of Vocabulary and Grammar</a:t>
            </a:r>
            <a:endParaRPr lang="en-US" smtClean="0"/>
          </a:p>
        </p:txBody>
      </p:sp>
      <p:sp>
        <p:nvSpPr>
          <p:cNvPr id="20484" name="Rectangle 8"/>
          <p:cNvSpPr>
            <a:spLocks noGrp="1" noChangeArrowheads="1"/>
          </p:cNvSpPr>
          <p:nvPr>
            <p:ph type="body" sz="half" idx="1"/>
          </p:nvPr>
        </p:nvSpPr>
        <p:spPr/>
        <p:txBody>
          <a:bodyPr/>
          <a:lstStyle/>
          <a:p>
            <a:pPr eaLnBrk="1" hangingPunct="1">
              <a:buFont typeface="Wingdings" pitchFamily="2" charset="2"/>
              <a:buNone/>
            </a:pPr>
            <a:endParaRPr lang="de-DE" sz="1400" smtClean="0"/>
          </a:p>
          <a:p>
            <a:pPr eaLnBrk="1" hangingPunct="1"/>
            <a:r>
              <a:rPr lang="de-DE" sz="1400" smtClean="0"/>
              <a:t>Ich liebe sie!!! Endlich kann ich die belohnen, die sich was trauen, und neue komplexere Strukturen und Vokabular ausprobieren. Diese simplen Sätze zur Fehlervermeidung haben mich oft wirklich grantig gemacht. ...</a:t>
            </a:r>
          </a:p>
          <a:p>
            <a:pPr eaLnBrk="1" hangingPunct="1"/>
            <a:r>
              <a:rPr lang="de-DE" sz="1400" smtClean="0"/>
              <a:t>Bessere Anlehnung an GERS, gezieltere Unterrichtsarbeit möglich</a:t>
            </a:r>
          </a:p>
          <a:p>
            <a:pPr eaLnBrk="1" hangingPunct="1"/>
            <a:r>
              <a:rPr lang="de-DE" sz="1400" smtClean="0"/>
              <a:t>Bessere Formulierungen und anspruchsvollere Strukturen können eher gewürdigt werden.</a:t>
            </a:r>
          </a:p>
          <a:p>
            <a:pPr eaLnBrk="1" hangingPunct="1"/>
            <a:r>
              <a:rPr lang="de-DE" sz="1400" smtClean="0"/>
              <a:t>Bessere Beurteilung der Stärken eines Textes</a:t>
            </a:r>
          </a:p>
          <a:p>
            <a:pPr eaLnBrk="1" hangingPunct="1"/>
            <a:endParaRPr lang="en-US" sz="1400" smtClean="0"/>
          </a:p>
        </p:txBody>
      </p:sp>
      <p:graphicFrame>
        <p:nvGraphicFramePr>
          <p:cNvPr id="2" name="Object 4"/>
          <p:cNvGraphicFramePr>
            <a:graphicFrameLocks noGrp="1" noChangeAspect="1"/>
          </p:cNvGraphicFramePr>
          <p:nvPr>
            <p:ph sz="half" idx="2"/>
          </p:nvPr>
        </p:nvGraphicFramePr>
        <p:xfrm>
          <a:off x="3614738" y="1103313"/>
          <a:ext cx="5227637" cy="5370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1507" name="Rectangle 2"/>
          <p:cNvSpPr>
            <a:spLocks noGrp="1" noChangeArrowheads="1"/>
          </p:cNvSpPr>
          <p:nvPr>
            <p:ph type="title"/>
          </p:nvPr>
        </p:nvSpPr>
        <p:spPr/>
        <p:txBody>
          <a:bodyPr/>
          <a:lstStyle/>
          <a:p>
            <a:pPr eaLnBrk="1" hangingPunct="1"/>
            <a:r>
              <a:rPr lang="de-DE" sz="3600" smtClean="0"/>
              <a:t>Kooperationsprojekt GIBS - UniGraz</a:t>
            </a:r>
            <a:endParaRPr lang="en-US" sz="3600" smtClean="0"/>
          </a:p>
        </p:txBody>
      </p:sp>
      <p:sp>
        <p:nvSpPr>
          <p:cNvPr id="21508" name="Rectangle 3"/>
          <p:cNvSpPr>
            <a:spLocks noGrp="1" noChangeArrowheads="1"/>
          </p:cNvSpPr>
          <p:nvPr>
            <p:ph type="body" idx="1"/>
          </p:nvPr>
        </p:nvSpPr>
        <p:spPr/>
        <p:txBody>
          <a:bodyPr/>
          <a:lstStyle/>
          <a:p>
            <a:pPr eaLnBrk="1" hangingPunct="1">
              <a:lnSpc>
                <a:spcPct val="90000"/>
              </a:lnSpc>
            </a:pPr>
            <a:r>
              <a:rPr lang="de-DE" smtClean="0"/>
              <a:t>Ziele</a:t>
            </a:r>
          </a:p>
          <a:p>
            <a:pPr lvl="1" eaLnBrk="1" hangingPunct="1">
              <a:lnSpc>
                <a:spcPct val="90000"/>
              </a:lnSpc>
            </a:pPr>
            <a:r>
              <a:rPr lang="de-DE" sz="2400" smtClean="0"/>
              <a:t>Kennenlernen von adequaten Aufgabenstellungen (</a:t>
            </a:r>
            <a:r>
              <a:rPr lang="en-US" smtClean="0"/>
              <a:t>representative tasks</a:t>
            </a:r>
            <a:r>
              <a:rPr lang="en-US" smtClean="0">
                <a:hlinkClick r:id="" action="ppaction://noaction"/>
              </a:rPr>
              <a:t>1</a:t>
            </a:r>
            <a:r>
              <a:rPr lang="en-US" smtClean="0"/>
              <a:t>) </a:t>
            </a:r>
            <a:r>
              <a:rPr lang="de-DE" sz="2400" smtClean="0"/>
              <a:t>für verschiedene Klassen lt. Lehrplan.</a:t>
            </a:r>
          </a:p>
          <a:p>
            <a:pPr lvl="1" eaLnBrk="1" hangingPunct="1">
              <a:lnSpc>
                <a:spcPct val="90000"/>
              </a:lnSpc>
            </a:pPr>
            <a:r>
              <a:rPr lang="de-DE" sz="2400" smtClean="0"/>
              <a:t>Kennenlernen und praktische Arbeit mit Assessment Scales – dadurch höhere Reliabilität bei der Bewertung zukünftiger Schülergenerationen.</a:t>
            </a:r>
          </a:p>
          <a:p>
            <a:pPr lvl="1" eaLnBrk="1" hangingPunct="1">
              <a:lnSpc>
                <a:spcPct val="90000"/>
              </a:lnSpc>
            </a:pPr>
            <a:r>
              <a:rPr lang="de-DE" sz="2400" smtClean="0"/>
              <a:t>Bewußtmachen der Rolle von Fehlern und den verschiedenen Rollen des Lehrer bei der Beurteilung, unterstützt durch EPOSA</a:t>
            </a:r>
            <a:endParaRPr lang="en-US" sz="2400" smtClean="0"/>
          </a:p>
        </p:txBody>
      </p:sp>
      <p:sp>
        <p:nvSpPr>
          <p:cNvPr id="21509" name="Rectangle 6"/>
          <p:cNvSpPr>
            <a:spLocks noChangeArrowheads="1"/>
          </p:cNvSpPr>
          <p:nvPr/>
        </p:nvSpPr>
        <p:spPr bwMode="auto">
          <a:xfrm>
            <a:off x="468313" y="62372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hlinkClick r:id="" action="ppaction://noaction"/>
              </a:rPr>
              <a:t>1</a:t>
            </a:r>
            <a:endParaRPr lang="en-US"/>
          </a:p>
        </p:txBody>
      </p:sp>
      <p:sp>
        <p:nvSpPr>
          <p:cNvPr id="21510" name="Rectangle 7"/>
          <p:cNvSpPr>
            <a:spLocks noChangeArrowheads="1"/>
          </p:cNvSpPr>
          <p:nvPr/>
        </p:nvSpPr>
        <p:spPr bwMode="auto">
          <a:xfrm>
            <a:off x="827088" y="6237288"/>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t>Hughes(2003, 83)</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2531" name="Rectangle 2"/>
          <p:cNvSpPr>
            <a:spLocks noGrp="1" noChangeArrowheads="1"/>
          </p:cNvSpPr>
          <p:nvPr>
            <p:ph type="title"/>
          </p:nvPr>
        </p:nvSpPr>
        <p:spPr/>
        <p:txBody>
          <a:bodyPr/>
          <a:lstStyle/>
          <a:p>
            <a:pPr eaLnBrk="1" hangingPunct="1"/>
            <a:r>
              <a:rPr lang="de-DE" smtClean="0"/>
              <a:t>Moodle </a:t>
            </a:r>
            <a:endParaRPr lang="en-US" smtClean="0"/>
          </a:p>
        </p:txBody>
      </p:sp>
      <p:sp>
        <p:nvSpPr>
          <p:cNvPr id="22532" name="Rectangle 3"/>
          <p:cNvSpPr>
            <a:spLocks noGrp="1" noChangeArrowheads="1"/>
          </p:cNvSpPr>
          <p:nvPr>
            <p:ph type="body" idx="1"/>
          </p:nvPr>
        </p:nvSpPr>
        <p:spPr/>
        <p:txBody>
          <a:bodyPr/>
          <a:lstStyle/>
          <a:p>
            <a:pPr eaLnBrk="1" hangingPunct="1"/>
            <a:r>
              <a:rPr lang="de-DE" smtClean="0"/>
              <a:t>Moodle Platform zur Vernetzung von SchülerInnen der GIBS und Studierenden von EAA</a:t>
            </a:r>
          </a:p>
          <a:p>
            <a:pPr eaLnBrk="1" hangingPunct="1"/>
            <a:r>
              <a:rPr lang="de-DE" smtClean="0"/>
              <a:t>Online Korrektur und Feedback von 3-5 Schülerarbeiten pro Studierendem</a:t>
            </a:r>
          </a:p>
          <a:p>
            <a:pPr eaLnBrk="1" hangingPunct="1"/>
            <a:r>
              <a:rPr lang="de-DE" smtClean="0"/>
              <a:t>Feedback und Reflexion</a:t>
            </a: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pic>
        <p:nvPicPr>
          <p:cNvPr id="2355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352550"/>
            <a:ext cx="66675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6147" name="Rectangle 2"/>
          <p:cNvSpPr>
            <a:spLocks noGrp="1" noChangeArrowheads="1"/>
          </p:cNvSpPr>
          <p:nvPr>
            <p:ph type="title"/>
          </p:nvPr>
        </p:nvSpPr>
        <p:spPr/>
        <p:txBody>
          <a:bodyPr/>
          <a:lstStyle/>
          <a:p>
            <a:pPr eaLnBrk="1" hangingPunct="1"/>
            <a:r>
              <a:rPr lang="de-DE" smtClean="0"/>
              <a:t>Überblick</a:t>
            </a:r>
            <a:endParaRPr lang="en-US" smtClean="0"/>
          </a:p>
        </p:txBody>
      </p:sp>
      <p:sp>
        <p:nvSpPr>
          <p:cNvPr id="6148" name="Rectangle 3"/>
          <p:cNvSpPr>
            <a:spLocks noGrp="1" noChangeArrowheads="1"/>
          </p:cNvSpPr>
          <p:nvPr>
            <p:ph type="body" idx="1"/>
          </p:nvPr>
        </p:nvSpPr>
        <p:spPr/>
        <p:txBody>
          <a:bodyPr/>
          <a:lstStyle/>
          <a:p>
            <a:pPr eaLnBrk="1" hangingPunct="1">
              <a:lnSpc>
                <a:spcPct val="90000"/>
              </a:lnSpc>
            </a:pPr>
            <a:r>
              <a:rPr lang="de-DE" sz="2600" smtClean="0"/>
              <a:t>Beurteilungspraxis vor Einführung der neuen Matura</a:t>
            </a:r>
          </a:p>
          <a:p>
            <a:pPr eaLnBrk="1" hangingPunct="1">
              <a:lnSpc>
                <a:spcPct val="90000"/>
              </a:lnSpc>
            </a:pPr>
            <a:r>
              <a:rPr lang="de-DE" sz="2600" smtClean="0"/>
              <a:t>Washback: Neue Matura – Neue Bedürfnisse</a:t>
            </a:r>
          </a:p>
          <a:p>
            <a:pPr eaLnBrk="1" hangingPunct="1">
              <a:lnSpc>
                <a:spcPct val="90000"/>
              </a:lnSpc>
            </a:pPr>
            <a:r>
              <a:rPr lang="de-DE" sz="2600" smtClean="0"/>
              <a:t>ARGE Englisch: New Assessment Scale</a:t>
            </a:r>
          </a:p>
          <a:p>
            <a:pPr eaLnBrk="1" hangingPunct="1">
              <a:lnSpc>
                <a:spcPct val="90000"/>
              </a:lnSpc>
            </a:pPr>
            <a:r>
              <a:rPr lang="de-DE" sz="2600" smtClean="0"/>
              <a:t>Probephase und Praktische Erfahrungen</a:t>
            </a:r>
          </a:p>
          <a:p>
            <a:pPr eaLnBrk="1" hangingPunct="1">
              <a:lnSpc>
                <a:spcPct val="90000"/>
              </a:lnSpc>
            </a:pPr>
            <a:r>
              <a:rPr lang="de-DE" sz="2600" smtClean="0">
                <a:solidFill>
                  <a:schemeClr val="bg2"/>
                </a:solidFill>
              </a:rPr>
              <a:t>Kooperationsprojekt GIBS – UniGraz, Anglistik</a:t>
            </a:r>
          </a:p>
          <a:p>
            <a:pPr lvl="1" eaLnBrk="1" hangingPunct="1">
              <a:lnSpc>
                <a:spcPct val="90000"/>
              </a:lnSpc>
            </a:pPr>
            <a:r>
              <a:rPr lang="de-DE" sz="2200" smtClean="0">
                <a:solidFill>
                  <a:schemeClr val="bg2"/>
                </a:solidFill>
              </a:rPr>
              <a:t>Kennenlernen von adequaten Aufgabenstellungen</a:t>
            </a:r>
          </a:p>
          <a:p>
            <a:pPr lvl="1" eaLnBrk="1" hangingPunct="1">
              <a:lnSpc>
                <a:spcPct val="90000"/>
              </a:lnSpc>
            </a:pPr>
            <a:r>
              <a:rPr lang="de-DE" sz="2200" smtClean="0">
                <a:solidFill>
                  <a:schemeClr val="bg2"/>
                </a:solidFill>
              </a:rPr>
              <a:t>Kennenlernen und praktisches Arbeiten mit der neuen Assessment Scale</a:t>
            </a:r>
          </a:p>
          <a:p>
            <a:pPr lvl="1" eaLnBrk="1" hangingPunct="1">
              <a:lnSpc>
                <a:spcPct val="90000"/>
              </a:lnSpc>
            </a:pPr>
            <a:r>
              <a:rPr lang="de-DE" sz="2200" smtClean="0">
                <a:solidFill>
                  <a:schemeClr val="bg2"/>
                </a:solidFill>
              </a:rPr>
              <a:t>Bewußtmachen der Rolle von Fehlern und Beurteilung im Lernprozess, unterstützt durch EPOSA</a:t>
            </a:r>
          </a:p>
          <a:p>
            <a:pPr eaLnBrk="1" hangingPunct="1">
              <a:lnSpc>
                <a:spcPct val="90000"/>
              </a:lnSpc>
            </a:pPr>
            <a:endParaRPr lang="de-DE" sz="2600" smtClean="0">
              <a:solidFill>
                <a:schemeClr val="bg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4579" name="Rectangle 2"/>
          <p:cNvSpPr>
            <a:spLocks noGrp="1" noChangeArrowheads="1"/>
          </p:cNvSpPr>
          <p:nvPr>
            <p:ph type="title"/>
          </p:nvPr>
        </p:nvSpPr>
        <p:spPr/>
        <p:txBody>
          <a:bodyPr/>
          <a:lstStyle/>
          <a:p>
            <a:pPr eaLnBrk="1" hangingPunct="1"/>
            <a:r>
              <a:rPr lang="de-DE" smtClean="0"/>
              <a:t>Kommentare der Studierenden</a:t>
            </a:r>
            <a:endParaRPr lang="en-US" smtClean="0"/>
          </a:p>
        </p:txBody>
      </p:sp>
      <p:sp>
        <p:nvSpPr>
          <p:cNvPr id="24580" name="Rectangle 3"/>
          <p:cNvSpPr>
            <a:spLocks noGrp="1" noChangeArrowheads="1"/>
          </p:cNvSpPr>
          <p:nvPr>
            <p:ph type="body" idx="1"/>
          </p:nvPr>
        </p:nvSpPr>
        <p:spPr/>
        <p:txBody>
          <a:bodyPr/>
          <a:lstStyle/>
          <a:p>
            <a:pPr eaLnBrk="1" hangingPunct="1"/>
            <a:r>
              <a:rPr lang="en-US" sz="1800" smtClean="0"/>
              <a:t>That we could actually correct real students' texts - not only authentic ones but also in real time. This way I felt like a had to do my real best (not only for the test ;) ) because there are real pupils concerned with my feedback. REal assessment scales, real semester gradings, real tests - very authentic and helpful. …</a:t>
            </a:r>
          </a:p>
          <a:p>
            <a:pPr eaLnBrk="1" hangingPunct="1"/>
            <a:r>
              <a:rPr lang="en-US" sz="1800" smtClean="0"/>
              <a:t>I think this project is great. I love the fact that we correct REAL texts from REAL students. So we can practise and gain experience for our future! It would be nice, if the students gave a short feedback on our feedback. eg. To see how they react to my feedback, if something is unclear etc.</a:t>
            </a:r>
          </a:p>
          <a:p>
            <a:pPr eaLnBrk="1" hangingPunct="1"/>
            <a:r>
              <a:rPr lang="en-US" sz="1800" smtClean="0"/>
              <a:t>This project was probably one of the things most helpful in the course. Otherwise I maybe wouldn't have taken students' feedback as seriously; seriously yes, but I certainly wouldn't have spent six hours correcting my very first text! This way, one felt a teacher's responsibility as one's own - thus also good insight into our future job.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5603" name="Rectangle 2"/>
          <p:cNvSpPr>
            <a:spLocks noGrp="1" noChangeArrowheads="1"/>
          </p:cNvSpPr>
          <p:nvPr>
            <p:ph type="title"/>
          </p:nvPr>
        </p:nvSpPr>
        <p:spPr/>
        <p:txBody>
          <a:bodyPr/>
          <a:lstStyle/>
          <a:p>
            <a:pPr eaLnBrk="1" hangingPunct="1"/>
            <a:r>
              <a:rPr lang="de-DE" smtClean="0"/>
              <a:t>Kommentare der SchülerInnen</a:t>
            </a:r>
            <a:endParaRPr lang="en-US" smtClean="0"/>
          </a:p>
        </p:txBody>
      </p:sp>
      <p:sp>
        <p:nvSpPr>
          <p:cNvPr id="25604" name="Rectangle 3"/>
          <p:cNvSpPr>
            <a:spLocks noGrp="1" noChangeArrowheads="1"/>
          </p:cNvSpPr>
          <p:nvPr>
            <p:ph type="body" idx="1"/>
          </p:nvPr>
        </p:nvSpPr>
        <p:spPr/>
        <p:txBody>
          <a:bodyPr/>
          <a:lstStyle/>
          <a:p>
            <a:pPr eaLnBrk="1" hangingPunct="1">
              <a:lnSpc>
                <a:spcPct val="80000"/>
              </a:lnSpc>
            </a:pPr>
            <a:r>
              <a:rPr lang="en-US" sz="1800" smtClean="0"/>
              <a:t>I think the feedback from the Uni students is very helpful because I see they spend a lot of time correcting a text and put a lot of effort in it</a:t>
            </a:r>
          </a:p>
          <a:p>
            <a:pPr eaLnBrk="1" hangingPunct="1">
              <a:lnSpc>
                <a:spcPct val="80000"/>
              </a:lnSpc>
            </a:pPr>
            <a:r>
              <a:rPr lang="en-US" sz="1800" smtClean="0"/>
              <a:t>the feedback was very detailed.</a:t>
            </a:r>
          </a:p>
          <a:p>
            <a:pPr eaLnBrk="1" hangingPunct="1">
              <a:lnSpc>
                <a:spcPct val="80000"/>
              </a:lnSpc>
            </a:pPr>
            <a:r>
              <a:rPr lang="en-US" sz="1800" smtClean="0"/>
              <a:t>I got really good and helpful feedback for my texts and i really think that this is a good idea. They know how to assess us quite well (at least it seems so) and i hope that this joint project will continue. Maybe there is a chance to read some texts of the university students that they write (if they are writing some, what i expect).. This could be an option for improvement</a:t>
            </a:r>
          </a:p>
          <a:p>
            <a:pPr eaLnBrk="1" hangingPunct="1">
              <a:lnSpc>
                <a:spcPct val="80000"/>
              </a:lnSpc>
            </a:pPr>
            <a:r>
              <a:rPr lang="en-US" sz="1800" smtClean="0"/>
              <a:t>it was helpful. cooperation should continue!!!!</a:t>
            </a:r>
          </a:p>
          <a:p>
            <a:pPr eaLnBrk="1" hangingPunct="1">
              <a:lnSpc>
                <a:spcPct val="80000"/>
              </a:lnSpc>
            </a:pPr>
            <a:r>
              <a:rPr lang="en-US" sz="1800" smtClean="0"/>
              <a:t>the feedback i have received was very helpful, however i think that more texts should have been evaluated.</a:t>
            </a:r>
          </a:p>
          <a:p>
            <a:pPr eaLnBrk="1" hangingPunct="1">
              <a:lnSpc>
                <a:spcPct val="80000"/>
              </a:lnSpc>
            </a:pPr>
            <a:r>
              <a:rPr lang="en-US" sz="1800" smtClean="0"/>
              <a:t>I really liked it. I was very happy every time I saw that somebody had given me feedback. It was often very interesting what the Uni students wrote and it also helped me.</a:t>
            </a:r>
          </a:p>
          <a:p>
            <a:pPr eaLnBrk="1" hangingPunct="1">
              <a:lnSpc>
                <a:spcPct val="80000"/>
              </a:lnSpc>
            </a:pPr>
            <a:r>
              <a:rPr lang="en-US" sz="1800" smtClean="0"/>
              <a:t>it was very helpful indeed and i really enjoy the concept how i\'m actually writing texts for OTHER people to read than just my teacher...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6627" name="Rectangle 2"/>
          <p:cNvSpPr>
            <a:spLocks noGrp="1" noChangeArrowheads="1"/>
          </p:cNvSpPr>
          <p:nvPr>
            <p:ph type="title"/>
          </p:nvPr>
        </p:nvSpPr>
        <p:spPr/>
        <p:txBody>
          <a:bodyPr/>
          <a:lstStyle/>
          <a:p>
            <a:pPr eaLnBrk="1" hangingPunct="1"/>
            <a:r>
              <a:rPr lang="de-DE" smtClean="0"/>
              <a:t>Bibliographie</a:t>
            </a:r>
            <a:endParaRPr lang="en-US" smtClean="0"/>
          </a:p>
        </p:txBody>
      </p:sp>
      <p:sp>
        <p:nvSpPr>
          <p:cNvPr id="26628" name="Rectangle 3"/>
          <p:cNvSpPr>
            <a:spLocks noGrp="1" noChangeArrowheads="1"/>
          </p:cNvSpPr>
          <p:nvPr>
            <p:ph type="body" idx="1"/>
          </p:nvPr>
        </p:nvSpPr>
        <p:spPr/>
        <p:txBody>
          <a:bodyPr/>
          <a:lstStyle/>
          <a:p>
            <a:pPr eaLnBrk="1" hangingPunct="1">
              <a:lnSpc>
                <a:spcPct val="80000"/>
              </a:lnSpc>
            </a:pPr>
            <a:r>
              <a:rPr lang="de-DE" sz="1600" smtClean="0"/>
              <a:t>Fleischmann E., Huber,R.   Pölzleitner, E. Vaupetitsch,R.  Weißenböck, K. (1991) „Assessment Scale for Written Work“, ELT News, Nr. 14</a:t>
            </a:r>
          </a:p>
          <a:p>
            <a:pPr eaLnBrk="1" hangingPunct="1">
              <a:lnSpc>
                <a:spcPct val="80000"/>
              </a:lnSpc>
            </a:pPr>
            <a:r>
              <a:rPr lang="de-DE" sz="1600" smtClean="0"/>
              <a:t>Tankó, Gyula (2005), </a:t>
            </a:r>
            <a:r>
              <a:rPr lang="de-DE" sz="1600" i="1" smtClean="0"/>
              <a:t>Into Europe, The Writing Handbook, </a:t>
            </a:r>
            <a:r>
              <a:rPr lang="de-DE" sz="1600" smtClean="0"/>
              <a:t>[online] Exams Reform Teacher Support Project </a:t>
            </a:r>
            <a:r>
              <a:rPr lang="en-US" sz="1600" smtClean="0">
                <a:hlinkClick r:id="rId2"/>
              </a:rPr>
              <a:t>http://www.examsreform.hu/Media/Scale_Writing.pdf </a:t>
            </a:r>
            <a:r>
              <a:rPr lang="en-US" sz="1600" smtClean="0"/>
              <a:t>, [September 1, 2010]</a:t>
            </a:r>
          </a:p>
          <a:p>
            <a:pPr eaLnBrk="1" hangingPunct="1">
              <a:lnSpc>
                <a:spcPct val="80000"/>
              </a:lnSpc>
            </a:pPr>
            <a:r>
              <a:rPr lang="de-DE" sz="1600" smtClean="0"/>
              <a:t>Friedl Gabriele und Auer Margit,</a:t>
            </a:r>
            <a:r>
              <a:rPr lang="de-DE" sz="1600" b="1" smtClean="0"/>
              <a:t> (</a:t>
            </a:r>
            <a:r>
              <a:rPr lang="de-DE" sz="1600" smtClean="0"/>
              <a:t>2008), </a:t>
            </a:r>
            <a:r>
              <a:rPr lang="de-DE" sz="1600" i="1" smtClean="0"/>
              <a:t>Erläuterungen zur schriftlichen Reifeprüfung aus den lebenden Fremdsprachen</a:t>
            </a:r>
            <a:r>
              <a:rPr lang="de-DE" sz="1600" smtClean="0"/>
              <a:t> </a:t>
            </a:r>
            <a:r>
              <a:rPr lang="de-DE" sz="1600" i="1" smtClean="0"/>
              <a:t>RPVO Novelle 2007</a:t>
            </a:r>
            <a:r>
              <a:rPr lang="de-DE" sz="1600" smtClean="0"/>
              <a:t>, St.Pölten, </a:t>
            </a:r>
            <a:r>
              <a:rPr lang="en-US" sz="1600" smtClean="0"/>
              <a:t>FCE Specifications and Sample Papers for examinations from December 2008, [online], British Council.Org, </a:t>
            </a:r>
            <a:r>
              <a:rPr lang="en-US" sz="1600" smtClean="0">
                <a:hlinkClick r:id="rId3"/>
              </a:rPr>
              <a:t>http://www.britishcouncil.org/macedonia-exams-fce-dec-08.pdf</a:t>
            </a:r>
            <a:r>
              <a:rPr lang="en-US" sz="1600" smtClean="0"/>
              <a:t>, [September 1, 2010]</a:t>
            </a:r>
          </a:p>
          <a:p>
            <a:pPr eaLnBrk="1" hangingPunct="1">
              <a:lnSpc>
                <a:spcPct val="80000"/>
              </a:lnSpc>
            </a:pPr>
            <a:r>
              <a:rPr lang="de-DE" sz="1600" smtClean="0"/>
              <a:t>Jacobs, H., Zinkgraf, S., Wormuth, D., Hartfiel, V. And Hughey, J. (1981). </a:t>
            </a:r>
            <a:r>
              <a:rPr lang="de-DE" sz="1600" i="1" smtClean="0"/>
              <a:t>Testing ESL composition: A practical approach. </a:t>
            </a:r>
            <a:r>
              <a:rPr lang="de-DE" sz="1600" smtClean="0"/>
              <a:t>Rowley, Newbury House</a:t>
            </a:r>
          </a:p>
          <a:p>
            <a:pPr eaLnBrk="1" hangingPunct="1">
              <a:lnSpc>
                <a:spcPct val="80000"/>
              </a:lnSpc>
            </a:pPr>
            <a:r>
              <a:rPr lang="de-DE" sz="1600" smtClean="0"/>
              <a:t>Hughes Arthur,(2003), </a:t>
            </a:r>
            <a:r>
              <a:rPr lang="de-DE" sz="1600" i="1" smtClean="0"/>
              <a:t>Testing for Language Teachers, </a:t>
            </a:r>
            <a:r>
              <a:rPr lang="de-DE" sz="1600" smtClean="0"/>
              <a:t>Cambridge</a:t>
            </a:r>
            <a:r>
              <a:rPr lang="de-DE" sz="1600" i="1" smtClean="0"/>
              <a:t>, </a:t>
            </a:r>
            <a:r>
              <a:rPr lang="de-DE" sz="1600" smtClean="0"/>
              <a:t>Cambridge University Press</a:t>
            </a:r>
          </a:p>
          <a:p>
            <a:pPr eaLnBrk="1" hangingPunct="1">
              <a:lnSpc>
                <a:spcPct val="80000"/>
              </a:lnSpc>
            </a:pPr>
            <a:r>
              <a:rPr lang="de-DE" sz="1600" smtClean="0"/>
              <a:t>Fulcher, G. Und Davidson, F. (2007), </a:t>
            </a:r>
            <a:r>
              <a:rPr lang="de-DE" sz="1600" i="1" smtClean="0"/>
              <a:t>Language Testing and Assessment: An advanced resource book, </a:t>
            </a:r>
            <a:r>
              <a:rPr lang="de-DE" sz="1600" smtClean="0"/>
              <a:t>Routledge Applied Linguistics, London</a:t>
            </a:r>
          </a:p>
          <a:p>
            <a:pPr eaLnBrk="1" hangingPunct="1">
              <a:lnSpc>
                <a:spcPct val="80000"/>
              </a:lnSpc>
            </a:pPr>
            <a:r>
              <a:rPr lang="de-DE" sz="1600" smtClean="0"/>
              <a:t>Pölzleitner, E.,Bauer, L., </a:t>
            </a:r>
            <a:r>
              <a:rPr lang="de-DE" sz="1800" smtClean="0"/>
              <a:t>‚</a:t>
            </a:r>
            <a:r>
              <a:rPr lang="de-DE" sz="1600" smtClean="0"/>
              <a:t>Assessment Scale for Written Work‘, [online], http://epep.at</a:t>
            </a:r>
            <a:endParaRPr lang="en-US" sz="16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27651" name="Rectangle 2"/>
          <p:cNvSpPr>
            <a:spLocks noGrp="1" noChangeArrowheads="1"/>
          </p:cNvSpPr>
          <p:nvPr>
            <p:ph type="title"/>
          </p:nvPr>
        </p:nvSpPr>
        <p:spPr/>
        <p:txBody>
          <a:bodyPr/>
          <a:lstStyle/>
          <a:p>
            <a:pPr eaLnBrk="1" hangingPunct="1"/>
            <a:r>
              <a:rPr lang="de-DE" smtClean="0"/>
              <a:t>Thanks for listening</a:t>
            </a:r>
            <a:endParaRPr lang="en-US" smtClean="0"/>
          </a:p>
        </p:txBody>
      </p:sp>
      <p:sp>
        <p:nvSpPr>
          <p:cNvPr id="27652" name="Rectangle 3"/>
          <p:cNvSpPr>
            <a:spLocks noGrp="1" noChangeArrowheads="1"/>
          </p:cNvSpPr>
          <p:nvPr>
            <p:ph type="body" idx="1"/>
          </p:nvPr>
        </p:nvSpPr>
        <p:spPr/>
        <p:txBody>
          <a:bodyPr/>
          <a:lstStyle/>
          <a:p>
            <a:pPr algn="ctr" eaLnBrk="1" hangingPunct="1">
              <a:buFont typeface="Wingdings" pitchFamily="2" charset="2"/>
              <a:buNone/>
            </a:pPr>
            <a:r>
              <a:rPr lang="de-DE" smtClean="0"/>
              <a:t>Any questions?</a:t>
            </a:r>
            <a:endParaRPr lang="en-US" smtClean="0"/>
          </a:p>
        </p:txBody>
      </p:sp>
      <p:pic>
        <p:nvPicPr>
          <p:cNvPr id="27653" name="Picture 4" descr="orange-ques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2997200"/>
            <a:ext cx="2089150"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7171" name="Rectangle 2"/>
          <p:cNvSpPr>
            <a:spLocks noGrp="1" noChangeArrowheads="1"/>
          </p:cNvSpPr>
          <p:nvPr>
            <p:ph type="title"/>
          </p:nvPr>
        </p:nvSpPr>
        <p:spPr/>
        <p:txBody>
          <a:bodyPr/>
          <a:lstStyle/>
          <a:p>
            <a:pPr eaLnBrk="1" hangingPunct="1"/>
            <a:r>
              <a:rPr lang="de-DE" smtClean="0"/>
              <a:t>Umfragedaten</a:t>
            </a:r>
            <a:endParaRPr lang="en-US" smtClean="0"/>
          </a:p>
        </p:txBody>
      </p:sp>
      <p:sp>
        <p:nvSpPr>
          <p:cNvPr id="7172" name="Rectangle 3"/>
          <p:cNvSpPr>
            <a:spLocks noGrp="1" noChangeArrowheads="1"/>
          </p:cNvSpPr>
          <p:nvPr>
            <p:ph type="body" idx="1"/>
          </p:nvPr>
        </p:nvSpPr>
        <p:spPr/>
        <p:txBody>
          <a:bodyPr/>
          <a:lstStyle/>
          <a:p>
            <a:pPr eaLnBrk="1" hangingPunct="1"/>
            <a:r>
              <a:rPr lang="de-DE" sz="2400" smtClean="0"/>
              <a:t>Online-Umfrage an alle Englishlehrer an AHS, Steiermark</a:t>
            </a:r>
          </a:p>
          <a:p>
            <a:pPr eaLnBrk="1" hangingPunct="1"/>
            <a:r>
              <a:rPr lang="de-DE" sz="2400" smtClean="0"/>
              <a:t>83 Kollegen haben den Fragebogen geöffnet und angeschaut</a:t>
            </a:r>
          </a:p>
          <a:p>
            <a:pPr eaLnBrk="1" hangingPunct="1"/>
            <a:r>
              <a:rPr lang="de-DE" sz="2400" smtClean="0"/>
              <a:t>15 Leerbögen</a:t>
            </a:r>
          </a:p>
          <a:p>
            <a:pPr eaLnBrk="1" hangingPunct="1"/>
            <a:r>
              <a:rPr lang="de-DE" sz="2400" smtClean="0">
                <a:solidFill>
                  <a:schemeClr val="tx2"/>
                </a:solidFill>
              </a:rPr>
              <a:t>68</a:t>
            </a:r>
            <a:r>
              <a:rPr lang="de-DE" sz="2400" smtClean="0"/>
              <a:t> zumindest teilweise ausgefüllt, davon hatten 55 in den letzten 3 Jahren eine Maturaklasse </a:t>
            </a:r>
          </a:p>
          <a:p>
            <a:pPr eaLnBrk="1" hangingPunct="1"/>
            <a:r>
              <a:rPr lang="de-DE" sz="2400" smtClean="0">
                <a:solidFill>
                  <a:schemeClr val="tx2"/>
                </a:solidFill>
              </a:rPr>
              <a:t>45</a:t>
            </a:r>
            <a:r>
              <a:rPr lang="de-DE" sz="2400" smtClean="0"/>
              <a:t> vollständig ausgefüllt</a:t>
            </a:r>
            <a:endParaRPr lang="en-US" sz="2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5"/>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8195" name="Rectangle 2"/>
          <p:cNvSpPr>
            <a:spLocks noGrp="1" noChangeArrowheads="1"/>
          </p:cNvSpPr>
          <p:nvPr>
            <p:ph type="title"/>
          </p:nvPr>
        </p:nvSpPr>
        <p:spPr/>
        <p:txBody>
          <a:bodyPr/>
          <a:lstStyle/>
          <a:p>
            <a:pPr eaLnBrk="1" hangingPunct="1"/>
            <a:r>
              <a:rPr lang="de-DE" smtClean="0"/>
              <a:t>Beurteilungssysteme Matura ALT</a:t>
            </a:r>
            <a:endParaRPr lang="en-US" smtClean="0"/>
          </a:p>
        </p:txBody>
      </p:sp>
      <p:graphicFrame>
        <p:nvGraphicFramePr>
          <p:cNvPr id="2" name="Object 4"/>
          <p:cNvGraphicFramePr>
            <a:graphicFrameLocks noGrp="1" noChangeAspect="1"/>
          </p:cNvGraphicFramePr>
          <p:nvPr>
            <p:ph sz="half" idx="1"/>
          </p:nvPr>
        </p:nvGraphicFramePr>
        <p:xfrm>
          <a:off x="950913" y="1176338"/>
          <a:ext cx="7459662" cy="4217987"/>
        </p:xfrm>
        <a:graphic>
          <a:graphicData uri="http://schemas.openxmlformats.org/drawingml/2006/chart">
            <c:chart xmlns:c="http://schemas.openxmlformats.org/drawingml/2006/chart" xmlns:r="http://schemas.openxmlformats.org/officeDocument/2006/relationships" r:id="rId2"/>
          </a:graphicData>
        </a:graphic>
      </p:graphicFrame>
      <p:sp>
        <p:nvSpPr>
          <p:cNvPr id="8197" name="Rectangle 5"/>
          <p:cNvSpPr>
            <a:spLocks noGrp="1" noChangeArrowheads="1"/>
          </p:cNvSpPr>
          <p:nvPr>
            <p:ph type="body" sz="half" idx="2"/>
          </p:nvPr>
        </p:nvSpPr>
        <p:spPr>
          <a:xfrm>
            <a:off x="468313" y="5589588"/>
            <a:ext cx="8229600" cy="541337"/>
          </a:xfrm>
        </p:spPr>
        <p:txBody>
          <a:bodyPr/>
          <a:lstStyle/>
          <a:p>
            <a:pPr eaLnBrk="1" hangingPunct="1"/>
            <a:r>
              <a:rPr lang="de-DE" sz="1600" smtClean="0"/>
              <a:t>„Steirische Assesssment Scale alt“: (1991)</a:t>
            </a:r>
          </a:p>
          <a:p>
            <a:pPr eaLnBrk="1" hangingPunct="1"/>
            <a:endParaRPr lang="de-DE" sz="1600" smtClean="0"/>
          </a:p>
          <a:p>
            <a:pPr eaLnBrk="1" hangingPunct="1"/>
            <a:endParaRPr lang="de-DE" sz="2600" smtClean="0"/>
          </a:p>
          <a:p>
            <a:pPr eaLnBrk="1" hangingPunct="1"/>
            <a:endParaRPr lang="de-DE" sz="2600" smtClean="0"/>
          </a:p>
          <a:p>
            <a:pPr eaLnBrk="1" hangingPunct="1"/>
            <a:endParaRPr lang="de-DE" sz="2600" smtClean="0"/>
          </a:p>
          <a:p>
            <a:pPr eaLnBrk="1" hangingPunct="1"/>
            <a:endParaRPr lang="en-US" sz="26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9219" name="Rectangle 2"/>
          <p:cNvSpPr>
            <a:spLocks noGrp="1" noChangeArrowheads="1"/>
          </p:cNvSpPr>
          <p:nvPr>
            <p:ph type="title"/>
          </p:nvPr>
        </p:nvSpPr>
        <p:spPr/>
        <p:txBody>
          <a:bodyPr/>
          <a:lstStyle/>
          <a:p>
            <a:pPr eaLnBrk="1" hangingPunct="1"/>
            <a:r>
              <a:rPr lang="de-DE" sz="3600" smtClean="0"/>
              <a:t>Neue Bedürfnisse durch die neue Matura</a:t>
            </a:r>
            <a:endParaRPr lang="en-US" sz="3600" smtClean="0"/>
          </a:p>
        </p:txBody>
      </p:sp>
      <p:sp>
        <p:nvSpPr>
          <p:cNvPr id="9220" name="Rectangle 3"/>
          <p:cNvSpPr>
            <a:spLocks noGrp="1" noChangeArrowheads="1"/>
          </p:cNvSpPr>
          <p:nvPr>
            <p:ph type="body" idx="1"/>
          </p:nvPr>
        </p:nvSpPr>
        <p:spPr>
          <a:xfrm>
            <a:off x="468313" y="2420938"/>
            <a:ext cx="8229600" cy="3709987"/>
          </a:xfrm>
        </p:spPr>
        <p:txBody>
          <a:bodyPr/>
          <a:lstStyle/>
          <a:p>
            <a:pPr eaLnBrk="1" hangingPunct="1"/>
            <a:r>
              <a:rPr lang="de-DE" smtClean="0"/>
              <a:t>Neue Aufgabenstellungen und Textsorten mit klar definiertem Kommunikationsziel</a:t>
            </a:r>
          </a:p>
          <a:p>
            <a:pPr eaLnBrk="1" hangingPunct="1"/>
            <a:r>
              <a:rPr lang="de-DE" smtClean="0"/>
              <a:t>Alte Essay-Scale (COVLM) teilweise ungeeignet</a:t>
            </a:r>
          </a:p>
          <a:p>
            <a:pPr eaLnBrk="1" hangingPunct="1"/>
            <a:r>
              <a:rPr lang="de-DE" smtClean="0"/>
              <a:t>Wunsch nach mehr Vergleichbarkeit und Reliabitlität der Beurteilungen</a:t>
            </a:r>
          </a:p>
          <a:p>
            <a:pPr eaLnBrk="1" hangingPunct="1">
              <a:buFont typeface="Wingdings" pitchFamily="2" charset="2"/>
              <a:buNone/>
            </a:pPr>
            <a:endParaRPr lang="de-DE" smtClean="0"/>
          </a:p>
          <a:p>
            <a:pPr eaLnBrk="1" hangingPunct="1">
              <a:buFont typeface="Wingdings" pitchFamily="2" charset="2"/>
              <a:buNone/>
            </a:pPr>
            <a:endParaRPr lang="de-DE" smtClean="0"/>
          </a:p>
          <a:p>
            <a:pPr eaLnBrk="1" hangingPunct="1"/>
            <a:endParaRPr lang="de-DE" smtClean="0"/>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0243" name="Rectangle 2"/>
          <p:cNvSpPr>
            <a:spLocks noGrp="1" noChangeArrowheads="1"/>
          </p:cNvSpPr>
          <p:nvPr>
            <p:ph type="title"/>
          </p:nvPr>
        </p:nvSpPr>
        <p:spPr/>
        <p:txBody>
          <a:bodyPr/>
          <a:lstStyle/>
          <a:p>
            <a:pPr eaLnBrk="1" hangingPunct="1"/>
            <a:r>
              <a:rPr lang="de-DE" smtClean="0"/>
              <a:t>ARGE Englisch</a:t>
            </a:r>
            <a:endParaRPr lang="en-US" smtClean="0"/>
          </a:p>
        </p:txBody>
      </p:sp>
      <p:sp>
        <p:nvSpPr>
          <p:cNvPr id="10244" name="Rectangle 3"/>
          <p:cNvSpPr>
            <a:spLocks noGrp="1" noChangeArrowheads="1"/>
          </p:cNvSpPr>
          <p:nvPr>
            <p:ph type="body" idx="1"/>
          </p:nvPr>
        </p:nvSpPr>
        <p:spPr/>
        <p:txBody>
          <a:bodyPr/>
          <a:lstStyle/>
          <a:p>
            <a:pPr eaLnBrk="1" hangingPunct="1">
              <a:lnSpc>
                <a:spcPct val="90000"/>
              </a:lnSpc>
            </a:pPr>
            <a:r>
              <a:rPr lang="de-DE" sz="2600" smtClean="0"/>
              <a:t>Gemeinsam erarbeitete Aufgabenstellungen für den schriftlichen Teil (2007/08)</a:t>
            </a:r>
          </a:p>
          <a:p>
            <a:pPr eaLnBrk="1" hangingPunct="1">
              <a:lnSpc>
                <a:spcPct val="90000"/>
              </a:lnSpc>
            </a:pPr>
            <a:r>
              <a:rPr lang="de-DE" sz="2600" smtClean="0"/>
              <a:t>Einigung auf eine neue Assessment Scale</a:t>
            </a:r>
          </a:p>
          <a:p>
            <a:pPr lvl="1" eaLnBrk="1" hangingPunct="1">
              <a:lnSpc>
                <a:spcPct val="90000"/>
              </a:lnSpc>
            </a:pPr>
            <a:r>
              <a:rPr lang="de-DE" sz="2200" smtClean="0"/>
              <a:t>Besser geeignet für die neuen Textsorten </a:t>
            </a:r>
          </a:p>
          <a:p>
            <a:pPr lvl="1" eaLnBrk="1" hangingPunct="1">
              <a:lnSpc>
                <a:spcPct val="90000"/>
              </a:lnSpc>
            </a:pPr>
            <a:r>
              <a:rPr lang="de-DE" sz="2200" smtClean="0"/>
              <a:t>B2 Level, Orientierung an GERS Deskriptoren</a:t>
            </a:r>
          </a:p>
          <a:p>
            <a:pPr lvl="1" eaLnBrk="1" hangingPunct="1">
              <a:lnSpc>
                <a:spcPct val="90000"/>
              </a:lnSpc>
            </a:pPr>
            <a:r>
              <a:rPr lang="de-DE" sz="2200" smtClean="0"/>
              <a:t>5 Noten, soll auch im Unterricht der Oberstufe verwendet werden</a:t>
            </a:r>
          </a:p>
          <a:p>
            <a:pPr lvl="1" eaLnBrk="1" hangingPunct="1">
              <a:lnSpc>
                <a:spcPct val="90000"/>
              </a:lnSpc>
            </a:pPr>
            <a:r>
              <a:rPr lang="de-DE" sz="2200" smtClean="0"/>
              <a:t>Praktikabilität, einfache Handhabung auch bei Schularbeiten</a:t>
            </a:r>
          </a:p>
          <a:p>
            <a:pPr lvl="1" eaLnBrk="1" hangingPunct="1">
              <a:lnSpc>
                <a:spcPct val="90000"/>
              </a:lnSpc>
            </a:pPr>
            <a:r>
              <a:rPr lang="de-DE" sz="2200" smtClean="0"/>
              <a:t>Transparent für SchülerInnen, auch als diagnostisches Instrument verwendbar </a:t>
            </a:r>
          </a:p>
          <a:p>
            <a:pPr lvl="1" eaLnBrk="1" hangingPunct="1">
              <a:lnSpc>
                <a:spcPct val="90000"/>
              </a:lnSpc>
              <a:buFont typeface="Wingdings" pitchFamily="2" charset="2"/>
              <a:buNone/>
            </a:pPr>
            <a:endParaRPr lang="de-DE" sz="2200" smtClean="0"/>
          </a:p>
          <a:p>
            <a:pPr lvl="1" eaLnBrk="1" hangingPunct="1">
              <a:lnSpc>
                <a:spcPct val="90000"/>
              </a:lnSpc>
              <a:buFont typeface="Wingdings" pitchFamily="2" charset="2"/>
              <a:buNone/>
            </a:pPr>
            <a:endParaRPr lang="de-DE" sz="2200" smtClean="0"/>
          </a:p>
          <a:p>
            <a:pPr lvl="1" eaLnBrk="1" hangingPunct="1">
              <a:lnSpc>
                <a:spcPct val="90000"/>
              </a:lnSpc>
            </a:pPr>
            <a:endParaRPr lang="de-DE" sz="2200" smtClean="0"/>
          </a:p>
          <a:p>
            <a:pPr lvl="1" eaLnBrk="1" hangingPunct="1">
              <a:lnSpc>
                <a:spcPct val="90000"/>
              </a:lnSpc>
            </a:pPr>
            <a:endParaRPr lang="de-DE" sz="2200" smtClean="0"/>
          </a:p>
          <a:p>
            <a:pPr lvl="1" eaLnBrk="1" hangingPunct="1">
              <a:lnSpc>
                <a:spcPct val="90000"/>
              </a:lnSpc>
            </a:pPr>
            <a:endParaRPr lang="de-DE" sz="2200" smtClean="0"/>
          </a:p>
          <a:p>
            <a:pPr lvl="1"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sp>
        <p:nvSpPr>
          <p:cNvPr id="11267" name="Rectangle 2"/>
          <p:cNvSpPr>
            <a:spLocks noGrp="1" noChangeArrowheads="1"/>
          </p:cNvSpPr>
          <p:nvPr>
            <p:ph type="title"/>
          </p:nvPr>
        </p:nvSpPr>
        <p:spPr/>
        <p:txBody>
          <a:bodyPr/>
          <a:lstStyle/>
          <a:p>
            <a:pPr eaLnBrk="1" hangingPunct="1"/>
            <a:r>
              <a:rPr lang="de-DE" smtClean="0"/>
              <a:t>Vorlagen</a:t>
            </a:r>
            <a:endParaRPr lang="en-US" smtClean="0"/>
          </a:p>
        </p:txBody>
      </p:sp>
      <p:sp>
        <p:nvSpPr>
          <p:cNvPr id="11268" name="Rectangle 3"/>
          <p:cNvSpPr>
            <a:spLocks noGrp="1" noChangeArrowheads="1"/>
          </p:cNvSpPr>
          <p:nvPr>
            <p:ph type="body" idx="1"/>
          </p:nvPr>
        </p:nvSpPr>
        <p:spPr/>
        <p:txBody>
          <a:bodyPr/>
          <a:lstStyle/>
          <a:p>
            <a:pPr eaLnBrk="1" hangingPunct="1"/>
            <a:r>
              <a:rPr lang="de-DE" sz="2400" smtClean="0"/>
              <a:t>Alte steirische assessment scale for written work, </a:t>
            </a:r>
            <a:r>
              <a:rPr lang="de-DE" sz="1400" smtClean="0"/>
              <a:t>Fleischmann et al. (1991)</a:t>
            </a:r>
          </a:p>
          <a:p>
            <a:pPr eaLnBrk="1" hangingPunct="1"/>
            <a:r>
              <a:rPr lang="de-DE" sz="2400" smtClean="0"/>
              <a:t>ESL Composition Profile, </a:t>
            </a:r>
            <a:r>
              <a:rPr lang="de-DE" sz="1400" smtClean="0"/>
              <a:t>Jacobs et al. (1981)</a:t>
            </a:r>
          </a:p>
          <a:p>
            <a:pPr eaLnBrk="1" hangingPunct="1"/>
            <a:r>
              <a:rPr lang="de-DE" sz="2400" smtClean="0"/>
              <a:t>Ungarische Assessment Scale, </a:t>
            </a:r>
            <a:r>
              <a:rPr lang="de-DE" sz="1400" smtClean="0"/>
              <a:t>Tankó (2005)</a:t>
            </a:r>
          </a:p>
          <a:p>
            <a:pPr eaLnBrk="1" hangingPunct="1"/>
            <a:r>
              <a:rPr lang="de-DE" sz="2400" smtClean="0"/>
              <a:t>FCE General Marking Scheme, </a:t>
            </a:r>
            <a:r>
              <a:rPr lang="de-DE" sz="1400" smtClean="0"/>
              <a:t>British Council.Org</a:t>
            </a:r>
          </a:p>
          <a:p>
            <a:pPr eaLnBrk="1" hangingPunct="1"/>
            <a:r>
              <a:rPr lang="de-DE" sz="2400" smtClean="0"/>
              <a:t>GERS Deskriptoren, B2</a:t>
            </a:r>
          </a:p>
          <a:p>
            <a:pPr eaLnBrk="1" hangingPunct="1"/>
            <a:r>
              <a:rPr lang="de-DE" sz="2400" smtClean="0"/>
              <a:t>NÖ Assessment Scale for Writing, </a:t>
            </a:r>
            <a:r>
              <a:rPr lang="de-DE" sz="1400" smtClean="0"/>
              <a:t>Friedl &amp; Auer (2008)</a:t>
            </a:r>
          </a:p>
          <a:p>
            <a:pPr eaLnBrk="1" hangingPunct="1"/>
            <a:endParaRPr lang="de-DE" sz="1400" smtClean="0"/>
          </a:p>
          <a:p>
            <a:pPr eaLnBrk="1" hangingPunct="1"/>
            <a:endParaRPr 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2"/>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graphicFrame>
        <p:nvGraphicFramePr>
          <p:cNvPr id="191606" name="Group 118"/>
          <p:cNvGraphicFramePr>
            <a:graphicFrameLocks noGrp="1"/>
          </p:cNvGraphicFramePr>
          <p:nvPr/>
        </p:nvGraphicFramePr>
        <p:xfrm>
          <a:off x="971550" y="2060575"/>
          <a:ext cx="7127875" cy="4244976"/>
        </p:xfrm>
        <a:graphic>
          <a:graphicData uri="http://schemas.openxmlformats.org/drawingml/2006/table">
            <a:tbl>
              <a:tblPr/>
              <a:tblGrid>
                <a:gridCol w="1822450"/>
                <a:gridCol w="4867275"/>
                <a:gridCol w="438150"/>
              </a:tblGrid>
              <a:tr h="6096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Task achievement</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6842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Excellent to very good </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All content points fully dealt with; wide range of ideas relevant to task</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Meets text type requirements including specified length</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Register and format consistently appropriate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28</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27</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9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All content points dealt with; ideas relevant to task</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Some inconsistencies in text type requirements</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Register and format on the whole appropriate</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55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Most  content points dealt with; sufficient valid ideas</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Several inconsistencies in text type requirements</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Reasonable, if not always successful, attempt made at appropriate register and format</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22</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21</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7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Fair to Poor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Some content points dealt with; few valid ideas and/or repetitive</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Most content points mentioned; barely meets text type requirements</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Attempts at appropriate R/F are unsuccessful or inconsistent</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86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Poor to very poor</a:t>
                      </a: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Hardly any relevant content points dealt with</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Hardly any or no  valid ideas</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Does not meet text type requirements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11-6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2321" name="Rectangle 119"/>
          <p:cNvSpPr>
            <a:spLocks noGrp="1" noChangeArrowheads="1"/>
          </p:cNvSpPr>
          <p:nvPr>
            <p:ph type="title" idx="4294967295"/>
          </p:nvPr>
        </p:nvSpPr>
        <p:spPr>
          <a:xfrm>
            <a:off x="539750" y="1052513"/>
            <a:ext cx="8207375" cy="647700"/>
          </a:xfrm>
        </p:spPr>
        <p:txBody>
          <a:bodyPr/>
          <a:lstStyle/>
          <a:p>
            <a:pPr eaLnBrk="1" hangingPunct="1"/>
            <a:r>
              <a:rPr lang="de-DE" sz="3600" smtClean="0"/>
              <a:t>Neue Assessment Scale:</a:t>
            </a:r>
            <a:br>
              <a:rPr lang="de-DE" sz="3600" smtClean="0"/>
            </a:br>
            <a:r>
              <a:rPr lang="de-DE" sz="2000" smtClean="0"/>
              <a:t>zu finden auf: </a:t>
            </a:r>
            <a:r>
              <a:rPr lang="de-DE" sz="2000" smtClean="0">
                <a:solidFill>
                  <a:schemeClr val="bg2"/>
                </a:solidFill>
              </a:rPr>
              <a:t>http://epep.at</a:t>
            </a:r>
            <a:endParaRPr lang="en-US" sz="2000" smtClean="0">
              <a:solidFill>
                <a:schemeClr val="bg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2"/>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en-US"/>
              <a:t>Elisabeth Pölzleitner</a:t>
            </a:r>
            <a:endParaRPr lang="en-US" altLang="en-US"/>
          </a:p>
        </p:txBody>
      </p:sp>
      <p:graphicFrame>
        <p:nvGraphicFramePr>
          <p:cNvPr id="188574" name="Group 158"/>
          <p:cNvGraphicFramePr>
            <a:graphicFrameLocks noGrp="1"/>
          </p:cNvGraphicFramePr>
          <p:nvPr>
            <p:ph idx="4294967295"/>
          </p:nvPr>
        </p:nvGraphicFramePr>
        <p:xfrm>
          <a:off x="468313" y="1700213"/>
          <a:ext cx="8229600" cy="4070351"/>
        </p:xfrm>
        <a:graphic>
          <a:graphicData uri="http://schemas.openxmlformats.org/drawingml/2006/table">
            <a:tbl>
              <a:tblPr/>
              <a:tblGrid>
                <a:gridCol w="1993900"/>
                <a:gridCol w="5327650"/>
                <a:gridCol w="479425"/>
                <a:gridCol w="428625"/>
              </a:tblGrid>
              <a:tr h="75723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Organization and</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Cohesion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6731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Excellent to very 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Valid ideas organized effectively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Variety of appropriate linking devices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1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Good</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Valid ideas organized clearly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Suitable linking devices </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26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Mainly valid ideas organized adequately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Some simple linking devices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064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Fair to poor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Choppy; ideas organized inadequately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Communication or purpose of writing sometimes obscured; repetitive</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Rare or incorrect use of linking devices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12</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99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Times New Roman" pitchFamily="18" charset="0"/>
                          <a:cs typeface="Times New Roman" pitchFamily="18" charset="0"/>
                        </a:rPr>
                        <a:t>Poor to very poor</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Confusing; ideas disconnected; lacks logical sequencing</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No appropriate linking devices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11</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10-4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lis1">
  <a:themeElements>
    <a:clrScheme name="lis1 10">
      <a:dk1>
        <a:srgbClr val="000000"/>
      </a:dk1>
      <a:lt1>
        <a:srgbClr val="EAEAEA"/>
      </a:lt1>
      <a:dk2>
        <a:srgbClr val="CC0000"/>
      </a:dk2>
      <a:lt2>
        <a:srgbClr val="666699"/>
      </a:lt2>
      <a:accent1>
        <a:srgbClr val="808080"/>
      </a:accent1>
      <a:accent2>
        <a:srgbClr val="999933"/>
      </a:accent2>
      <a:accent3>
        <a:srgbClr val="F3F3F3"/>
      </a:accent3>
      <a:accent4>
        <a:srgbClr val="000000"/>
      </a:accent4>
      <a:accent5>
        <a:srgbClr val="C0C0C0"/>
      </a:accent5>
      <a:accent6>
        <a:srgbClr val="8A8A2D"/>
      </a:accent6>
      <a:hlink>
        <a:srgbClr val="4C6D80"/>
      </a:hlink>
      <a:folHlink>
        <a:srgbClr val="B2B2B2"/>
      </a:folHlink>
    </a:clrScheme>
    <a:fontScheme name="lis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is1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lis1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lis1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lis1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lis1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lis1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lis1 10">
        <a:dk1>
          <a:srgbClr val="000000"/>
        </a:dk1>
        <a:lt1>
          <a:srgbClr val="EAEAEA"/>
        </a:lt1>
        <a:dk2>
          <a:srgbClr val="CC0000"/>
        </a:dk2>
        <a:lt2>
          <a:srgbClr val="666699"/>
        </a:lt2>
        <a:accent1>
          <a:srgbClr val="808080"/>
        </a:accent1>
        <a:accent2>
          <a:srgbClr val="999933"/>
        </a:accent2>
        <a:accent3>
          <a:srgbClr val="F3F3F3"/>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2092</TotalTime>
  <Words>1773</Words>
  <Application>Microsoft Office PowerPoint</Application>
  <PresentationFormat>On-screen Show (4:3)</PresentationFormat>
  <Paragraphs>267</Paragraphs>
  <Slides>23</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23</vt:i4>
      </vt:variant>
    </vt:vector>
  </HeadingPairs>
  <TitlesOfParts>
    <vt:vector size="30" baseType="lpstr">
      <vt:lpstr>Arial</vt:lpstr>
      <vt:lpstr>Wingdings</vt:lpstr>
      <vt:lpstr>Garamond</vt:lpstr>
      <vt:lpstr>Times New Roman</vt:lpstr>
      <vt:lpstr>lis1</vt:lpstr>
      <vt:lpstr>Custom Design</vt:lpstr>
      <vt:lpstr>1_Custom Design</vt:lpstr>
      <vt:lpstr>Herausforderungen der neuen Prüfungskultur in Schule und Lehramtsausbildung</vt:lpstr>
      <vt:lpstr>Überblick</vt:lpstr>
      <vt:lpstr>Umfragedaten</vt:lpstr>
      <vt:lpstr>Beurteilungssysteme Matura ALT</vt:lpstr>
      <vt:lpstr>Neue Bedürfnisse durch die neue Matura</vt:lpstr>
      <vt:lpstr>ARGE Englisch</vt:lpstr>
      <vt:lpstr>Vorlagen</vt:lpstr>
      <vt:lpstr>Neue Assessment Scale: zu finden auf: http://epep.at</vt:lpstr>
      <vt:lpstr>PowerPoint Presentation</vt:lpstr>
      <vt:lpstr>PowerPoint Presentation</vt:lpstr>
      <vt:lpstr>PowerPoint Presentation</vt:lpstr>
      <vt:lpstr>Probephase Matura Neu</vt:lpstr>
      <vt:lpstr>Zufriedenheit mit der neuen Scale</vt:lpstr>
      <vt:lpstr>Washback auf den Unterricht</vt:lpstr>
      <vt:lpstr>Washback auf den Unterricht</vt:lpstr>
      <vt:lpstr>Range of Vocabulary and Grammar</vt:lpstr>
      <vt:lpstr>Kooperationsprojekt GIBS - UniGraz</vt:lpstr>
      <vt:lpstr>Moodle </vt:lpstr>
      <vt:lpstr>PowerPoint Presentation</vt:lpstr>
      <vt:lpstr>Kommentare der Studierenden</vt:lpstr>
      <vt:lpstr>Kommentare der SchülerInnen</vt:lpstr>
      <vt:lpstr>Bibliographie</vt:lpstr>
      <vt:lpstr>Thanks for listening</vt:lpstr>
    </vt:vector>
  </TitlesOfParts>
  <Company>ydh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Elisabeth Polzleitner</dc:creator>
  <cp:lastModifiedBy>lp</cp:lastModifiedBy>
  <cp:revision>60</cp:revision>
  <dcterms:created xsi:type="dcterms:W3CDTF">2010-08-27T09:50:03Z</dcterms:created>
  <dcterms:modified xsi:type="dcterms:W3CDTF">2011-11-28T17:37:49Z</dcterms:modified>
</cp:coreProperties>
</file>