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62" r:id="rId4"/>
    <p:sldId id="270" r:id="rId5"/>
    <p:sldId id="260" r:id="rId6"/>
    <p:sldId id="263" r:id="rId7"/>
    <p:sldId id="259" r:id="rId8"/>
    <p:sldId id="264" r:id="rId9"/>
    <p:sldId id="265" r:id="rId10"/>
    <p:sldId id="266" r:id="rId11"/>
    <p:sldId id="269" r:id="rId12"/>
    <p:sldId id="268" r:id="rId13"/>
    <p:sldId id="267" r:id="rId14"/>
    <p:sldId id="271" r:id="rId15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66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>
      <p:cViewPr varScale="1">
        <p:scale>
          <a:sx n="65" d="100"/>
          <a:sy n="65" d="100"/>
        </p:scale>
        <p:origin x="847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92CDC-65E4-4ED7-87EA-4E710D1E8309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F1636-FDCC-4BC4-9DF1-B982287909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07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18D62-9161-4C67-9CD4-B0C5A00FC30F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FDDCE-07AF-40E3-93F5-EF30E2CD784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0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nutshell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learning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ONE </a:t>
            </a:r>
            <a:r>
              <a:rPr lang="fr-FR" baseline="0" dirty="0" err="1" smtClean="0"/>
              <a:t>thing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neurons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active </a:t>
            </a:r>
            <a:r>
              <a:rPr lang="fr-FR" baseline="0" dirty="0" err="1" smtClean="0"/>
              <a:t>simultaneously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build</a:t>
            </a:r>
            <a:r>
              <a:rPr lang="fr-FR" baseline="0" dirty="0" smtClean="0"/>
              <a:t> neural networks. </a:t>
            </a:r>
          </a:p>
          <a:p>
            <a:r>
              <a:rPr lang="fr-FR" baseline="0" dirty="0" err="1" smtClean="0"/>
              <a:t>These</a:t>
            </a:r>
            <a:r>
              <a:rPr lang="fr-FR" baseline="0" dirty="0" smtClean="0"/>
              <a:t> active networks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stronger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faster</a:t>
            </a:r>
            <a:r>
              <a:rPr lang="fr-FR" baseline="0" dirty="0" smtClean="0"/>
              <a:t> the more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area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. --- This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learning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patterning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understanding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FDDCE-07AF-40E3-93F5-EF30E2CD784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41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https://fbcdn-sphotos-g-a.akamaihd.net/hphotos-ak-ash4/384598_10152001520430121_1171687489_n.jpg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FDDCE-07AF-40E3-93F5-EF30E2CD784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99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FDDCE-07AF-40E3-93F5-EF30E2CD784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9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show Moebius </a:t>
            </a:r>
            <a:r>
              <a:rPr lang="fr-FR" dirty="0" err="1" smtClean="0"/>
              <a:t>strips</a:t>
            </a:r>
            <a:r>
              <a:rPr lang="fr-FR" dirty="0" smtClean="0"/>
              <a:t> first!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FDDCE-07AF-40E3-93F5-EF30E2CD784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81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083434BC-2961-4553-88EF-04E2398A49CD}" type="datetimeFigureOut">
              <a:rPr lang="fr-FR" smtClean="0"/>
              <a:t>15/11/2015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49C13D80-06E6-4FBC-9B23-3AF88A6A45EF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0.png"/><Relationship Id="rId5" Type="http://schemas.microsoft.com/office/2007/relationships/media" Target="../media/media8.mp3"/><Relationship Id="rId10" Type="http://schemas.openxmlformats.org/officeDocument/2006/relationships/image" Target="../media/image29.jpg"/><Relationship Id="rId4" Type="http://schemas.openxmlformats.org/officeDocument/2006/relationships/audio" Target="../media/media7.mp3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Speak</a:t>
            </a:r>
            <a:r>
              <a:rPr lang="fr-FR" dirty="0" smtClean="0"/>
              <a:t> to us online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45000" y="4687035"/>
            <a:ext cx="4836456" cy="1040845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expand vocabulary and improve fluency</a:t>
            </a:r>
            <a:endParaRPr lang="de-AT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practice and </a:t>
            </a:r>
            <a:r>
              <a:rPr lang="en-US" i="1" dirty="0" err="1"/>
              <a:t>proceduralize</a:t>
            </a:r>
            <a:r>
              <a:rPr lang="en-US" i="1" dirty="0"/>
              <a:t> grammatical patterns and </a:t>
            </a:r>
            <a:endParaRPr lang="de-AT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1" dirty="0"/>
              <a:t>practice structuring convincing arguments </a:t>
            </a:r>
            <a:endParaRPr lang="de-AT" i="1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 rot="20506602">
            <a:off x="623888" y="4040203"/>
            <a:ext cx="228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i="1" dirty="0">
                <a:solidFill>
                  <a:srgbClr val="000100"/>
                </a:solidFill>
              </a:rPr>
              <a:t>Using free and </a:t>
            </a:r>
            <a:endParaRPr lang="en-US" i="1" dirty="0" smtClean="0">
              <a:solidFill>
                <a:srgbClr val="000100"/>
              </a:solidFill>
            </a:endParaRPr>
          </a:p>
          <a:p>
            <a:pPr lvl="0" algn="ctr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i="1" dirty="0" smtClean="0">
                <a:solidFill>
                  <a:srgbClr val="000100"/>
                </a:solidFill>
              </a:rPr>
              <a:t>easy-to-use </a:t>
            </a:r>
          </a:p>
          <a:p>
            <a:pPr lvl="0" algn="ctr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i="1" dirty="0" smtClean="0">
                <a:solidFill>
                  <a:srgbClr val="000100"/>
                </a:solidFill>
              </a:rPr>
              <a:t>online tools</a:t>
            </a:r>
          </a:p>
          <a:p>
            <a:pPr lvl="0" algn="ctr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en-US" i="1" dirty="0" smtClean="0">
                <a:solidFill>
                  <a:srgbClr val="000100"/>
                </a:solidFill>
              </a:rPr>
              <a:t>for oral homework</a:t>
            </a:r>
            <a:endParaRPr lang="en-US" i="1" dirty="0">
              <a:solidFill>
                <a:srgbClr val="0001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75" y="188640"/>
            <a:ext cx="1511808" cy="1292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211012" cy="12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0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332657"/>
            <a:ext cx="8041440" cy="129614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Building grammatical concepts</a:t>
            </a:r>
            <a:br>
              <a:rPr lang="fr-FR" sz="3200" dirty="0" smtClean="0"/>
            </a:br>
            <a:r>
              <a:rPr lang="fr-FR" sz="3200" dirty="0" smtClean="0"/>
              <a:t>Notions:  </a:t>
            </a:r>
            <a:r>
              <a:rPr lang="fr-FR" sz="3200" dirty="0" err="1" smtClean="0"/>
              <a:t>Past</a:t>
            </a:r>
            <a:r>
              <a:rPr lang="fr-FR" sz="3200" dirty="0" smtClean="0"/>
              <a:t> </a:t>
            </a:r>
            <a:r>
              <a:rPr lang="fr-FR" sz="3200" dirty="0" err="1" smtClean="0"/>
              <a:t>events</a:t>
            </a:r>
            <a:r>
              <a:rPr lang="fr-FR" sz="3200" dirty="0" smtClean="0"/>
              <a:t> vs. </a:t>
            </a:r>
            <a:r>
              <a:rPr lang="fr-FR" sz="3200" dirty="0" err="1" smtClean="0"/>
              <a:t>circumstances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/>
            </a:r>
            <a:br>
              <a:rPr lang="fr-FR" sz="3200" dirty="0" smtClean="0"/>
            </a:br>
            <a:endParaRPr lang="fr-F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152" y="1888697"/>
            <a:ext cx="4165848" cy="3951337"/>
          </a:xfrm>
        </p:spPr>
        <p:txBody>
          <a:bodyPr/>
          <a:lstStyle/>
          <a:p>
            <a:r>
              <a:rPr lang="fr-FR" dirty="0" err="1" smtClean="0"/>
              <a:t>designing</a:t>
            </a:r>
            <a:r>
              <a:rPr lang="fr-FR" dirty="0" smtClean="0"/>
              <a:t> story-flip-</a:t>
            </a:r>
            <a:r>
              <a:rPr lang="fr-FR" dirty="0" err="1" smtClean="0"/>
              <a:t>flaps</a:t>
            </a:r>
            <a:endParaRPr lang="fr-FR" dirty="0" smtClean="0"/>
          </a:p>
          <a:p>
            <a:r>
              <a:rPr lang="fr-FR" dirty="0" err="1" smtClean="0"/>
              <a:t>developing</a:t>
            </a:r>
            <a:r>
              <a:rPr lang="fr-FR" dirty="0" smtClean="0"/>
              <a:t>/</a:t>
            </a:r>
            <a:r>
              <a:rPr lang="fr-FR" dirty="0" err="1" smtClean="0"/>
              <a:t>experimenting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two</a:t>
            </a:r>
            <a:r>
              <a:rPr lang="fr-FR" dirty="0" smtClean="0"/>
              <a:t> concepts</a:t>
            </a:r>
          </a:p>
          <a:p>
            <a:r>
              <a:rPr lang="fr-FR" dirty="0" err="1" smtClean="0"/>
              <a:t>actively</a:t>
            </a:r>
            <a:r>
              <a:rPr lang="fr-FR" dirty="0" smtClean="0"/>
              <a:t> </a:t>
            </a:r>
            <a:r>
              <a:rPr lang="fr-FR" dirty="0" err="1" smtClean="0"/>
              <a:t>designing</a:t>
            </a:r>
            <a:r>
              <a:rPr lang="fr-FR" dirty="0" smtClean="0"/>
              <a:t> </a:t>
            </a:r>
            <a:r>
              <a:rPr lang="fr-FR" dirty="0" err="1" smtClean="0"/>
              <a:t>examples</a:t>
            </a:r>
            <a:endParaRPr lang="fr-FR" dirty="0" smtClean="0"/>
          </a:p>
          <a:p>
            <a:r>
              <a:rPr lang="fr-FR" dirty="0" err="1" smtClean="0"/>
              <a:t>repeated</a:t>
            </a:r>
            <a:r>
              <a:rPr lang="fr-FR" dirty="0" smtClean="0"/>
              <a:t> practice in a </a:t>
            </a:r>
            <a:r>
              <a:rPr lang="fr-FR" dirty="0" err="1" smtClean="0"/>
              <a:t>typical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5" name="Eyejot-flip-flap-Jakob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008" y="1888697"/>
            <a:ext cx="4200835" cy="31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612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2642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err="1" smtClean="0"/>
              <a:t>Presenting</a:t>
            </a:r>
            <a:r>
              <a:rPr lang="fr-FR" dirty="0" smtClean="0"/>
              <a:t> a </a:t>
            </a:r>
            <a:r>
              <a:rPr lang="fr-FR" dirty="0" err="1" smtClean="0"/>
              <a:t>topic</a:t>
            </a:r>
            <a:r>
              <a:rPr lang="fr-FR" dirty="0" smtClean="0"/>
              <a:t> or book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using</a:t>
            </a:r>
            <a:r>
              <a:rPr lang="fr-FR" dirty="0" smtClean="0"/>
              <a:t> new </a:t>
            </a:r>
            <a:r>
              <a:rPr lang="fr-FR" dirty="0" err="1" smtClean="0"/>
              <a:t>language</a:t>
            </a:r>
            <a:r>
              <a:rPr lang="fr-FR" dirty="0" smtClean="0"/>
              <a:t> </a:t>
            </a:r>
            <a:r>
              <a:rPr lang="fr-FR" dirty="0" err="1" smtClean="0"/>
              <a:t>actively</a:t>
            </a:r>
            <a:r>
              <a:rPr lang="fr-FR" dirty="0" smtClean="0"/>
              <a:t> in a </a:t>
            </a:r>
            <a:r>
              <a:rPr lang="fr-FR" dirty="0" err="1" smtClean="0"/>
              <a:t>meaningful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endParaRPr lang="fr-FR" dirty="0" smtClean="0"/>
          </a:p>
          <a:p>
            <a:r>
              <a:rPr lang="fr-FR" dirty="0" err="1" smtClean="0"/>
              <a:t>presenting</a:t>
            </a:r>
            <a:r>
              <a:rPr lang="fr-FR" dirty="0" smtClean="0"/>
              <a:t> </a:t>
            </a:r>
            <a:r>
              <a:rPr lang="fr-FR" dirty="0" err="1" smtClean="0"/>
              <a:t>ideas</a:t>
            </a:r>
            <a:r>
              <a:rPr lang="fr-FR" dirty="0" smtClean="0"/>
              <a:t> </a:t>
            </a:r>
            <a:r>
              <a:rPr lang="fr-FR" dirty="0" err="1" smtClean="0"/>
              <a:t>coherently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CivilRightsHighlig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3166077"/>
            <a:ext cx="4565179" cy="3410751"/>
          </a:xfrm>
          <a:prstGeom prst="rect">
            <a:avLst/>
          </a:prstGeom>
        </p:spPr>
      </p:pic>
      <p:pic>
        <p:nvPicPr>
          <p:cNvPr id="5" name="dog-in-nighttime-car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4010" y="3166077"/>
            <a:ext cx="4248472" cy="35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8238"/>
            <a:ext cx="7981160" cy="144267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err="1" smtClean="0"/>
              <a:t>Elevator</a:t>
            </a:r>
            <a:r>
              <a:rPr lang="fr-FR" dirty="0" smtClean="0"/>
              <a:t> Speeches      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464" y="2011094"/>
            <a:ext cx="5476864" cy="3951337"/>
          </a:xfrm>
        </p:spPr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Uni </a:t>
            </a:r>
            <a:r>
              <a:rPr lang="fr-FR" b="1" dirty="0" err="1" smtClean="0"/>
              <a:t>student</a:t>
            </a:r>
            <a:r>
              <a:rPr lang="fr-FR" b="1" dirty="0" smtClean="0"/>
              <a:t> </a:t>
            </a:r>
            <a:r>
              <a:rPr lang="fr-FR" b="1" dirty="0" err="1" smtClean="0"/>
              <a:t>explaining</a:t>
            </a:r>
            <a:r>
              <a:rPr lang="fr-FR" b="1" dirty="0" smtClean="0"/>
              <a:t>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err="1" smtClean="0">
                <a:solidFill>
                  <a:schemeClr val="accent5"/>
                </a:solidFill>
              </a:rPr>
              <a:t>What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is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notional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grammar</a:t>
            </a:r>
            <a:r>
              <a:rPr lang="fr-FR" dirty="0" smtClean="0">
                <a:solidFill>
                  <a:schemeClr val="accent5"/>
                </a:solidFill>
              </a:rPr>
              <a:t>?</a:t>
            </a:r>
          </a:p>
          <a:p>
            <a:pPr marL="0" indent="0">
              <a:buNone/>
            </a:pPr>
            <a:endParaRPr lang="fr-FR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tx1"/>
                </a:solidFill>
              </a:rPr>
              <a:t>A </a:t>
            </a:r>
            <a:r>
              <a:rPr lang="fr-FR" b="1" dirty="0" err="1" smtClean="0">
                <a:solidFill>
                  <a:schemeClr val="tx1"/>
                </a:solidFill>
              </a:rPr>
              <a:t>highschool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student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talking</a:t>
            </a:r>
            <a:r>
              <a:rPr lang="fr-FR" b="1" dirty="0" smtClean="0">
                <a:solidFill>
                  <a:schemeClr val="tx1"/>
                </a:solidFill>
              </a:rPr>
              <a:t> about: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	Is </a:t>
            </a:r>
            <a:r>
              <a:rPr lang="fr-FR" dirty="0" err="1" smtClean="0">
                <a:solidFill>
                  <a:schemeClr val="accent5"/>
                </a:solidFill>
              </a:rPr>
              <a:t>technology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taking</a:t>
            </a:r>
            <a:r>
              <a:rPr lang="fr-FR" dirty="0" smtClean="0">
                <a:solidFill>
                  <a:schemeClr val="accent5"/>
                </a:solidFill>
              </a:rPr>
              <a:t> over </a:t>
            </a:r>
            <a:r>
              <a:rPr lang="fr-FR" dirty="0" err="1" smtClean="0">
                <a:solidFill>
                  <a:schemeClr val="accent5"/>
                </a:solidFill>
              </a:rPr>
              <a:t>our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lives</a:t>
            </a:r>
            <a:r>
              <a:rPr lang="fr-FR" dirty="0" smtClean="0">
                <a:solidFill>
                  <a:schemeClr val="accent5"/>
                </a:solidFill>
              </a:rPr>
              <a:t>?</a:t>
            </a:r>
          </a:p>
          <a:p>
            <a:pPr marL="0" indent="0">
              <a:buNone/>
            </a:pPr>
            <a:endParaRPr lang="fr-FR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					</a:t>
            </a:r>
          </a:p>
          <a:p>
            <a:pPr marL="0" indent="0">
              <a:buNone/>
            </a:pPr>
            <a:endParaRPr lang="fr-FR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6878"/>
            <a:ext cx="1302484" cy="130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elevator"/>
          <p:cNvSpPr>
            <a:spLocks noChangeAspect="1" noChangeArrowheads="1"/>
          </p:cNvSpPr>
          <p:nvPr/>
        </p:nvSpPr>
        <p:spPr bwMode="auto">
          <a:xfrm>
            <a:off x="155575" y="-685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architecture-eleva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6" name="architecture-eleva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7" name="grammar-elevator-hasling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0" y="1988840"/>
            <a:ext cx="1391680" cy="3456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1252" y="4581128"/>
            <a:ext cx="2363476" cy="2016727"/>
          </a:xfrm>
          <a:prstGeom prst="rect">
            <a:avLst/>
          </a:prstGeom>
        </p:spPr>
      </p:pic>
      <p:pic>
        <p:nvPicPr>
          <p:cNvPr id="15" name="technology-speech-kok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5208" y="5200749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731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listening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 smtClean="0"/>
              <a:t>Find</a:t>
            </a:r>
            <a:r>
              <a:rPr lang="fr-FR" dirty="0" smtClean="0"/>
              <a:t> more </a:t>
            </a:r>
            <a:r>
              <a:rPr lang="fr-FR" dirty="0" err="1" smtClean="0"/>
              <a:t>examples</a:t>
            </a:r>
            <a:r>
              <a:rPr lang="fr-FR" dirty="0" smtClean="0"/>
              <a:t> and </a:t>
            </a:r>
            <a:r>
              <a:rPr lang="fr-FR" dirty="0" err="1" smtClean="0"/>
              <a:t>detailed</a:t>
            </a:r>
            <a:r>
              <a:rPr lang="fr-FR" dirty="0" smtClean="0"/>
              <a:t> instructions on </a:t>
            </a:r>
            <a:r>
              <a:rPr lang="fr-FR" dirty="0" smtClean="0">
                <a:hlinkClick r:id="rId2"/>
              </a:rPr>
              <a:t>http://epep.at</a:t>
            </a:r>
            <a:r>
              <a:rPr lang="fr-FR" dirty="0" smtClean="0"/>
              <a:t>  on the page </a:t>
            </a:r>
            <a:r>
              <a:rPr lang="fr-FR" dirty="0" err="1" smtClean="0"/>
              <a:t>Web&amp;ICT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5" y="2996952"/>
            <a:ext cx="54578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de-AT" dirty="0" err="1" smtClean="0"/>
              <a:t>Let‘s</a:t>
            </a:r>
            <a:r>
              <a:rPr lang="de-AT" dirty="0" smtClean="0"/>
              <a:t> </a:t>
            </a:r>
            <a:r>
              <a:rPr lang="de-AT" dirty="0" err="1" smtClean="0"/>
              <a:t>try</a:t>
            </a:r>
            <a:r>
              <a:rPr lang="de-AT" dirty="0" smtClean="0"/>
              <a:t> </a:t>
            </a:r>
            <a:r>
              <a:rPr lang="de-AT" dirty="0" err="1" smtClean="0"/>
              <a:t>it</a:t>
            </a:r>
            <a:r>
              <a:rPr lang="de-AT" dirty="0" smtClean="0"/>
              <a:t>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80" y="2060848"/>
            <a:ext cx="8041440" cy="392887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>
              <a:lnSpc>
                <a:spcPct val="200000"/>
              </a:lnSpc>
            </a:pPr>
            <a:r>
              <a:rPr lang="de-AT" sz="2900" b="1" dirty="0" smtClean="0"/>
              <a:t>Sharing </a:t>
            </a:r>
            <a:r>
              <a:rPr lang="de-AT" sz="2900" b="1" dirty="0" err="1" smtClean="0"/>
              <a:t>platforms</a:t>
            </a:r>
            <a:r>
              <a:rPr lang="de-AT" sz="2900" b="1" dirty="0" smtClean="0"/>
              <a:t>: </a:t>
            </a:r>
            <a:r>
              <a:rPr lang="de-AT" sz="2900" b="1" dirty="0" err="1" smtClean="0"/>
              <a:t>Moodle</a:t>
            </a:r>
            <a:r>
              <a:rPr lang="de-AT" sz="2900" b="1" dirty="0" smtClean="0"/>
              <a:t>, Blogger</a:t>
            </a:r>
          </a:p>
          <a:p>
            <a:pPr>
              <a:lnSpc>
                <a:spcPct val="200000"/>
              </a:lnSpc>
            </a:pPr>
            <a:r>
              <a:rPr lang="de-AT" sz="2900" b="1" dirty="0" smtClean="0"/>
              <a:t>Sound </a:t>
            </a:r>
            <a:r>
              <a:rPr lang="de-AT" sz="2900" b="1" dirty="0" err="1" smtClean="0"/>
              <a:t>only</a:t>
            </a:r>
            <a:r>
              <a:rPr lang="de-AT" sz="2900" b="1" dirty="0" smtClean="0"/>
              <a:t>: </a:t>
            </a:r>
            <a:r>
              <a:rPr lang="de-AT" sz="2900" b="1" dirty="0" err="1" smtClean="0"/>
              <a:t>Vocaroo</a:t>
            </a:r>
            <a:r>
              <a:rPr lang="de-AT" sz="2900" b="1" dirty="0" smtClean="0"/>
              <a:t> (on PC) </a:t>
            </a:r>
            <a:r>
              <a:rPr lang="de-AT" sz="2900" b="1" dirty="0" err="1" smtClean="0"/>
              <a:t>or</a:t>
            </a:r>
            <a:r>
              <a:rPr lang="de-AT" sz="2900" b="1" dirty="0" smtClean="0"/>
              <a:t> </a:t>
            </a:r>
            <a:r>
              <a:rPr lang="de-AT" sz="2900" b="1" dirty="0" err="1" smtClean="0"/>
              <a:t>Clyp</a:t>
            </a:r>
            <a:r>
              <a:rPr lang="de-AT" sz="2900" b="1" dirty="0" smtClean="0"/>
              <a:t> (on </a:t>
            </a:r>
            <a:r>
              <a:rPr lang="de-AT" sz="2900" b="1" dirty="0" err="1" smtClean="0"/>
              <a:t>phone</a:t>
            </a:r>
            <a:r>
              <a:rPr lang="de-AT" sz="2900" b="1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de-AT" sz="2900" b="1" dirty="0" smtClean="0"/>
              <a:t>Video: </a:t>
            </a:r>
            <a:r>
              <a:rPr lang="de-AT" sz="2900" b="1" dirty="0" err="1" smtClean="0"/>
              <a:t>Eyejot</a:t>
            </a:r>
            <a:r>
              <a:rPr lang="de-AT" sz="2900" b="1" dirty="0" smtClean="0"/>
              <a:t> </a:t>
            </a:r>
            <a:r>
              <a:rPr lang="de-AT" sz="2900" b="1" dirty="0" err="1" smtClean="0"/>
              <a:t>or</a:t>
            </a:r>
            <a:r>
              <a:rPr lang="de-AT" sz="2900" b="1" dirty="0" smtClean="0"/>
              <a:t> </a:t>
            </a:r>
            <a:r>
              <a:rPr lang="de-AT" sz="2900" b="1" dirty="0" err="1" smtClean="0"/>
              <a:t>Youtube</a:t>
            </a:r>
            <a:endParaRPr lang="de-AT" sz="2900" b="1" dirty="0" smtClean="0"/>
          </a:p>
          <a:p>
            <a:pPr>
              <a:lnSpc>
                <a:spcPct val="200000"/>
              </a:lnSpc>
            </a:pPr>
            <a:r>
              <a:rPr lang="de-AT" sz="2900" b="1" dirty="0" err="1" smtClean="0"/>
              <a:t>Screencast</a:t>
            </a:r>
            <a:r>
              <a:rPr lang="de-AT" sz="2900" b="1" dirty="0" smtClean="0"/>
              <a:t> </a:t>
            </a:r>
            <a:r>
              <a:rPr lang="de-AT" sz="2900" b="1" dirty="0" err="1" smtClean="0"/>
              <a:t>and</a:t>
            </a:r>
            <a:r>
              <a:rPr lang="de-AT" sz="2900" b="1" dirty="0" smtClean="0"/>
              <a:t> </a:t>
            </a:r>
            <a:r>
              <a:rPr lang="de-AT" sz="2900" b="1" dirty="0" err="1" smtClean="0"/>
              <a:t>voice</a:t>
            </a:r>
            <a:r>
              <a:rPr lang="de-AT" sz="2900" b="1" dirty="0" smtClean="0"/>
              <a:t>:  </a:t>
            </a:r>
            <a:endParaRPr lang="de-AT" sz="2900" b="1" dirty="0" smtClean="0"/>
          </a:p>
          <a:p>
            <a:pPr lvl="1">
              <a:lnSpc>
                <a:spcPct val="200000"/>
              </a:lnSpc>
            </a:pPr>
            <a:r>
              <a:rPr lang="de-AT" sz="2600" b="1" dirty="0" err="1" smtClean="0"/>
              <a:t>Jing</a:t>
            </a:r>
            <a:r>
              <a:rPr lang="de-AT" sz="2600" b="1" dirty="0" smtClean="0"/>
              <a:t> </a:t>
            </a:r>
          </a:p>
          <a:p>
            <a:pPr lvl="1">
              <a:lnSpc>
                <a:spcPct val="200000"/>
              </a:lnSpc>
            </a:pPr>
            <a:r>
              <a:rPr lang="de-AT" sz="2600" b="1" dirty="0" err="1" smtClean="0"/>
              <a:t>Screencast</a:t>
            </a:r>
            <a:r>
              <a:rPr lang="de-AT" sz="2600" b="1" dirty="0" smtClean="0"/>
              <a:t>-o-</a:t>
            </a:r>
            <a:r>
              <a:rPr lang="de-AT" sz="2600" b="1" dirty="0" err="1" smtClean="0"/>
              <a:t>matic</a:t>
            </a:r>
            <a:r>
              <a:rPr lang="de-AT" sz="2600" b="1" dirty="0" smtClean="0"/>
              <a:t> </a:t>
            </a:r>
          </a:p>
          <a:p>
            <a:pPr lvl="1">
              <a:lnSpc>
                <a:spcPct val="200000"/>
              </a:lnSpc>
            </a:pPr>
            <a:r>
              <a:rPr lang="de-AT" sz="2600" b="1" dirty="0" err="1" smtClean="0"/>
              <a:t>Present.Me</a:t>
            </a:r>
            <a:endParaRPr lang="de-AT" sz="26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844824"/>
            <a:ext cx="8064896" cy="792088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41440" cy="1368151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err="1" smtClean="0"/>
              <a:t>Speak</a:t>
            </a:r>
            <a:r>
              <a:rPr lang="fr-FR" dirty="0" smtClean="0"/>
              <a:t> to us online</a:t>
            </a:r>
            <a:br>
              <a:rPr lang="fr-FR" dirty="0" smtClean="0"/>
            </a:br>
            <a:r>
              <a:rPr lang="fr-FR" sz="2400" dirty="0" smtClean="0"/>
              <a:t>In </a:t>
            </a:r>
            <a:r>
              <a:rPr lang="fr-FR" sz="2400" dirty="0" err="1"/>
              <a:t>this</a:t>
            </a:r>
            <a:r>
              <a:rPr lang="fr-FR" sz="2400" dirty="0"/>
              <a:t> </a:t>
            </a:r>
            <a:r>
              <a:rPr lang="fr-FR" sz="2400" dirty="0" err="1"/>
              <a:t>presentation</a:t>
            </a:r>
            <a:r>
              <a:rPr lang="fr-FR" sz="2400" dirty="0"/>
              <a:t> </a:t>
            </a:r>
            <a:r>
              <a:rPr lang="fr-FR" sz="2400" dirty="0" smtClean="0"/>
              <a:t>I </a:t>
            </a:r>
            <a:r>
              <a:rPr lang="fr-FR" sz="2400" dirty="0" err="1" smtClean="0"/>
              <a:t>will</a:t>
            </a:r>
            <a:r>
              <a:rPr lang="fr-FR" sz="2400" dirty="0" smtClean="0"/>
              <a:t>…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832"/>
            <a:ext cx="7467600" cy="4072893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argue </a:t>
            </a:r>
            <a:r>
              <a:rPr lang="fr-FR" b="1" dirty="0" err="1"/>
              <a:t>that</a:t>
            </a:r>
            <a:r>
              <a:rPr lang="fr-FR" b="1" dirty="0"/>
              <a:t> </a:t>
            </a:r>
            <a:r>
              <a:rPr lang="fr-FR" b="1" dirty="0" err="1" smtClean="0"/>
              <a:t>speaking</a:t>
            </a:r>
            <a:r>
              <a:rPr lang="fr-FR" b="1" dirty="0" smtClean="0"/>
              <a:t> to an audience </a:t>
            </a:r>
            <a:r>
              <a:rPr lang="fr-FR" b="1" dirty="0" err="1" smtClean="0"/>
              <a:t>is</a:t>
            </a:r>
            <a:r>
              <a:rPr lang="fr-FR" b="1" dirty="0" smtClean="0"/>
              <a:t> one of the </a:t>
            </a:r>
            <a:r>
              <a:rPr lang="fr-FR" b="1" dirty="0" err="1" smtClean="0"/>
              <a:t>most</a:t>
            </a:r>
            <a:r>
              <a:rPr lang="fr-FR" b="1" dirty="0" smtClean="0"/>
              <a:t> active and effective </a:t>
            </a:r>
            <a:r>
              <a:rPr lang="fr-FR" b="1" dirty="0" err="1" smtClean="0"/>
              <a:t>ways</a:t>
            </a:r>
            <a:r>
              <a:rPr lang="fr-FR" b="1" dirty="0" smtClean="0"/>
              <a:t> to </a:t>
            </a:r>
            <a:r>
              <a:rPr lang="fr-FR" b="1" dirty="0" err="1" smtClean="0"/>
              <a:t>improve</a:t>
            </a:r>
            <a:r>
              <a:rPr lang="fr-FR" b="1" dirty="0" smtClean="0"/>
              <a:t> </a:t>
            </a:r>
            <a:r>
              <a:rPr lang="fr-FR" b="1" dirty="0" err="1" smtClean="0"/>
              <a:t>one’s</a:t>
            </a:r>
            <a:r>
              <a:rPr lang="fr-FR" b="1" dirty="0" smtClean="0"/>
              <a:t> </a:t>
            </a:r>
            <a:r>
              <a:rPr lang="fr-FR" b="1" dirty="0" err="1" smtClean="0"/>
              <a:t>language</a:t>
            </a:r>
            <a:r>
              <a:rPr lang="fr-FR" b="1" dirty="0" smtClean="0"/>
              <a:t> </a:t>
            </a:r>
            <a:r>
              <a:rPr lang="fr-FR" b="1" dirty="0" err="1" smtClean="0"/>
              <a:t>skills</a:t>
            </a:r>
            <a:r>
              <a:rPr lang="fr-FR" b="1" dirty="0" smtClean="0"/>
              <a:t>.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explain</a:t>
            </a:r>
            <a:r>
              <a:rPr lang="fr-FR" dirty="0" smtClean="0"/>
              <a:t> how </a:t>
            </a:r>
            <a:r>
              <a:rPr lang="fr-FR" dirty="0" err="1" smtClean="0"/>
              <a:t>speaking</a:t>
            </a:r>
            <a:r>
              <a:rPr lang="fr-FR" dirty="0" smtClean="0"/>
              <a:t> and </a:t>
            </a:r>
            <a:r>
              <a:rPr lang="fr-FR" dirty="0" err="1" smtClean="0"/>
              <a:t>presenting</a:t>
            </a:r>
            <a:r>
              <a:rPr lang="fr-FR" dirty="0" smtClean="0"/>
              <a:t> </a:t>
            </a:r>
            <a:r>
              <a:rPr lang="fr-FR" dirty="0" err="1" smtClean="0"/>
              <a:t>orally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help </a:t>
            </a:r>
            <a:r>
              <a:rPr lang="fr-FR" dirty="0" err="1" smtClean="0"/>
              <a:t>learners</a:t>
            </a:r>
            <a:r>
              <a:rPr lang="fr-FR" dirty="0" smtClean="0"/>
              <a:t> to </a:t>
            </a:r>
            <a:r>
              <a:rPr lang="fr-FR" dirty="0" err="1" smtClean="0"/>
              <a:t>expand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b="1" dirty="0" err="1" smtClean="0"/>
              <a:t>vocabulary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dirty="0" smtClean="0"/>
              <a:t>show how </a:t>
            </a:r>
            <a:r>
              <a:rPr lang="fr-FR" dirty="0" err="1" smtClean="0"/>
              <a:t>speaking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help </a:t>
            </a:r>
            <a:r>
              <a:rPr lang="fr-FR" dirty="0" err="1" smtClean="0"/>
              <a:t>proceduralize</a:t>
            </a:r>
            <a:r>
              <a:rPr lang="fr-FR" dirty="0" smtClean="0"/>
              <a:t> </a:t>
            </a:r>
            <a:r>
              <a:rPr lang="fr-FR" b="1" dirty="0" smtClean="0"/>
              <a:t>grammatical patterns</a:t>
            </a:r>
          </a:p>
          <a:p>
            <a:endParaRPr lang="fr-FR" b="1" dirty="0" smtClean="0"/>
          </a:p>
          <a:p>
            <a:r>
              <a:rPr lang="fr-FR" dirty="0" smtClean="0"/>
              <a:t>show how </a:t>
            </a:r>
            <a:r>
              <a:rPr lang="fr-FR" dirty="0" err="1" smtClean="0"/>
              <a:t>presenting</a:t>
            </a:r>
            <a:r>
              <a:rPr lang="fr-FR" dirty="0" smtClean="0"/>
              <a:t> a </a:t>
            </a:r>
            <a:r>
              <a:rPr lang="fr-FR" dirty="0" err="1" smtClean="0"/>
              <a:t>topic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 help </a:t>
            </a:r>
            <a:r>
              <a:rPr lang="fr-FR" dirty="0" err="1" smtClean="0"/>
              <a:t>learners</a:t>
            </a:r>
            <a:r>
              <a:rPr lang="fr-FR" dirty="0" smtClean="0"/>
              <a:t> to </a:t>
            </a:r>
            <a:r>
              <a:rPr lang="fr-FR" dirty="0" err="1" smtClean="0"/>
              <a:t>understand</a:t>
            </a:r>
            <a:r>
              <a:rPr lang="fr-FR" dirty="0" smtClean="0"/>
              <a:t> the </a:t>
            </a:r>
            <a:r>
              <a:rPr lang="fr-FR" dirty="0" err="1" smtClean="0"/>
              <a:t>topic</a:t>
            </a:r>
            <a:r>
              <a:rPr lang="fr-FR" dirty="0" smtClean="0"/>
              <a:t> and </a:t>
            </a:r>
            <a:r>
              <a:rPr lang="fr-FR" b="1" dirty="0" smtClean="0"/>
              <a:t>structure </a:t>
            </a:r>
            <a:r>
              <a:rPr lang="fr-FR" b="1" dirty="0" err="1" smtClean="0"/>
              <a:t>their</a:t>
            </a:r>
            <a:r>
              <a:rPr lang="fr-FR" b="1" dirty="0" smtClean="0"/>
              <a:t> </a:t>
            </a:r>
            <a:r>
              <a:rPr lang="fr-FR" b="1" dirty="0" err="1" smtClean="0"/>
              <a:t>thoughts</a:t>
            </a:r>
            <a:r>
              <a:rPr lang="fr-FR" b="1" dirty="0" smtClean="0"/>
              <a:t> </a:t>
            </a:r>
            <a:r>
              <a:rPr lang="fr-FR" b="1" dirty="0" err="1" smtClean="0"/>
              <a:t>coherently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dirty="0" smtClean="0"/>
              <a:t>show how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use free and </a:t>
            </a:r>
            <a:r>
              <a:rPr lang="fr-FR" dirty="0" err="1" smtClean="0"/>
              <a:t>easy</a:t>
            </a:r>
            <a:r>
              <a:rPr lang="fr-FR" dirty="0" smtClean="0"/>
              <a:t>-</a:t>
            </a:r>
            <a:r>
              <a:rPr lang="fr-FR" dirty="0" err="1" smtClean="0"/>
              <a:t>to-use</a:t>
            </a:r>
            <a:r>
              <a:rPr lang="fr-FR" dirty="0" smtClean="0"/>
              <a:t> online </a:t>
            </a:r>
            <a:r>
              <a:rPr lang="fr-FR" dirty="0" err="1" smtClean="0"/>
              <a:t>tools</a:t>
            </a:r>
            <a:r>
              <a:rPr lang="fr-FR" dirty="0" smtClean="0"/>
              <a:t> to </a:t>
            </a:r>
            <a:r>
              <a:rPr lang="fr-FR" dirty="0" err="1" smtClean="0"/>
              <a:t>give</a:t>
            </a:r>
            <a:r>
              <a:rPr lang="fr-FR" dirty="0" smtClean="0"/>
              <a:t> </a:t>
            </a:r>
            <a:r>
              <a:rPr lang="fr-FR" dirty="0" err="1" smtClean="0"/>
              <a:t>learners</a:t>
            </a:r>
            <a:r>
              <a:rPr lang="fr-FR" dirty="0" smtClean="0"/>
              <a:t> more </a:t>
            </a:r>
            <a:r>
              <a:rPr lang="fr-FR" dirty="0" err="1" smtClean="0"/>
              <a:t>speaking</a:t>
            </a:r>
            <a:r>
              <a:rPr lang="fr-FR" dirty="0" smtClean="0"/>
              <a:t> time to practice all of the </a:t>
            </a:r>
            <a:r>
              <a:rPr lang="fr-FR" dirty="0" err="1" smtClean="0"/>
              <a:t>above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35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softEdge rad="12700"/>
          </a:effectLst>
        </p:spPr>
        <p:txBody>
          <a:bodyPr/>
          <a:lstStyle/>
          <a:p>
            <a:r>
              <a:rPr lang="fr-FR" sz="3200" dirty="0" err="1" smtClean="0"/>
              <a:t>Speaking</a:t>
            </a:r>
            <a:r>
              <a:rPr lang="fr-FR" sz="3200" dirty="0" smtClean="0"/>
              <a:t> to an audience: the </a:t>
            </a:r>
            <a:r>
              <a:rPr lang="fr-FR" sz="3200" dirty="0" err="1" smtClean="0"/>
              <a:t>most</a:t>
            </a:r>
            <a:r>
              <a:rPr lang="fr-FR" sz="3200" dirty="0" smtClean="0"/>
              <a:t> active and efficient </a:t>
            </a:r>
            <a:r>
              <a:rPr lang="fr-FR" sz="3200" dirty="0" err="1" smtClean="0"/>
              <a:t>way</a:t>
            </a:r>
            <a:r>
              <a:rPr lang="fr-FR" sz="3200" dirty="0" smtClean="0"/>
              <a:t> to </a:t>
            </a:r>
            <a:r>
              <a:rPr lang="fr-FR" sz="3200" dirty="0" err="1" smtClean="0"/>
              <a:t>learn</a:t>
            </a:r>
            <a:r>
              <a:rPr lang="fr-FR" sz="3200" dirty="0" smtClean="0"/>
              <a:t>.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43045"/>
            <a:ext cx="486193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lp\AppData\Local\Microsoft\Windows\Temporary Internet Files\Content.IE5\I29PHQH1\MC90031822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12976"/>
            <a:ext cx="1257300" cy="18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04822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smtClean="0"/>
              <a:t>How </a:t>
            </a: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learning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5123" name="Picture 3" descr="C:\Users\lp\AppData\Local\Microsoft\Windows\Temporary Internet Files\Content.IE5\I29PHQH1\MC90018758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89" y="2924944"/>
            <a:ext cx="1544422" cy="18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796136" y="1884777"/>
            <a:ext cx="1728192" cy="1056280"/>
          </a:xfrm>
          <a:prstGeom prst="wedgeEllipseCallout">
            <a:avLst>
              <a:gd name="adj1" fmla="val -104658"/>
              <a:gd name="adj2" fmla="val 10837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chemeClr val="tx1"/>
                </a:solidFill>
              </a:rPr>
              <a:t>actively</a:t>
            </a:r>
            <a:r>
              <a:rPr lang="fr-FR" sz="1600" dirty="0" smtClean="0">
                <a:solidFill>
                  <a:schemeClr val="tx1"/>
                </a:solidFill>
              </a:rPr>
              <a:t> engage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166" y="1977367"/>
            <a:ext cx="1774090" cy="10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2522" y="2157998"/>
            <a:ext cx="1696224" cy="2510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2267744" y="1772816"/>
            <a:ext cx="2016224" cy="1237774"/>
          </a:xfrm>
          <a:prstGeom prst="wedgeEllipseCallout">
            <a:avLst>
              <a:gd name="adj1" fmla="val 51156"/>
              <a:gd name="adj2" fmla="val 8310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neurons</a:t>
            </a:r>
            <a:r>
              <a:rPr lang="fr-FR" sz="1600" dirty="0" smtClean="0"/>
              <a:t> </a:t>
            </a:r>
            <a:r>
              <a:rPr lang="fr-FR" sz="1600" dirty="0" err="1" smtClean="0"/>
              <a:t>that</a:t>
            </a:r>
            <a:r>
              <a:rPr lang="fr-FR" sz="1600" dirty="0" smtClean="0"/>
              <a:t> </a:t>
            </a:r>
            <a:r>
              <a:rPr lang="fr-FR" sz="1600" dirty="0" err="1" smtClean="0"/>
              <a:t>fire</a:t>
            </a:r>
            <a:r>
              <a:rPr lang="fr-FR" sz="1600" dirty="0" smtClean="0"/>
              <a:t> </a:t>
            </a:r>
            <a:r>
              <a:rPr lang="fr-FR" sz="1600" dirty="0" err="1" smtClean="0"/>
              <a:t>together</a:t>
            </a:r>
            <a:r>
              <a:rPr lang="fr-FR" sz="1600" dirty="0" smtClean="0"/>
              <a:t> </a:t>
            </a:r>
            <a:r>
              <a:rPr lang="fr-FR" sz="1600" dirty="0" err="1" smtClean="0"/>
              <a:t>wire</a:t>
            </a:r>
            <a:r>
              <a:rPr lang="fr-FR" sz="1600" dirty="0" smtClean="0"/>
              <a:t> </a:t>
            </a:r>
            <a:r>
              <a:rPr lang="fr-FR" sz="1600" dirty="0" err="1" smtClean="0"/>
              <a:t>together</a:t>
            </a:r>
            <a:endParaRPr lang="fr-FR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71600" y="4869160"/>
            <a:ext cx="7056784" cy="9361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/>
              <a:t>We want to create situations where our learners actively use as many areas of their brains as possible and thus </a:t>
            </a:r>
            <a:r>
              <a:rPr lang="en-US" dirty="0" smtClean="0"/>
              <a:t>create, expand and strengthen their </a:t>
            </a:r>
            <a:r>
              <a:rPr lang="en-US" dirty="0"/>
              <a:t>neural networks.</a:t>
            </a:r>
            <a:endParaRPr lang="de-AT" dirty="0"/>
          </a:p>
        </p:txBody>
      </p:sp>
      <p:sp>
        <p:nvSpPr>
          <p:cNvPr id="8" name="Oval Callout 7"/>
          <p:cNvSpPr/>
          <p:nvPr/>
        </p:nvSpPr>
        <p:spPr>
          <a:xfrm>
            <a:off x="6516216" y="3413015"/>
            <a:ext cx="2304256" cy="1173857"/>
          </a:xfrm>
          <a:prstGeom prst="wedgeEllipseCallout">
            <a:avLst>
              <a:gd name="adj1" fmla="val -157064"/>
              <a:gd name="adj2" fmla="val 17182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This </a:t>
            </a:r>
            <a:r>
              <a:rPr lang="fr-FR" sz="1600" dirty="0" err="1" smtClean="0">
                <a:solidFill>
                  <a:schemeClr val="tx1"/>
                </a:solidFill>
              </a:rPr>
              <a:t>happens</a:t>
            </a:r>
            <a:r>
              <a:rPr lang="fr-FR" sz="1600" dirty="0" smtClean="0">
                <a:solidFill>
                  <a:schemeClr val="tx1"/>
                </a:solidFill>
              </a:rPr>
              <a:t> best </a:t>
            </a:r>
            <a:r>
              <a:rPr lang="fr-FR" sz="1600" dirty="0" err="1" smtClean="0">
                <a:solidFill>
                  <a:schemeClr val="tx1"/>
                </a:solidFill>
              </a:rPr>
              <a:t>when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we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speak</a:t>
            </a:r>
            <a:r>
              <a:rPr lang="fr-FR" sz="1600" dirty="0" smtClean="0">
                <a:solidFill>
                  <a:schemeClr val="tx1"/>
                </a:solidFill>
              </a:rPr>
              <a:t>.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122" y="3284984"/>
            <a:ext cx="5143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9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sz="4000" dirty="0" err="1" smtClean="0"/>
              <a:t>What</a:t>
            </a:r>
            <a:r>
              <a:rPr lang="fr-FR" sz="4000" dirty="0" smtClean="0"/>
              <a:t> </a:t>
            </a:r>
            <a:r>
              <a:rPr lang="fr-FR" sz="4000" dirty="0" err="1" smtClean="0"/>
              <a:t>happens</a:t>
            </a:r>
            <a:r>
              <a:rPr lang="fr-FR" sz="4000" dirty="0" smtClean="0"/>
              <a:t> </a:t>
            </a:r>
            <a:r>
              <a:rPr lang="fr-FR" sz="4000" dirty="0" err="1" smtClean="0"/>
              <a:t>when</a:t>
            </a:r>
            <a:r>
              <a:rPr lang="fr-FR" sz="4000" dirty="0" smtClean="0"/>
              <a:t> </a:t>
            </a:r>
            <a:r>
              <a:rPr lang="fr-FR" sz="4000" dirty="0" err="1" smtClean="0"/>
              <a:t>we</a:t>
            </a:r>
            <a:r>
              <a:rPr lang="fr-FR" sz="4000" dirty="0" smtClean="0"/>
              <a:t> </a:t>
            </a:r>
            <a:r>
              <a:rPr lang="fr-FR" sz="4000" dirty="0" err="1" smtClean="0"/>
              <a:t>speak</a:t>
            </a:r>
            <a:r>
              <a:rPr lang="fr-FR" sz="4000" dirty="0" smtClean="0"/>
              <a:t>?</a:t>
            </a:r>
            <a:endParaRPr lang="fr-F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060848"/>
            <a:ext cx="7467600" cy="39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/>
              <a:t>addition to other processes involved in language production </a:t>
            </a:r>
            <a:r>
              <a:rPr lang="en-US" dirty="0" smtClean="0"/>
              <a:t>(e.g. </a:t>
            </a:r>
            <a:r>
              <a:rPr lang="en-US" dirty="0"/>
              <a:t>recalling items from memory, making connections, planning and assembling language in the </a:t>
            </a:r>
            <a:r>
              <a:rPr lang="en-US" dirty="0" err="1"/>
              <a:t>Broca</a:t>
            </a:r>
            <a:r>
              <a:rPr lang="en-US" dirty="0"/>
              <a:t> area) speaking requires the use and control of a large number of </a:t>
            </a:r>
            <a:r>
              <a:rPr lang="en-US" b="1" dirty="0"/>
              <a:t>muscles in the face, tongue, mouth, and hands </a:t>
            </a:r>
            <a:r>
              <a:rPr lang="en-US" dirty="0"/>
              <a:t>as well as  </a:t>
            </a:r>
            <a:r>
              <a:rPr lang="en-US" b="1" dirty="0"/>
              <a:t>hearing  our own words </a:t>
            </a:r>
            <a:r>
              <a:rPr lang="en-US" dirty="0"/>
              <a:t>and message.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9900"/>
                </a:solidFill>
              </a:rPr>
              <a:t>Speaking </a:t>
            </a:r>
            <a:r>
              <a:rPr lang="en-US" b="1" dirty="0">
                <a:solidFill>
                  <a:srgbClr val="FF9900"/>
                </a:solidFill>
              </a:rPr>
              <a:t>thus activates more different areas of our brains than any other language-related activity.   </a:t>
            </a:r>
            <a:endParaRPr lang="de-AT" b="1" dirty="0">
              <a:solidFill>
                <a:srgbClr val="FF99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59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04822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sz="3600" dirty="0" err="1" smtClean="0"/>
              <a:t>What</a:t>
            </a:r>
            <a:r>
              <a:rPr lang="fr-FR" sz="3600" dirty="0" smtClean="0"/>
              <a:t> </a:t>
            </a:r>
            <a:r>
              <a:rPr lang="fr-FR" sz="3600" dirty="0" err="1" smtClean="0"/>
              <a:t>is</a:t>
            </a:r>
            <a:r>
              <a:rPr lang="fr-FR" sz="3600" dirty="0" smtClean="0"/>
              <a:t> </a:t>
            </a:r>
            <a:r>
              <a:rPr lang="fr-FR" sz="3600" dirty="0" err="1" smtClean="0"/>
              <a:t>this</a:t>
            </a:r>
            <a:r>
              <a:rPr lang="fr-FR" sz="3600" dirty="0" smtClean="0"/>
              <a:t> </a:t>
            </a:r>
            <a:r>
              <a:rPr lang="fr-FR" sz="3600" dirty="0" err="1" smtClean="0"/>
              <a:t>brain</a:t>
            </a:r>
            <a:r>
              <a:rPr lang="fr-FR" sz="3600" dirty="0" smtClean="0"/>
              <a:t> </a:t>
            </a:r>
            <a:r>
              <a:rPr lang="fr-FR" sz="3600" dirty="0" err="1" smtClean="0"/>
              <a:t>doing</a:t>
            </a:r>
            <a:r>
              <a:rPr lang="fr-FR" sz="3600" dirty="0" smtClean="0"/>
              <a:t>?</a:t>
            </a:r>
            <a:endParaRPr lang="fr-FR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80928"/>
            <a:ext cx="2795138" cy="233142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60960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3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36563"/>
            <a:ext cx="8496944" cy="144267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l"/>
            <a:r>
              <a:rPr lang="fr-FR" sz="3200" dirty="0" err="1" smtClean="0"/>
              <a:t>Why</a:t>
            </a:r>
            <a:r>
              <a:rPr lang="fr-FR" sz="3200" dirty="0" smtClean="0"/>
              <a:t> </a:t>
            </a:r>
            <a:r>
              <a:rPr lang="fr-FR" sz="3200" dirty="0" err="1" smtClean="0"/>
              <a:t>speaking</a:t>
            </a:r>
            <a:r>
              <a:rPr lang="fr-FR" sz="3200" dirty="0" smtClean="0"/>
              <a:t> to an audience </a:t>
            </a:r>
            <a:r>
              <a:rPr lang="fr-FR" sz="3200" dirty="0" err="1" smtClean="0"/>
              <a:t>is</a:t>
            </a:r>
            <a:r>
              <a:rPr lang="fr-FR" sz="3200" dirty="0" smtClean="0"/>
              <a:t> </a:t>
            </a:r>
            <a:r>
              <a:rPr lang="fr-FR" sz="3200" dirty="0" err="1" smtClean="0"/>
              <a:t>so</a:t>
            </a:r>
            <a:r>
              <a:rPr lang="fr-FR" sz="3200" dirty="0" smtClean="0"/>
              <a:t> efficient</a:t>
            </a:r>
            <a:endParaRPr lang="fr-F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9900"/>
                </a:solidFill>
              </a:rPr>
              <a:t>Depth of processing</a:t>
            </a:r>
            <a:br>
              <a:rPr lang="en-US" b="1" dirty="0" smtClean="0">
                <a:solidFill>
                  <a:srgbClr val="FF9900"/>
                </a:solidFill>
              </a:rPr>
            </a:br>
            <a:r>
              <a:rPr lang="en-US" dirty="0" smtClean="0"/>
              <a:t>In </a:t>
            </a:r>
            <a:r>
              <a:rPr lang="en-US" dirty="0"/>
              <a:t>order to speak about a topic and present it to the class learners must</a:t>
            </a:r>
            <a:endParaRPr lang="de-AT" dirty="0"/>
          </a:p>
          <a:p>
            <a:pPr lvl="0"/>
            <a:r>
              <a:rPr lang="en-US" b="1" dirty="0"/>
              <a:t>actively engage </a:t>
            </a:r>
            <a:r>
              <a:rPr lang="en-US" dirty="0"/>
              <a:t>with the topic in order to understand it</a:t>
            </a:r>
            <a:endParaRPr lang="de-AT" dirty="0"/>
          </a:p>
          <a:p>
            <a:pPr lvl="0"/>
            <a:r>
              <a:rPr lang="en-US" b="1" dirty="0"/>
              <a:t>actively decide what </a:t>
            </a:r>
            <a:r>
              <a:rPr lang="en-US" dirty="0"/>
              <a:t>is important </a:t>
            </a:r>
            <a:r>
              <a:rPr lang="en-US" dirty="0" smtClean="0"/>
              <a:t>and relevant for </a:t>
            </a:r>
            <a:r>
              <a:rPr lang="en-US" dirty="0"/>
              <a:t>their presentation</a:t>
            </a:r>
            <a:endParaRPr lang="de-AT" dirty="0"/>
          </a:p>
          <a:p>
            <a:pPr lvl="0"/>
            <a:r>
              <a:rPr lang="en-US" b="1" dirty="0"/>
              <a:t>actively plan how</a:t>
            </a:r>
            <a:r>
              <a:rPr lang="en-US" dirty="0"/>
              <a:t> to present it (outline)</a:t>
            </a:r>
            <a:endParaRPr lang="de-AT" dirty="0"/>
          </a:p>
          <a:p>
            <a:pPr lvl="0"/>
            <a:r>
              <a:rPr lang="en-US" b="1" dirty="0"/>
              <a:t>plan and prepare the  necessary </a:t>
            </a:r>
            <a:r>
              <a:rPr lang="en-US" b="1" dirty="0" smtClean="0"/>
              <a:t>language</a:t>
            </a:r>
            <a:endParaRPr lang="de-AT" dirty="0"/>
          </a:p>
          <a:p>
            <a:pPr lvl="0"/>
            <a:r>
              <a:rPr lang="en-US" b="1" dirty="0"/>
              <a:t>practice</a:t>
            </a:r>
            <a:r>
              <a:rPr lang="en-US" dirty="0"/>
              <a:t> their presentation a few times – </a:t>
            </a:r>
            <a:r>
              <a:rPr lang="en-US" b="1" dirty="0"/>
              <a:t>listen to themselves </a:t>
            </a:r>
            <a:r>
              <a:rPr lang="en-US" b="1" dirty="0" smtClean="0"/>
              <a:t>critically </a:t>
            </a:r>
            <a:r>
              <a:rPr lang="en-US" dirty="0" smtClean="0"/>
              <a:t>before posting their final version</a:t>
            </a:r>
          </a:p>
          <a:p>
            <a:pPr lvl="0"/>
            <a:r>
              <a:rPr lang="en-US" b="1" dirty="0" smtClean="0">
                <a:solidFill>
                  <a:srgbClr val="FF9900"/>
                </a:solidFill>
              </a:rPr>
              <a:t>and in all these steps activate huge neural networks across  their whole brains.</a:t>
            </a:r>
            <a:endParaRPr lang="de-AT" b="1" dirty="0">
              <a:solidFill>
                <a:srgbClr val="FF9900"/>
              </a:solidFill>
            </a:endParaRPr>
          </a:p>
        </p:txBody>
      </p:sp>
      <p:pic>
        <p:nvPicPr>
          <p:cNvPr id="7170" name="Picture 2" descr="C:\Users\lp\AppData\Local\Microsoft\Windows\Temporary Internet Files\Content.IE5\WVXR4GGT\MC90038921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93" y="548680"/>
            <a:ext cx="88853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279241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7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88641"/>
            <a:ext cx="8041440" cy="129614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b="1" dirty="0" err="1" smtClean="0"/>
              <a:t>Practical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Examples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err="1"/>
              <a:t>Year</a:t>
            </a:r>
            <a:r>
              <a:rPr lang="fr-FR" sz="3200" dirty="0"/>
              <a:t> </a:t>
            </a:r>
            <a:r>
              <a:rPr lang="fr-FR" sz="3200" dirty="0" smtClean="0"/>
              <a:t>1: Practice </a:t>
            </a:r>
            <a:r>
              <a:rPr lang="fr-FR" sz="3200" dirty="0" err="1"/>
              <a:t>vocabulary</a:t>
            </a:r>
            <a:r>
              <a:rPr lang="fr-FR" sz="3200" dirty="0"/>
              <a:t>: </a:t>
            </a:r>
            <a:r>
              <a:rPr lang="fr-FR" sz="3200" dirty="0" err="1"/>
              <a:t>My</a:t>
            </a:r>
            <a:r>
              <a:rPr lang="fr-FR" sz="3200" dirty="0"/>
              <a:t> room</a:t>
            </a:r>
            <a:br>
              <a:rPr lang="fr-FR" sz="3200" dirty="0"/>
            </a:b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72816"/>
            <a:ext cx="4680520" cy="4311377"/>
          </a:xfrm>
        </p:spPr>
        <p:txBody>
          <a:bodyPr>
            <a:normAutofit lnSpcReduction="10000"/>
          </a:bodyPr>
          <a:lstStyle/>
          <a:p>
            <a:pPr marL="717804" lvl="1" indent="-342900"/>
            <a:r>
              <a:rPr lang="fr-FR" sz="2400" dirty="0" smtClean="0"/>
              <a:t>active use of new </a:t>
            </a:r>
            <a:r>
              <a:rPr lang="fr-FR" sz="2400" dirty="0" err="1" smtClean="0"/>
              <a:t>vocab</a:t>
            </a:r>
            <a:r>
              <a:rPr lang="fr-FR" sz="2400" dirty="0" smtClean="0"/>
              <a:t> in a </a:t>
            </a:r>
          </a:p>
          <a:p>
            <a:pPr marL="640080" lvl="2" indent="0">
              <a:buNone/>
            </a:pPr>
            <a:r>
              <a:rPr lang="fr-FR" sz="2400" dirty="0" smtClean="0"/>
              <a:t> </a:t>
            </a:r>
            <a:r>
              <a:rPr lang="fr-FR" sz="2400" dirty="0" err="1" smtClean="0"/>
              <a:t>meaningful</a:t>
            </a:r>
            <a:r>
              <a:rPr lang="fr-FR" sz="2400" dirty="0" smtClean="0"/>
              <a:t> </a:t>
            </a:r>
            <a:r>
              <a:rPr lang="fr-FR" sz="2400" dirty="0" err="1" smtClean="0"/>
              <a:t>context</a:t>
            </a:r>
            <a:endParaRPr lang="fr-FR" sz="2400" dirty="0" smtClean="0"/>
          </a:p>
          <a:p>
            <a:pPr marL="717804" lvl="1" indent="-342900"/>
            <a:r>
              <a:rPr lang="fr-FR" sz="2400" dirty="0"/>
              <a:t>use of </a:t>
            </a:r>
            <a:r>
              <a:rPr lang="fr-FR" sz="2400" dirty="0" err="1"/>
              <a:t>visuals</a:t>
            </a:r>
            <a:r>
              <a:rPr lang="fr-FR" sz="2400" dirty="0"/>
              <a:t> / real </a:t>
            </a:r>
            <a:r>
              <a:rPr lang="fr-FR" sz="2400" dirty="0" err="1"/>
              <a:t>objects</a:t>
            </a:r>
            <a:endParaRPr lang="fr-FR" sz="2400" dirty="0"/>
          </a:p>
          <a:p>
            <a:pPr marL="717804" lvl="1" indent="-342900"/>
            <a:r>
              <a:rPr lang="fr-FR" sz="2400" dirty="0" err="1" smtClean="0"/>
              <a:t>personalized</a:t>
            </a:r>
            <a:r>
              <a:rPr lang="fr-FR" sz="2400" dirty="0" smtClean="0"/>
              <a:t> </a:t>
            </a:r>
            <a:r>
              <a:rPr lang="fr-FR" sz="2400" dirty="0" err="1" smtClean="0"/>
              <a:t>activity</a:t>
            </a:r>
            <a:r>
              <a:rPr lang="fr-FR" sz="2400" dirty="0" smtClean="0"/>
              <a:t>/</a:t>
            </a:r>
            <a:r>
              <a:rPr lang="fr-FR" sz="2400" dirty="0" err="1" smtClean="0"/>
              <a:t>episodic</a:t>
            </a:r>
            <a:r>
              <a:rPr lang="fr-FR" sz="2400" dirty="0" smtClean="0"/>
              <a:t> memory</a:t>
            </a:r>
          </a:p>
          <a:p>
            <a:pPr marL="717804" lvl="1" indent="-342900"/>
            <a:r>
              <a:rPr lang="fr-FR" sz="2400" dirty="0" err="1" smtClean="0"/>
              <a:t>repeated</a:t>
            </a:r>
            <a:r>
              <a:rPr lang="fr-FR" sz="2400" dirty="0" smtClean="0"/>
              <a:t> use of </a:t>
            </a:r>
            <a:r>
              <a:rPr lang="fr-FR" sz="2400" dirty="0" err="1" smtClean="0"/>
              <a:t>vocab</a:t>
            </a:r>
            <a:r>
              <a:rPr lang="fr-FR" sz="2400" dirty="0" smtClean="0"/>
              <a:t> in planning</a:t>
            </a:r>
          </a:p>
          <a:p>
            <a:pPr marL="374904" lvl="1" indent="0">
              <a:buNone/>
            </a:pPr>
            <a:r>
              <a:rPr lang="fr-FR" sz="2400" dirty="0"/>
              <a:t>	 </a:t>
            </a:r>
            <a:r>
              <a:rPr lang="fr-FR" sz="2400" dirty="0" smtClean="0"/>
              <a:t>   and </a:t>
            </a:r>
            <a:r>
              <a:rPr lang="fr-FR" sz="2400" dirty="0" err="1" smtClean="0"/>
              <a:t>recording</a:t>
            </a:r>
            <a:r>
              <a:rPr lang="fr-FR" sz="2400" dirty="0" smtClean="0"/>
              <a:t> phase</a:t>
            </a:r>
          </a:p>
          <a:p>
            <a:pPr marL="717804" lvl="1" indent="-342900"/>
            <a:r>
              <a:rPr lang="fr-FR" sz="2400" dirty="0" smtClean="0"/>
              <a:t>high </a:t>
            </a:r>
            <a:r>
              <a:rPr lang="fr-FR" sz="2400" dirty="0" err="1" smtClean="0"/>
              <a:t>quality</a:t>
            </a:r>
            <a:r>
              <a:rPr lang="fr-FR" sz="2400" dirty="0" smtClean="0"/>
              <a:t> due to public </a:t>
            </a:r>
            <a:r>
              <a:rPr lang="fr-FR" sz="2400" dirty="0" err="1" smtClean="0"/>
              <a:t>viewing</a:t>
            </a:r>
            <a:endParaRPr lang="fr-FR" sz="2400" dirty="0" smtClean="0"/>
          </a:p>
          <a:p>
            <a:pPr marL="640080" lvl="2" indent="0">
              <a:buNone/>
            </a:pPr>
            <a:r>
              <a:rPr lang="fr-FR" dirty="0"/>
              <a:t> </a:t>
            </a:r>
            <a:r>
              <a:rPr lang="fr-FR" dirty="0" smtClean="0"/>
              <a:t> </a:t>
            </a:r>
          </a:p>
          <a:p>
            <a:pPr marL="717804" lvl="1" indent="-342900"/>
            <a:endParaRPr lang="fr-FR" dirty="0" smtClean="0"/>
          </a:p>
          <a:p>
            <a:pPr marL="717804" lvl="1" indent="-342900"/>
            <a:endParaRPr lang="fr-FR" dirty="0" smtClean="0"/>
          </a:p>
        </p:txBody>
      </p:sp>
      <p:pic>
        <p:nvPicPr>
          <p:cNvPr id="4" name="my-room-birgit-S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1772816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3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564904"/>
            <a:ext cx="2411760" cy="1808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2642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sz="2800" dirty="0" err="1" smtClean="0"/>
              <a:t>Year</a:t>
            </a:r>
            <a:r>
              <a:rPr lang="fr-FR" sz="2800" dirty="0" smtClean="0"/>
              <a:t> 1: </a:t>
            </a:r>
            <a:r>
              <a:rPr lang="fr-FR" sz="2800" dirty="0" err="1" smtClean="0"/>
              <a:t>Grammar</a:t>
            </a:r>
            <a:r>
              <a:rPr lang="fr-FR" sz="2800" dirty="0" smtClean="0"/>
              <a:t> practice</a:t>
            </a:r>
            <a:br>
              <a:rPr lang="fr-FR" sz="2800" dirty="0" smtClean="0"/>
            </a:br>
            <a:r>
              <a:rPr lang="fr-FR" sz="2800" dirty="0" err="1" smtClean="0"/>
              <a:t>Proceduralization</a:t>
            </a:r>
            <a:r>
              <a:rPr lang="fr-FR" sz="2800" dirty="0" smtClean="0"/>
              <a:t> of </a:t>
            </a:r>
            <a:r>
              <a:rPr lang="fr-FR" sz="2800" dirty="0" err="1" smtClean="0"/>
              <a:t>present</a:t>
            </a:r>
            <a:r>
              <a:rPr lang="fr-FR" sz="2800" dirty="0" smtClean="0"/>
              <a:t> routines</a:t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48638"/>
            <a:ext cx="4741912" cy="3951337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scaffolded</a:t>
            </a:r>
            <a:r>
              <a:rPr lang="fr-FR" dirty="0" smtClean="0"/>
              <a:t> </a:t>
            </a:r>
            <a:r>
              <a:rPr lang="fr-FR" dirty="0" err="1" smtClean="0"/>
              <a:t>activity</a:t>
            </a:r>
            <a:r>
              <a:rPr lang="fr-FR" dirty="0" smtClean="0"/>
              <a:t> to practice the use of the </a:t>
            </a:r>
            <a:r>
              <a:rPr lang="fr-FR" dirty="0" err="1" smtClean="0"/>
              <a:t>present</a:t>
            </a:r>
            <a:r>
              <a:rPr lang="fr-FR" dirty="0" smtClean="0"/>
              <a:t> simple to talk about routines</a:t>
            </a:r>
          </a:p>
          <a:p>
            <a:r>
              <a:rPr lang="fr-FR" dirty="0" err="1" smtClean="0"/>
              <a:t>personalized</a:t>
            </a:r>
            <a:r>
              <a:rPr lang="fr-FR" dirty="0" smtClean="0"/>
              <a:t> </a:t>
            </a:r>
            <a:r>
              <a:rPr lang="fr-FR" dirty="0" err="1" smtClean="0"/>
              <a:t>activity</a:t>
            </a:r>
            <a:r>
              <a:rPr lang="fr-FR" dirty="0" smtClean="0"/>
              <a:t> –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link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episodic</a:t>
            </a:r>
            <a:r>
              <a:rPr lang="fr-FR" dirty="0" smtClean="0"/>
              <a:t> memory and grammatical </a:t>
            </a:r>
            <a:r>
              <a:rPr lang="fr-FR" dirty="0" err="1" smtClean="0"/>
              <a:t>form</a:t>
            </a:r>
            <a:endParaRPr lang="fr-FR" dirty="0" smtClean="0"/>
          </a:p>
          <a:p>
            <a:r>
              <a:rPr lang="fr-FR" dirty="0" smtClean="0"/>
              <a:t>high motivation due to </a:t>
            </a:r>
            <a:r>
              <a:rPr lang="fr-FR" dirty="0" err="1" smtClean="0"/>
              <a:t>choice</a:t>
            </a:r>
            <a:r>
              <a:rPr lang="fr-FR" dirty="0" smtClean="0"/>
              <a:t> of favorite </a:t>
            </a:r>
            <a:r>
              <a:rPr lang="fr-FR" dirty="0" err="1" smtClean="0"/>
              <a:t>day</a:t>
            </a:r>
            <a:endParaRPr lang="fr-FR" dirty="0" smtClean="0"/>
          </a:p>
          <a:p>
            <a:r>
              <a:rPr lang="fr-FR" dirty="0" smtClean="0"/>
              <a:t>active engagement in planning the </a:t>
            </a:r>
            <a:r>
              <a:rPr lang="fr-FR" dirty="0" err="1" smtClean="0"/>
              <a:t>necessary</a:t>
            </a:r>
            <a:r>
              <a:rPr lang="fr-FR" dirty="0" smtClean="0"/>
              <a:t> </a:t>
            </a:r>
            <a:r>
              <a:rPr lang="fr-FR" dirty="0" err="1" smtClean="0"/>
              <a:t>language</a:t>
            </a:r>
            <a:endParaRPr lang="fr-FR" dirty="0" smtClean="0"/>
          </a:p>
          <a:p>
            <a:r>
              <a:rPr lang="fr-FR" dirty="0" err="1" smtClean="0"/>
              <a:t>students</a:t>
            </a:r>
            <a:r>
              <a:rPr lang="fr-FR" dirty="0" smtClean="0"/>
              <a:t> </a:t>
            </a:r>
            <a:r>
              <a:rPr lang="fr-FR" dirty="0" err="1" smtClean="0"/>
              <a:t>try</a:t>
            </a:r>
            <a:r>
              <a:rPr lang="fr-FR" dirty="0" smtClean="0"/>
              <a:t> to do </a:t>
            </a:r>
            <a:r>
              <a:rPr lang="fr-FR" dirty="0" err="1" smtClean="0"/>
              <a:t>their</a:t>
            </a:r>
            <a:r>
              <a:rPr lang="fr-FR" dirty="0" smtClean="0"/>
              <a:t> best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5" name="favorite-day-akira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2048638"/>
            <a:ext cx="4082708" cy="30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529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Speak to us online</Template>
  <TotalTime>1</TotalTime>
  <Words>504</Words>
  <Application>Microsoft Office PowerPoint</Application>
  <PresentationFormat>On-screen Show (4:3)</PresentationFormat>
  <Paragraphs>88</Paragraphs>
  <Slides>14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Bradley Hand ITC TT-Bold</vt:lpstr>
      <vt:lpstr>Calibri</vt:lpstr>
      <vt:lpstr>Cambria</vt:lpstr>
      <vt:lpstr>Rage Italic</vt:lpstr>
      <vt:lpstr>Sketchbook</vt:lpstr>
      <vt:lpstr>Speak to us online</vt:lpstr>
      <vt:lpstr>Speak to us online In this presentation I will… </vt:lpstr>
      <vt:lpstr>Speaking to an audience: the most active and efficient way to learn.</vt:lpstr>
      <vt:lpstr>How does learning work?</vt:lpstr>
      <vt:lpstr>What happens when we speak?</vt:lpstr>
      <vt:lpstr>What is this brain doing?</vt:lpstr>
      <vt:lpstr>Why speaking to an audience is so efficient</vt:lpstr>
      <vt:lpstr>  Practical Examples Year 1: Practice vocabulary: My room  </vt:lpstr>
      <vt:lpstr>Year 1: Grammar practice Proceduralization of present routines </vt:lpstr>
      <vt:lpstr>  Building grammatical concepts Notions:  Past events vs. circumstances  </vt:lpstr>
      <vt:lpstr>Presenting a topic or book</vt:lpstr>
      <vt:lpstr>Elevator Speeches       </vt:lpstr>
      <vt:lpstr>Thank you for listening</vt:lpstr>
      <vt:lpstr>Let‘s try it out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 to us online</dc:title>
  <dc:creator>Lis Polzleitner</dc:creator>
  <cp:lastModifiedBy>Lis Polzleitner</cp:lastModifiedBy>
  <cp:revision>2</cp:revision>
  <cp:lastPrinted>2013-12-06T19:03:49Z</cp:lastPrinted>
  <dcterms:created xsi:type="dcterms:W3CDTF">2015-11-15T16:31:19Z</dcterms:created>
  <dcterms:modified xsi:type="dcterms:W3CDTF">2015-11-15T17:00:56Z</dcterms:modified>
</cp:coreProperties>
</file>