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67" r:id="rId5"/>
    <p:sldId id="266" r:id="rId6"/>
    <p:sldId id="264" r:id="rId7"/>
    <p:sldId id="265" r:id="rId8"/>
    <p:sldId id="261" r:id="rId9"/>
    <p:sldId id="263" r:id="rId10"/>
    <p:sldId id="262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34" y="3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earnersdictionary.com/word-of-the-day/2015/08/03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learnersdictionary.com/word-of-the-day/2015/09/1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learnersdictionary.com/word-of-the-day/2015/09/1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learnersdictionary.com/word-of-the-day/2015/07/1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earnersdictionary.com/word-of-the-day/2015/11/0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Words of the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Always copy the word of the day into your vocab book and make an effort to learn and remember it on the same day. </a:t>
            </a:r>
          </a:p>
          <a:p>
            <a:r>
              <a:rPr lang="en-US" b="1" dirty="0" smtClean="0"/>
              <a:t>Tip: Try to use the new words as soon as  possible. This is the best way to remember them forever.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44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nuisance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90135" y="2499849"/>
            <a:ext cx="3711223" cy="337548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196093" y="2499848"/>
            <a:ext cx="5801264" cy="3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867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embellish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7658" y="2560638"/>
            <a:ext cx="4580889" cy="366075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22557" y="2810669"/>
            <a:ext cx="5132768" cy="31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bells and whistles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21405" y="2560638"/>
            <a:ext cx="4452685" cy="361903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76633" y="3409973"/>
            <a:ext cx="5620572" cy="19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roller coaster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62582" y="2353942"/>
            <a:ext cx="3957429" cy="351663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68615" y="2679540"/>
            <a:ext cx="5856788" cy="29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defiant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0072" y="2560638"/>
            <a:ext cx="4415055" cy="33099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629465"/>
          </a:xfrm>
        </p:spPr>
        <p:txBody>
          <a:bodyPr>
            <a:normAutofit fontScale="85000" lnSpcReduction="20000"/>
          </a:bodyPr>
          <a:lstStyle/>
          <a:p>
            <a:r>
              <a:rPr lang="en-US" sz="2900" dirty="0"/>
              <a:t> refusing to obey something or someone : full of defiance</a:t>
            </a:r>
          </a:p>
          <a:p>
            <a:r>
              <a:rPr lang="en-US" sz="2900" i="1" dirty="0"/>
              <a:t>defiant</a:t>
            </a:r>
            <a:r>
              <a:rPr lang="en-US" sz="2900" dirty="0"/>
              <a:t> rebels</a:t>
            </a:r>
          </a:p>
          <a:p>
            <a:r>
              <a:rPr lang="en-US" sz="2900" dirty="0"/>
              <a:t>a </a:t>
            </a:r>
            <a:r>
              <a:rPr lang="en-US" sz="2900" i="1" dirty="0"/>
              <a:t>defiant</a:t>
            </a:r>
            <a:r>
              <a:rPr lang="en-US" sz="2900" dirty="0"/>
              <a:t> act</a:t>
            </a:r>
          </a:p>
          <a:p>
            <a:r>
              <a:rPr lang="en-US" sz="2900" dirty="0"/>
              <a:t>He's taken a </a:t>
            </a:r>
            <a:r>
              <a:rPr lang="en-US" sz="2900" i="1" dirty="0"/>
              <a:t>defiant</a:t>
            </a:r>
            <a:r>
              <a:rPr lang="en-US" sz="2900" dirty="0"/>
              <a:t> stand/stance on the issue.</a:t>
            </a:r>
          </a:p>
          <a:p>
            <a:r>
              <a:rPr lang="en-US" sz="2900" b="1" dirty="0"/>
              <a:t>— defiantly</a:t>
            </a:r>
            <a:r>
              <a:rPr lang="en-US" sz="2900" dirty="0"/>
              <a:t> </a:t>
            </a:r>
            <a:r>
              <a:rPr lang="en-US" sz="2900" i="1" dirty="0"/>
              <a:t>adverb</a:t>
            </a:r>
            <a:endParaRPr lang="en-US" sz="2900" dirty="0"/>
          </a:p>
          <a:p>
            <a:r>
              <a:rPr lang="en-US" sz="2900" dirty="0"/>
              <a:t>He's spoken out </a:t>
            </a:r>
            <a:r>
              <a:rPr lang="en-US" sz="2900" i="1" dirty="0"/>
              <a:t>defiantly</a:t>
            </a:r>
            <a:r>
              <a:rPr lang="en-US" sz="2900" dirty="0"/>
              <a:t> against the new law</a:t>
            </a:r>
            <a:r>
              <a:rPr lang="en-US" sz="2900" dirty="0" smtClean="0"/>
              <a:t>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8141677" y="882486"/>
            <a:ext cx="2924908" cy="893560"/>
          </a:xfrm>
          <a:prstGeom prst="wedgeEllipseCallout">
            <a:avLst>
              <a:gd name="adj1" fmla="val -63919"/>
              <a:gd name="adj2" fmla="val 65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trotzig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3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discriminate (against)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[no object] </a:t>
            </a:r>
            <a:r>
              <a:rPr lang="en-US" b="1" dirty="0"/>
              <a:t>:</a:t>
            </a:r>
            <a:r>
              <a:rPr lang="en-US" dirty="0"/>
              <a:t> to unfairly treat a person or group of people differently from other people or </a:t>
            </a:r>
            <a:r>
              <a:rPr lang="en-US" dirty="0" smtClean="0"/>
              <a:t>groups</a:t>
            </a:r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school is not allowed </a:t>
            </a:r>
            <a:r>
              <a:rPr lang="en-US" b="1" dirty="0" smtClean="0"/>
              <a:t>to</a:t>
            </a:r>
            <a:r>
              <a:rPr lang="en-US" b="1" dirty="0"/>
              <a:t> </a:t>
            </a:r>
            <a:r>
              <a:rPr lang="en-US" b="1" i="1" dirty="0"/>
              <a:t>discriminate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It is illegal to </a:t>
            </a:r>
            <a:r>
              <a:rPr lang="en-US" b="1" i="1" dirty="0"/>
              <a:t>discriminate</a:t>
            </a:r>
            <a:r>
              <a:rPr lang="en-US" b="1" dirty="0"/>
              <a:t> on the grounds/basis of race/sex</a:t>
            </a:r>
            <a:r>
              <a:rPr lang="en-US" dirty="0"/>
              <a:t>. [=it is illegal to treat someone differently because of his or her race/sex]</a:t>
            </a:r>
          </a:p>
          <a:p>
            <a:r>
              <a:rPr lang="en-US" dirty="0"/>
              <a:t>— often + </a:t>
            </a:r>
            <a:r>
              <a:rPr lang="en-US" i="1" dirty="0" smtClean="0"/>
              <a:t>against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firm </a:t>
            </a:r>
            <a:r>
              <a:rPr lang="en-US" b="1" i="1" dirty="0"/>
              <a:t>discriminated </a:t>
            </a:r>
            <a:r>
              <a:rPr lang="en-US" b="1" i="1" dirty="0" smtClean="0"/>
              <a:t>against</a:t>
            </a:r>
            <a:r>
              <a:rPr lang="en-US" b="1" dirty="0"/>
              <a:t> him </a:t>
            </a:r>
            <a:r>
              <a:rPr lang="en-US" dirty="0" smtClean="0"/>
              <a:t>because </a:t>
            </a:r>
            <a:r>
              <a:rPr lang="en-US" dirty="0"/>
              <a:t>of his race.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prevail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Which side will prevail in the conflict?</a:t>
            </a:r>
          </a:p>
          <a:p>
            <a:r>
              <a:rPr lang="en-US" dirty="0" smtClean="0"/>
              <a:t>Each tradition wanted to prevail over the others.</a:t>
            </a:r>
          </a:p>
          <a:p>
            <a:r>
              <a:rPr lang="en-US" dirty="0" smtClean="0"/>
              <a:t>Let’s hope Putin won’t prevail on the issue of Syria.</a:t>
            </a:r>
          </a:p>
          <a:p>
            <a:r>
              <a:rPr lang="en-US" dirty="0" smtClean="0"/>
              <a:t>The students prevailed upon the teacher to extend the deadline.</a:t>
            </a:r>
          </a:p>
          <a:p>
            <a:r>
              <a:rPr lang="en-US" dirty="0" smtClean="0"/>
              <a:t>Good will prevail over evil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Definition:</a:t>
            </a:r>
          </a:p>
          <a:p>
            <a:pPr marL="0" indent="0">
              <a:buNone/>
            </a:pPr>
            <a:r>
              <a:rPr lang="en-US" dirty="0" smtClean="0"/>
              <a:t>To succeed in convincing</a:t>
            </a:r>
          </a:p>
        </p:txBody>
      </p:sp>
    </p:spTree>
    <p:extLst>
      <p:ext uri="{BB962C8B-B14F-4D97-AF65-F5344CB8AC3E}">
        <p14:creationId xmlns:p14="http://schemas.microsoft.com/office/powerpoint/2010/main" val="38844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incentive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0575" y="2623980"/>
            <a:ext cx="4718304" cy="3310128"/>
          </a:xfrm>
        </p:spPr>
        <p:txBody>
          <a:bodyPr/>
          <a:lstStyle/>
          <a:p>
            <a:r>
              <a:rPr lang="en-US" dirty="0" smtClean="0"/>
              <a:t>The store is offering 50 percent off – as an incentive for shoppers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1168" y="3102015"/>
            <a:ext cx="5917158" cy="2777924"/>
          </a:xfrm>
          <a:prstGeom prst="rect">
            <a:avLst/>
          </a:prstGeom>
        </p:spPr>
      </p:pic>
      <p:pic>
        <p:nvPicPr>
          <p:cNvPr id="1026" name="Picture 2" descr="A store offering 50 percent off – as an incentive for shop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43" y="3482270"/>
            <a:ext cx="3619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700" y="856527"/>
            <a:ext cx="9601196" cy="752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50"/>
          <a:stretch/>
        </p:blipFill>
        <p:spPr>
          <a:xfrm>
            <a:off x="914400" y="1475133"/>
            <a:ext cx="5092862" cy="4527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8633" y="2916820"/>
            <a:ext cx="409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rücksichtsvoll</a:t>
            </a:r>
            <a:r>
              <a:rPr lang="en-US" dirty="0" smtClean="0"/>
              <a:t>, </a:t>
            </a:r>
            <a:r>
              <a:rPr lang="en-US" dirty="0" err="1" smtClean="0"/>
              <a:t>bedacht</a:t>
            </a:r>
            <a:r>
              <a:rPr lang="en-US" dirty="0" smtClean="0"/>
              <a:t>, </a:t>
            </a:r>
            <a:r>
              <a:rPr lang="en-US" dirty="0" err="1" smtClean="0"/>
              <a:t>aufmerksam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I’m sure you know what that means… but can you use it?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7346" y="2459739"/>
            <a:ext cx="3828857" cy="37095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65" y="677118"/>
            <a:ext cx="6342926" cy="538801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1800" b="1" dirty="0" smtClean="0"/>
              <a:t>The </a:t>
            </a:r>
            <a:r>
              <a:rPr lang="en-US" sz="1800" b="1" dirty="0"/>
              <a:t>child had a </a:t>
            </a:r>
            <a:r>
              <a:rPr lang="en-US" sz="1800" b="1" i="1" dirty="0"/>
              <a:t>gap</a:t>
            </a:r>
            <a:r>
              <a:rPr lang="en-US" sz="1800" b="1" dirty="0"/>
              <a:t> between her two front teeth.</a:t>
            </a:r>
          </a:p>
          <a:p>
            <a:r>
              <a:rPr lang="en-US" sz="1800" b="1" dirty="0"/>
              <a:t>The </a:t>
            </a:r>
            <a:r>
              <a:rPr lang="en-US" sz="1800" b="1" i="1" dirty="0"/>
              <a:t>gap</a:t>
            </a:r>
            <a:r>
              <a:rPr lang="en-US" sz="1800" b="1" dirty="0"/>
              <a:t> between the lead runner and the rest of the field continued to widen.</a:t>
            </a:r>
          </a:p>
          <a:p>
            <a:r>
              <a:rPr lang="en-US" sz="1800" b="1" dirty="0" smtClean="0"/>
              <a:t>The </a:t>
            </a:r>
            <a:r>
              <a:rPr lang="en-US" sz="1800" b="1" dirty="0"/>
              <a:t>sheep got through a </a:t>
            </a:r>
            <a:r>
              <a:rPr lang="en-US" sz="1800" b="1" i="1" dirty="0"/>
              <a:t>gap</a:t>
            </a:r>
            <a:r>
              <a:rPr lang="en-US" sz="1800" b="1" dirty="0"/>
              <a:t> in the fence.</a:t>
            </a:r>
          </a:p>
          <a:p>
            <a:r>
              <a:rPr lang="en-US" sz="1800" b="1" dirty="0" smtClean="0"/>
              <a:t>There </a:t>
            </a:r>
            <a:r>
              <a:rPr lang="en-US" sz="1800" b="1" dirty="0"/>
              <a:t>are unexplained </a:t>
            </a:r>
            <a:r>
              <a:rPr lang="en-US" sz="1800" b="1" i="1" dirty="0"/>
              <a:t>gaps</a:t>
            </a:r>
            <a:r>
              <a:rPr lang="en-US" sz="1800" b="1" dirty="0"/>
              <a:t> in his story.</a:t>
            </a:r>
          </a:p>
          <a:p>
            <a:r>
              <a:rPr lang="en-US" sz="1800" b="1" dirty="0"/>
              <a:t>The class filled in the </a:t>
            </a:r>
            <a:r>
              <a:rPr lang="en-US" sz="1800" b="1" i="1" dirty="0"/>
              <a:t>gaps</a:t>
            </a:r>
            <a:r>
              <a:rPr lang="en-US" sz="1800" b="1" dirty="0"/>
              <a:t> in my knowledge of biology.</a:t>
            </a:r>
          </a:p>
          <a:p>
            <a:r>
              <a:rPr lang="en-US" sz="1800" b="1" dirty="0" smtClean="0"/>
              <a:t>She </a:t>
            </a:r>
            <a:r>
              <a:rPr lang="en-US" sz="1800" b="1" dirty="0"/>
              <a:t>had taken several years off to raise a family, so there was a large </a:t>
            </a:r>
            <a:r>
              <a:rPr lang="en-US" sz="1800" b="1" i="1" dirty="0"/>
              <a:t>gap</a:t>
            </a:r>
            <a:r>
              <a:rPr lang="en-US" sz="1800" b="1" dirty="0"/>
              <a:t> in her work history.</a:t>
            </a:r>
          </a:p>
          <a:p>
            <a:r>
              <a:rPr lang="en-US" sz="1800" b="1" dirty="0" smtClean="0"/>
              <a:t>There </a:t>
            </a:r>
            <a:r>
              <a:rPr lang="en-US" sz="1800" b="1" dirty="0"/>
              <a:t>is a widening </a:t>
            </a:r>
            <a:r>
              <a:rPr lang="en-US" sz="1800" b="1" i="1" dirty="0"/>
              <a:t>gap</a:t>
            </a:r>
            <a:r>
              <a:rPr lang="en-US" sz="1800" b="1" dirty="0"/>
              <a:t> between the rich and the poor.</a:t>
            </a:r>
          </a:p>
          <a:p>
            <a:r>
              <a:rPr lang="en-US" sz="1800" b="1" dirty="0"/>
              <a:t>We hope to </a:t>
            </a:r>
            <a:r>
              <a:rPr lang="en-US" sz="1800" b="1" i="1" dirty="0"/>
              <a:t>close the gap between</a:t>
            </a:r>
            <a:r>
              <a:rPr lang="en-US" sz="1800" b="1" dirty="0"/>
              <a:t> well-funded suburban schools and the struggling schools in poorer communities.</a:t>
            </a:r>
          </a:p>
          <a:p>
            <a:r>
              <a:rPr lang="en-US" sz="1800" b="1" dirty="0"/>
              <a:t>His work </a:t>
            </a:r>
            <a:r>
              <a:rPr lang="en-US" sz="1800" b="1" i="1" dirty="0"/>
              <a:t>bridges the gap between</a:t>
            </a:r>
            <a:r>
              <a:rPr lang="en-US" sz="1800" b="1" dirty="0"/>
              <a:t> popular fiction and serious literature. [=his work has qualities of both popular fiction and serious literature</a:t>
            </a:r>
            <a:r>
              <a:rPr lang="en-US" sz="1800" b="1" dirty="0" smtClean="0"/>
              <a:t>]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481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8433" y="2516241"/>
            <a:ext cx="3524589" cy="37032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4378" y="2658533"/>
            <a:ext cx="6795818" cy="29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8434" y="2473183"/>
            <a:ext cx="4282730" cy="363505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96177" y="2615878"/>
            <a:ext cx="6099722" cy="31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283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Words of the Day</vt:lpstr>
      <vt:lpstr>defiant</vt:lpstr>
      <vt:lpstr>To discriminate (against)</vt:lpstr>
      <vt:lpstr>to prevail</vt:lpstr>
      <vt:lpstr>incentive</vt:lpstr>
      <vt:lpstr>considerate</vt:lpstr>
      <vt:lpstr>gap I’m sure you know what that means… but can you use it?</vt:lpstr>
      <vt:lpstr>blush</vt:lpstr>
      <vt:lpstr>hereditary</vt:lpstr>
      <vt:lpstr>nuisance</vt:lpstr>
      <vt:lpstr>embellish</vt:lpstr>
      <vt:lpstr>bells and whistles</vt:lpstr>
      <vt:lpstr>roller coaster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of the Day</dc:title>
  <dc:creator>Lis Polzleitner</dc:creator>
  <cp:lastModifiedBy>Lis Polzleitner</cp:lastModifiedBy>
  <cp:revision>16</cp:revision>
  <dcterms:created xsi:type="dcterms:W3CDTF">2015-09-15T08:10:38Z</dcterms:created>
  <dcterms:modified xsi:type="dcterms:W3CDTF">2016-01-27T15:55:06Z</dcterms:modified>
</cp:coreProperties>
</file>